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1" r:id="rId3"/>
    <p:sldId id="259" r:id="rId4"/>
    <p:sldId id="272" r:id="rId5"/>
    <p:sldId id="258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62" autoAdjust="0"/>
    <p:restoredTop sz="86384" autoAdjust="0"/>
  </p:normalViewPr>
  <p:slideViewPr>
    <p:cSldViewPr>
      <p:cViewPr varScale="1">
        <p:scale>
          <a:sx n="92" d="100"/>
          <a:sy n="92" d="100"/>
        </p:scale>
        <p:origin x="3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56216D-C092-411E-805A-0B48646B2675}" type="doc">
      <dgm:prSet loTypeId="urn:microsoft.com/office/officeart/2005/8/layout/cycle6" loCatId="relationship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A1E3C91C-AF8B-4336-82C3-5DD328F2E01F}">
      <dgm:prSet phldrT="[Text]"/>
      <dgm:spPr/>
      <dgm:t>
        <a:bodyPr/>
        <a:lstStyle/>
        <a:p>
          <a:r>
            <a:rPr lang="cs-CZ" dirty="0"/>
            <a:t>Filozofie a poslání organizace</a:t>
          </a:r>
        </a:p>
      </dgm:t>
    </dgm:pt>
    <dgm:pt modelId="{6DF3DF5F-D4C9-4DDF-933E-DA05898B8B1D}" type="parTrans" cxnId="{D4E4F5C1-E51F-4223-9E58-108C97BD076F}">
      <dgm:prSet/>
      <dgm:spPr/>
      <dgm:t>
        <a:bodyPr/>
        <a:lstStyle/>
        <a:p>
          <a:endParaRPr lang="cs-CZ"/>
        </a:p>
      </dgm:t>
    </dgm:pt>
    <dgm:pt modelId="{3C6859C5-50EC-4B8F-86E6-32866084E74C}" type="sibTrans" cxnId="{D4E4F5C1-E51F-4223-9E58-108C97BD076F}">
      <dgm:prSet/>
      <dgm:spPr/>
      <dgm:t>
        <a:bodyPr/>
        <a:lstStyle/>
        <a:p>
          <a:endParaRPr lang="cs-CZ"/>
        </a:p>
      </dgm:t>
    </dgm:pt>
    <dgm:pt modelId="{C306AD0C-F9FE-4DED-B10A-7298101BA5E5}">
      <dgm:prSet phldrT="[Text]"/>
      <dgm:spPr/>
      <dgm:t>
        <a:bodyPr/>
        <a:lstStyle/>
        <a:p>
          <a:r>
            <a:rPr lang="cs-CZ" dirty="0"/>
            <a:t>Řízení organizace</a:t>
          </a:r>
        </a:p>
      </dgm:t>
    </dgm:pt>
    <dgm:pt modelId="{16B45A5F-EECE-493F-B690-EAE991DFCDCB}" type="parTrans" cxnId="{ED70F26D-474A-4B84-9857-DEAA9236F906}">
      <dgm:prSet/>
      <dgm:spPr/>
      <dgm:t>
        <a:bodyPr/>
        <a:lstStyle/>
        <a:p>
          <a:endParaRPr lang="cs-CZ"/>
        </a:p>
      </dgm:t>
    </dgm:pt>
    <dgm:pt modelId="{7BEA8721-C612-45AF-8780-506A16202BD9}" type="sibTrans" cxnId="{ED70F26D-474A-4B84-9857-DEAA9236F906}">
      <dgm:prSet/>
      <dgm:spPr/>
      <dgm:t>
        <a:bodyPr/>
        <a:lstStyle/>
        <a:p>
          <a:endParaRPr lang="cs-CZ"/>
        </a:p>
      </dgm:t>
    </dgm:pt>
    <dgm:pt modelId="{3F8E08E4-A25B-44B2-8AE8-560FBDBCAD04}">
      <dgm:prSet phldrT="[Text]"/>
      <dgm:spPr/>
      <dgm:t>
        <a:bodyPr/>
        <a:lstStyle/>
        <a:p>
          <a:r>
            <a:rPr lang="cs-CZ" dirty="0"/>
            <a:t>Tým</a:t>
          </a:r>
        </a:p>
      </dgm:t>
    </dgm:pt>
    <dgm:pt modelId="{02BE09E0-CCF0-4A66-ACD4-42C92739364D}" type="parTrans" cxnId="{1248FF49-18B4-41C6-9FE8-601689282FA4}">
      <dgm:prSet/>
      <dgm:spPr/>
      <dgm:t>
        <a:bodyPr/>
        <a:lstStyle/>
        <a:p>
          <a:endParaRPr lang="cs-CZ"/>
        </a:p>
      </dgm:t>
    </dgm:pt>
    <dgm:pt modelId="{D32EE7F5-1614-4DB7-BA6E-65021349A21B}" type="sibTrans" cxnId="{1248FF49-18B4-41C6-9FE8-601689282FA4}">
      <dgm:prSet/>
      <dgm:spPr/>
      <dgm:t>
        <a:bodyPr/>
        <a:lstStyle/>
        <a:p>
          <a:endParaRPr lang="cs-CZ"/>
        </a:p>
      </dgm:t>
    </dgm:pt>
    <dgm:pt modelId="{B992D8AB-29AD-4168-B863-0A8E6773F808}">
      <dgm:prSet phldrT="[Text]"/>
      <dgm:spPr/>
      <dgm:t>
        <a:bodyPr/>
        <a:lstStyle/>
        <a:p>
          <a:r>
            <a:rPr lang="cs-CZ" dirty="0"/>
            <a:t>Profesionalita</a:t>
          </a:r>
        </a:p>
      </dgm:t>
    </dgm:pt>
    <dgm:pt modelId="{9FB6B093-F0A7-4FDC-AA4D-060533821B9E}" type="parTrans" cxnId="{75841A47-7D31-444C-8BCE-356DE13E3080}">
      <dgm:prSet/>
      <dgm:spPr/>
      <dgm:t>
        <a:bodyPr/>
        <a:lstStyle/>
        <a:p>
          <a:endParaRPr lang="cs-CZ"/>
        </a:p>
      </dgm:t>
    </dgm:pt>
    <dgm:pt modelId="{88316744-20AC-488B-A471-79A2C1795C1B}" type="sibTrans" cxnId="{75841A47-7D31-444C-8BCE-356DE13E3080}">
      <dgm:prSet/>
      <dgm:spPr/>
      <dgm:t>
        <a:bodyPr/>
        <a:lstStyle/>
        <a:p>
          <a:endParaRPr lang="cs-CZ"/>
        </a:p>
      </dgm:t>
    </dgm:pt>
    <dgm:pt modelId="{BAFC6E5D-0003-46F7-BDF7-2058A89D8A27}">
      <dgm:prSet phldrT="[Text]"/>
      <dgm:spPr/>
      <dgm:t>
        <a:bodyPr/>
        <a:lstStyle/>
        <a:p>
          <a:r>
            <a:rPr lang="cs-CZ" dirty="0"/>
            <a:t>Péče o klienta</a:t>
          </a:r>
        </a:p>
      </dgm:t>
    </dgm:pt>
    <dgm:pt modelId="{D981BDB6-CCB4-498B-95B6-89A4EDAF8F32}" type="parTrans" cxnId="{118D2B72-C823-4F2A-A37B-98C3D71818E3}">
      <dgm:prSet/>
      <dgm:spPr/>
      <dgm:t>
        <a:bodyPr/>
        <a:lstStyle/>
        <a:p>
          <a:endParaRPr lang="cs-CZ"/>
        </a:p>
      </dgm:t>
    </dgm:pt>
    <dgm:pt modelId="{49322076-4199-4C0E-B37A-F63FDE51739E}" type="sibTrans" cxnId="{118D2B72-C823-4F2A-A37B-98C3D71818E3}">
      <dgm:prSet/>
      <dgm:spPr/>
      <dgm:t>
        <a:bodyPr/>
        <a:lstStyle/>
        <a:p>
          <a:endParaRPr lang="cs-CZ"/>
        </a:p>
      </dgm:t>
    </dgm:pt>
    <dgm:pt modelId="{9AA20023-0874-401C-9A92-E34F210CE859}">
      <dgm:prSet phldrT="[Text]"/>
      <dgm:spPr/>
      <dgm:t>
        <a:bodyPr/>
        <a:lstStyle/>
        <a:p>
          <a:r>
            <a:rPr lang="cs-CZ" dirty="0"/>
            <a:t>Spolupráce </a:t>
          </a:r>
        </a:p>
      </dgm:t>
    </dgm:pt>
    <dgm:pt modelId="{E80CE03D-4CC1-48EF-B05D-53EF3F501D84}" type="parTrans" cxnId="{D01B532E-0E37-4290-AC2D-1FACC4352B74}">
      <dgm:prSet/>
      <dgm:spPr/>
      <dgm:t>
        <a:bodyPr/>
        <a:lstStyle/>
        <a:p>
          <a:endParaRPr lang="cs-CZ"/>
        </a:p>
      </dgm:t>
    </dgm:pt>
    <dgm:pt modelId="{777BD055-A587-4746-937A-8587D297A3C1}" type="sibTrans" cxnId="{D01B532E-0E37-4290-AC2D-1FACC4352B74}">
      <dgm:prSet/>
      <dgm:spPr/>
      <dgm:t>
        <a:bodyPr/>
        <a:lstStyle/>
        <a:p>
          <a:endParaRPr lang="cs-CZ"/>
        </a:p>
      </dgm:t>
    </dgm:pt>
    <dgm:pt modelId="{E89DFA80-14EF-48A4-92CD-FC80726D27FC}" type="pres">
      <dgm:prSet presAssocID="{DC56216D-C092-411E-805A-0B48646B2675}" presName="cycle" presStyleCnt="0">
        <dgm:presLayoutVars>
          <dgm:dir/>
          <dgm:resizeHandles val="exact"/>
        </dgm:presLayoutVars>
      </dgm:prSet>
      <dgm:spPr/>
    </dgm:pt>
    <dgm:pt modelId="{0FC83131-5807-4555-9AE2-C6BC546E75DE}" type="pres">
      <dgm:prSet presAssocID="{A1E3C91C-AF8B-4336-82C3-5DD328F2E01F}" presName="node" presStyleLbl="node1" presStyleIdx="0" presStyleCnt="6">
        <dgm:presLayoutVars>
          <dgm:bulletEnabled val="1"/>
        </dgm:presLayoutVars>
      </dgm:prSet>
      <dgm:spPr/>
    </dgm:pt>
    <dgm:pt modelId="{00F4FAFE-F2C4-46E0-B999-534FA7072CCB}" type="pres">
      <dgm:prSet presAssocID="{A1E3C91C-AF8B-4336-82C3-5DD328F2E01F}" presName="spNode" presStyleCnt="0"/>
      <dgm:spPr/>
    </dgm:pt>
    <dgm:pt modelId="{E6FA15DC-F97D-459B-B34C-3697A3A98F3B}" type="pres">
      <dgm:prSet presAssocID="{3C6859C5-50EC-4B8F-86E6-32866084E74C}" presName="sibTrans" presStyleLbl="sibTrans1D1" presStyleIdx="0" presStyleCnt="6"/>
      <dgm:spPr/>
    </dgm:pt>
    <dgm:pt modelId="{6D3A8607-FA66-40E1-82FB-BB80A6750821}" type="pres">
      <dgm:prSet presAssocID="{C306AD0C-F9FE-4DED-B10A-7298101BA5E5}" presName="node" presStyleLbl="node1" presStyleIdx="1" presStyleCnt="6">
        <dgm:presLayoutVars>
          <dgm:bulletEnabled val="1"/>
        </dgm:presLayoutVars>
      </dgm:prSet>
      <dgm:spPr/>
    </dgm:pt>
    <dgm:pt modelId="{4182D1FA-AB2F-4D90-95E8-EC4C2E77CA6B}" type="pres">
      <dgm:prSet presAssocID="{C306AD0C-F9FE-4DED-B10A-7298101BA5E5}" presName="spNode" presStyleCnt="0"/>
      <dgm:spPr/>
    </dgm:pt>
    <dgm:pt modelId="{A0314459-160E-4A93-86F3-DDEC6368FBF3}" type="pres">
      <dgm:prSet presAssocID="{7BEA8721-C612-45AF-8780-506A16202BD9}" presName="sibTrans" presStyleLbl="sibTrans1D1" presStyleIdx="1" presStyleCnt="6"/>
      <dgm:spPr/>
    </dgm:pt>
    <dgm:pt modelId="{33307CC3-5024-4191-AA86-A7AC525DB546}" type="pres">
      <dgm:prSet presAssocID="{3F8E08E4-A25B-44B2-8AE8-560FBDBCAD04}" presName="node" presStyleLbl="node1" presStyleIdx="2" presStyleCnt="6">
        <dgm:presLayoutVars>
          <dgm:bulletEnabled val="1"/>
        </dgm:presLayoutVars>
      </dgm:prSet>
      <dgm:spPr/>
    </dgm:pt>
    <dgm:pt modelId="{D6CF8A70-3D10-489D-93AF-DAACA9CDF3EC}" type="pres">
      <dgm:prSet presAssocID="{3F8E08E4-A25B-44B2-8AE8-560FBDBCAD04}" presName="spNode" presStyleCnt="0"/>
      <dgm:spPr/>
    </dgm:pt>
    <dgm:pt modelId="{A120F655-6D88-46B0-814B-E18CFCD9A6B2}" type="pres">
      <dgm:prSet presAssocID="{D32EE7F5-1614-4DB7-BA6E-65021349A21B}" presName="sibTrans" presStyleLbl="sibTrans1D1" presStyleIdx="2" presStyleCnt="6"/>
      <dgm:spPr/>
    </dgm:pt>
    <dgm:pt modelId="{BE2DE9C3-C2DF-4F75-9991-8927C1CF887F}" type="pres">
      <dgm:prSet presAssocID="{B992D8AB-29AD-4168-B863-0A8E6773F808}" presName="node" presStyleLbl="node1" presStyleIdx="3" presStyleCnt="6">
        <dgm:presLayoutVars>
          <dgm:bulletEnabled val="1"/>
        </dgm:presLayoutVars>
      </dgm:prSet>
      <dgm:spPr/>
    </dgm:pt>
    <dgm:pt modelId="{7BC01CBB-482F-4856-98FC-CC3121D067E3}" type="pres">
      <dgm:prSet presAssocID="{B992D8AB-29AD-4168-B863-0A8E6773F808}" presName="spNode" presStyleCnt="0"/>
      <dgm:spPr/>
    </dgm:pt>
    <dgm:pt modelId="{3AB3F16F-43AE-4B11-8EEC-8B022BDC2DD4}" type="pres">
      <dgm:prSet presAssocID="{88316744-20AC-488B-A471-79A2C1795C1B}" presName="sibTrans" presStyleLbl="sibTrans1D1" presStyleIdx="3" presStyleCnt="6"/>
      <dgm:spPr/>
    </dgm:pt>
    <dgm:pt modelId="{8CABCF7E-FBBC-435D-9188-026BB60FA620}" type="pres">
      <dgm:prSet presAssocID="{BAFC6E5D-0003-46F7-BDF7-2058A89D8A27}" presName="node" presStyleLbl="node1" presStyleIdx="4" presStyleCnt="6">
        <dgm:presLayoutVars>
          <dgm:bulletEnabled val="1"/>
        </dgm:presLayoutVars>
      </dgm:prSet>
      <dgm:spPr/>
    </dgm:pt>
    <dgm:pt modelId="{DC1E3A4C-E7EF-436F-9D02-B837A6CE69EC}" type="pres">
      <dgm:prSet presAssocID="{BAFC6E5D-0003-46F7-BDF7-2058A89D8A27}" presName="spNode" presStyleCnt="0"/>
      <dgm:spPr/>
    </dgm:pt>
    <dgm:pt modelId="{05E33D84-1039-4654-A524-5068229DC133}" type="pres">
      <dgm:prSet presAssocID="{49322076-4199-4C0E-B37A-F63FDE51739E}" presName="sibTrans" presStyleLbl="sibTrans1D1" presStyleIdx="4" presStyleCnt="6"/>
      <dgm:spPr/>
    </dgm:pt>
    <dgm:pt modelId="{92A021EB-D8FC-4B4C-8825-70FABD501E13}" type="pres">
      <dgm:prSet presAssocID="{9AA20023-0874-401C-9A92-E34F210CE859}" presName="node" presStyleLbl="node1" presStyleIdx="5" presStyleCnt="6">
        <dgm:presLayoutVars>
          <dgm:bulletEnabled val="1"/>
        </dgm:presLayoutVars>
      </dgm:prSet>
      <dgm:spPr/>
    </dgm:pt>
    <dgm:pt modelId="{4EB24319-FAC8-482D-8D3E-6C920095EA76}" type="pres">
      <dgm:prSet presAssocID="{9AA20023-0874-401C-9A92-E34F210CE859}" presName="spNode" presStyleCnt="0"/>
      <dgm:spPr/>
    </dgm:pt>
    <dgm:pt modelId="{07E8892E-C04C-41DD-9F90-A073D0807161}" type="pres">
      <dgm:prSet presAssocID="{777BD055-A587-4746-937A-8587D297A3C1}" presName="sibTrans" presStyleLbl="sibTrans1D1" presStyleIdx="5" presStyleCnt="6"/>
      <dgm:spPr/>
    </dgm:pt>
  </dgm:ptLst>
  <dgm:cxnLst>
    <dgm:cxn modelId="{60988878-8B07-4BD1-942A-901845EAA96B}" type="presOf" srcId="{A1E3C91C-AF8B-4336-82C3-5DD328F2E01F}" destId="{0FC83131-5807-4555-9AE2-C6BC546E75DE}" srcOrd="0" destOrd="0" presId="urn:microsoft.com/office/officeart/2005/8/layout/cycle6"/>
    <dgm:cxn modelId="{1A0CE999-F466-463A-83DC-7078C30242A9}" type="presOf" srcId="{3F8E08E4-A25B-44B2-8AE8-560FBDBCAD04}" destId="{33307CC3-5024-4191-AA86-A7AC525DB546}" srcOrd="0" destOrd="0" presId="urn:microsoft.com/office/officeart/2005/8/layout/cycle6"/>
    <dgm:cxn modelId="{D01B532E-0E37-4290-AC2D-1FACC4352B74}" srcId="{DC56216D-C092-411E-805A-0B48646B2675}" destId="{9AA20023-0874-401C-9A92-E34F210CE859}" srcOrd="5" destOrd="0" parTransId="{E80CE03D-4CC1-48EF-B05D-53EF3F501D84}" sibTransId="{777BD055-A587-4746-937A-8587D297A3C1}"/>
    <dgm:cxn modelId="{7A5FAA61-9F6D-4C03-90EC-80F1DD30467F}" type="presOf" srcId="{3C6859C5-50EC-4B8F-86E6-32866084E74C}" destId="{E6FA15DC-F97D-459B-B34C-3697A3A98F3B}" srcOrd="0" destOrd="0" presId="urn:microsoft.com/office/officeart/2005/8/layout/cycle6"/>
    <dgm:cxn modelId="{ED70F26D-474A-4B84-9857-DEAA9236F906}" srcId="{DC56216D-C092-411E-805A-0B48646B2675}" destId="{C306AD0C-F9FE-4DED-B10A-7298101BA5E5}" srcOrd="1" destOrd="0" parTransId="{16B45A5F-EECE-493F-B690-EAE991DFCDCB}" sibTransId="{7BEA8721-C612-45AF-8780-506A16202BD9}"/>
    <dgm:cxn modelId="{67C9925A-4C2E-4910-9272-2C622448F964}" type="presOf" srcId="{88316744-20AC-488B-A471-79A2C1795C1B}" destId="{3AB3F16F-43AE-4B11-8EEC-8B022BDC2DD4}" srcOrd="0" destOrd="0" presId="urn:microsoft.com/office/officeart/2005/8/layout/cycle6"/>
    <dgm:cxn modelId="{75841A47-7D31-444C-8BCE-356DE13E3080}" srcId="{DC56216D-C092-411E-805A-0B48646B2675}" destId="{B992D8AB-29AD-4168-B863-0A8E6773F808}" srcOrd="3" destOrd="0" parTransId="{9FB6B093-F0A7-4FDC-AA4D-060533821B9E}" sibTransId="{88316744-20AC-488B-A471-79A2C1795C1B}"/>
    <dgm:cxn modelId="{C74D2225-A21C-4986-9246-FFA7A01DFAE3}" type="presOf" srcId="{9AA20023-0874-401C-9A92-E34F210CE859}" destId="{92A021EB-D8FC-4B4C-8825-70FABD501E13}" srcOrd="0" destOrd="0" presId="urn:microsoft.com/office/officeart/2005/8/layout/cycle6"/>
    <dgm:cxn modelId="{D4E4F5C1-E51F-4223-9E58-108C97BD076F}" srcId="{DC56216D-C092-411E-805A-0B48646B2675}" destId="{A1E3C91C-AF8B-4336-82C3-5DD328F2E01F}" srcOrd="0" destOrd="0" parTransId="{6DF3DF5F-D4C9-4DDF-933E-DA05898B8B1D}" sibTransId="{3C6859C5-50EC-4B8F-86E6-32866084E74C}"/>
    <dgm:cxn modelId="{CD9672B1-3205-4194-8DB9-B6A3994A8EA7}" type="presOf" srcId="{D32EE7F5-1614-4DB7-BA6E-65021349A21B}" destId="{A120F655-6D88-46B0-814B-E18CFCD9A6B2}" srcOrd="0" destOrd="0" presId="urn:microsoft.com/office/officeart/2005/8/layout/cycle6"/>
    <dgm:cxn modelId="{118D2B72-C823-4F2A-A37B-98C3D71818E3}" srcId="{DC56216D-C092-411E-805A-0B48646B2675}" destId="{BAFC6E5D-0003-46F7-BDF7-2058A89D8A27}" srcOrd="4" destOrd="0" parTransId="{D981BDB6-CCB4-498B-95B6-89A4EDAF8F32}" sibTransId="{49322076-4199-4C0E-B37A-F63FDE51739E}"/>
    <dgm:cxn modelId="{1248FF49-18B4-41C6-9FE8-601689282FA4}" srcId="{DC56216D-C092-411E-805A-0B48646B2675}" destId="{3F8E08E4-A25B-44B2-8AE8-560FBDBCAD04}" srcOrd="2" destOrd="0" parTransId="{02BE09E0-CCF0-4A66-ACD4-42C92739364D}" sibTransId="{D32EE7F5-1614-4DB7-BA6E-65021349A21B}"/>
    <dgm:cxn modelId="{4C3016B6-ACC1-4A8C-958E-DABF150D82B6}" type="presOf" srcId="{777BD055-A587-4746-937A-8587D297A3C1}" destId="{07E8892E-C04C-41DD-9F90-A073D0807161}" srcOrd="0" destOrd="0" presId="urn:microsoft.com/office/officeart/2005/8/layout/cycle6"/>
    <dgm:cxn modelId="{DDA484AF-CC79-48BF-8AF4-B556FBF5A183}" type="presOf" srcId="{7BEA8721-C612-45AF-8780-506A16202BD9}" destId="{A0314459-160E-4A93-86F3-DDEC6368FBF3}" srcOrd="0" destOrd="0" presId="urn:microsoft.com/office/officeart/2005/8/layout/cycle6"/>
    <dgm:cxn modelId="{2CF566CB-7CEC-4CC2-8C9D-844439298774}" type="presOf" srcId="{C306AD0C-F9FE-4DED-B10A-7298101BA5E5}" destId="{6D3A8607-FA66-40E1-82FB-BB80A6750821}" srcOrd="0" destOrd="0" presId="urn:microsoft.com/office/officeart/2005/8/layout/cycle6"/>
    <dgm:cxn modelId="{F2B80EC2-EEDC-49D5-9AE4-54A693687251}" type="presOf" srcId="{DC56216D-C092-411E-805A-0B48646B2675}" destId="{E89DFA80-14EF-48A4-92CD-FC80726D27FC}" srcOrd="0" destOrd="0" presId="urn:microsoft.com/office/officeart/2005/8/layout/cycle6"/>
    <dgm:cxn modelId="{5D77A186-2DF3-4D26-A97E-47C4D0BD65DC}" type="presOf" srcId="{B992D8AB-29AD-4168-B863-0A8E6773F808}" destId="{BE2DE9C3-C2DF-4F75-9991-8927C1CF887F}" srcOrd="0" destOrd="0" presId="urn:microsoft.com/office/officeart/2005/8/layout/cycle6"/>
    <dgm:cxn modelId="{2D50BB7D-74BE-4961-88D0-AF416293CA54}" type="presOf" srcId="{49322076-4199-4C0E-B37A-F63FDE51739E}" destId="{05E33D84-1039-4654-A524-5068229DC133}" srcOrd="0" destOrd="0" presId="urn:microsoft.com/office/officeart/2005/8/layout/cycle6"/>
    <dgm:cxn modelId="{BFADA917-FEFF-4CDB-912F-FB5ECBCB1CE5}" type="presOf" srcId="{BAFC6E5D-0003-46F7-BDF7-2058A89D8A27}" destId="{8CABCF7E-FBBC-435D-9188-026BB60FA620}" srcOrd="0" destOrd="0" presId="urn:microsoft.com/office/officeart/2005/8/layout/cycle6"/>
    <dgm:cxn modelId="{EC9694FB-05BC-4B9E-93D0-36168881C826}" type="presParOf" srcId="{E89DFA80-14EF-48A4-92CD-FC80726D27FC}" destId="{0FC83131-5807-4555-9AE2-C6BC546E75DE}" srcOrd="0" destOrd="0" presId="urn:microsoft.com/office/officeart/2005/8/layout/cycle6"/>
    <dgm:cxn modelId="{54C03F1B-D7B9-4766-BE68-28010B13F026}" type="presParOf" srcId="{E89DFA80-14EF-48A4-92CD-FC80726D27FC}" destId="{00F4FAFE-F2C4-46E0-B999-534FA7072CCB}" srcOrd="1" destOrd="0" presId="urn:microsoft.com/office/officeart/2005/8/layout/cycle6"/>
    <dgm:cxn modelId="{674D89D9-828F-4B5D-9816-5693EDF81105}" type="presParOf" srcId="{E89DFA80-14EF-48A4-92CD-FC80726D27FC}" destId="{E6FA15DC-F97D-459B-B34C-3697A3A98F3B}" srcOrd="2" destOrd="0" presId="urn:microsoft.com/office/officeart/2005/8/layout/cycle6"/>
    <dgm:cxn modelId="{4B407B37-008C-4A26-913C-1E2ECB12EBE4}" type="presParOf" srcId="{E89DFA80-14EF-48A4-92CD-FC80726D27FC}" destId="{6D3A8607-FA66-40E1-82FB-BB80A6750821}" srcOrd="3" destOrd="0" presId="urn:microsoft.com/office/officeart/2005/8/layout/cycle6"/>
    <dgm:cxn modelId="{4410893D-019A-442B-A7DF-C8FDBFED5DDF}" type="presParOf" srcId="{E89DFA80-14EF-48A4-92CD-FC80726D27FC}" destId="{4182D1FA-AB2F-4D90-95E8-EC4C2E77CA6B}" srcOrd="4" destOrd="0" presId="urn:microsoft.com/office/officeart/2005/8/layout/cycle6"/>
    <dgm:cxn modelId="{14F74F93-57B4-4200-AECC-049905195CE6}" type="presParOf" srcId="{E89DFA80-14EF-48A4-92CD-FC80726D27FC}" destId="{A0314459-160E-4A93-86F3-DDEC6368FBF3}" srcOrd="5" destOrd="0" presId="urn:microsoft.com/office/officeart/2005/8/layout/cycle6"/>
    <dgm:cxn modelId="{3DD133FA-B02B-4BC9-AB21-DCAF7CE122F2}" type="presParOf" srcId="{E89DFA80-14EF-48A4-92CD-FC80726D27FC}" destId="{33307CC3-5024-4191-AA86-A7AC525DB546}" srcOrd="6" destOrd="0" presId="urn:microsoft.com/office/officeart/2005/8/layout/cycle6"/>
    <dgm:cxn modelId="{433A1414-B199-4CAE-A72B-96E0D302152E}" type="presParOf" srcId="{E89DFA80-14EF-48A4-92CD-FC80726D27FC}" destId="{D6CF8A70-3D10-489D-93AF-DAACA9CDF3EC}" srcOrd="7" destOrd="0" presId="urn:microsoft.com/office/officeart/2005/8/layout/cycle6"/>
    <dgm:cxn modelId="{620EE207-39A9-4876-B7AE-6BF86DFD4CB8}" type="presParOf" srcId="{E89DFA80-14EF-48A4-92CD-FC80726D27FC}" destId="{A120F655-6D88-46B0-814B-E18CFCD9A6B2}" srcOrd="8" destOrd="0" presId="urn:microsoft.com/office/officeart/2005/8/layout/cycle6"/>
    <dgm:cxn modelId="{17C711FC-3884-4538-AB79-AA9B1547A3EC}" type="presParOf" srcId="{E89DFA80-14EF-48A4-92CD-FC80726D27FC}" destId="{BE2DE9C3-C2DF-4F75-9991-8927C1CF887F}" srcOrd="9" destOrd="0" presId="urn:microsoft.com/office/officeart/2005/8/layout/cycle6"/>
    <dgm:cxn modelId="{56ED30C1-3AF7-4694-B1F1-778B01F4DE5D}" type="presParOf" srcId="{E89DFA80-14EF-48A4-92CD-FC80726D27FC}" destId="{7BC01CBB-482F-4856-98FC-CC3121D067E3}" srcOrd="10" destOrd="0" presId="urn:microsoft.com/office/officeart/2005/8/layout/cycle6"/>
    <dgm:cxn modelId="{9484A6C0-27F2-4280-8C86-0E65E3EF70B5}" type="presParOf" srcId="{E89DFA80-14EF-48A4-92CD-FC80726D27FC}" destId="{3AB3F16F-43AE-4B11-8EEC-8B022BDC2DD4}" srcOrd="11" destOrd="0" presId="urn:microsoft.com/office/officeart/2005/8/layout/cycle6"/>
    <dgm:cxn modelId="{856DB89D-B00C-4D05-9673-A895E479777B}" type="presParOf" srcId="{E89DFA80-14EF-48A4-92CD-FC80726D27FC}" destId="{8CABCF7E-FBBC-435D-9188-026BB60FA620}" srcOrd="12" destOrd="0" presId="urn:microsoft.com/office/officeart/2005/8/layout/cycle6"/>
    <dgm:cxn modelId="{6EC2660A-6FC4-446A-BA04-0FE3289F8659}" type="presParOf" srcId="{E89DFA80-14EF-48A4-92CD-FC80726D27FC}" destId="{DC1E3A4C-E7EF-436F-9D02-B837A6CE69EC}" srcOrd="13" destOrd="0" presId="urn:microsoft.com/office/officeart/2005/8/layout/cycle6"/>
    <dgm:cxn modelId="{0F9FFBB4-388A-4E6E-9DDB-17CB71DCF2BC}" type="presParOf" srcId="{E89DFA80-14EF-48A4-92CD-FC80726D27FC}" destId="{05E33D84-1039-4654-A524-5068229DC133}" srcOrd="14" destOrd="0" presId="urn:microsoft.com/office/officeart/2005/8/layout/cycle6"/>
    <dgm:cxn modelId="{F7551A34-A53F-4CDC-B89D-3BEE9D1F9317}" type="presParOf" srcId="{E89DFA80-14EF-48A4-92CD-FC80726D27FC}" destId="{92A021EB-D8FC-4B4C-8825-70FABD501E13}" srcOrd="15" destOrd="0" presId="urn:microsoft.com/office/officeart/2005/8/layout/cycle6"/>
    <dgm:cxn modelId="{55E7F45C-3AF5-4226-897A-00485AD79FFA}" type="presParOf" srcId="{E89DFA80-14EF-48A4-92CD-FC80726D27FC}" destId="{4EB24319-FAC8-482D-8D3E-6C920095EA76}" srcOrd="16" destOrd="0" presId="urn:microsoft.com/office/officeart/2005/8/layout/cycle6"/>
    <dgm:cxn modelId="{17EFEE21-7913-4CD1-A140-7D976870DA23}" type="presParOf" srcId="{E89DFA80-14EF-48A4-92CD-FC80726D27FC}" destId="{07E8892E-C04C-41DD-9F90-A073D0807161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91B1BA-BD82-4D7B-89E4-33EB496D27E8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FF5660B-F440-4D8B-8699-33B3B63F9AAB}">
      <dgm:prSet phldrT="[Text]"/>
      <dgm:spPr/>
      <dgm:t>
        <a:bodyPr/>
        <a:lstStyle/>
        <a:p>
          <a:r>
            <a:rPr lang="cs-CZ" dirty="0"/>
            <a:t>Intervence</a:t>
          </a:r>
        </a:p>
      </dgm:t>
    </dgm:pt>
    <dgm:pt modelId="{D5013056-C1FF-444F-8760-89DE048F2F5D}" type="parTrans" cxnId="{F6DA304D-8E64-4B0B-83AC-87848BAFD9E3}">
      <dgm:prSet/>
      <dgm:spPr/>
      <dgm:t>
        <a:bodyPr/>
        <a:lstStyle/>
        <a:p>
          <a:endParaRPr lang="cs-CZ"/>
        </a:p>
      </dgm:t>
    </dgm:pt>
    <dgm:pt modelId="{82DB2696-1796-408B-8DB0-FCEF7D6E8953}" type="sibTrans" cxnId="{F6DA304D-8E64-4B0B-83AC-87848BAFD9E3}">
      <dgm:prSet/>
      <dgm:spPr/>
      <dgm:t>
        <a:bodyPr/>
        <a:lstStyle/>
        <a:p>
          <a:endParaRPr lang="cs-CZ"/>
        </a:p>
      </dgm:t>
    </dgm:pt>
    <dgm:pt modelId="{988A8363-F28A-47EC-AA56-9EA9BD365DE3}">
      <dgm:prSet phldrT="[Text]"/>
      <dgm:spPr/>
      <dgm:t>
        <a:bodyPr/>
        <a:lstStyle/>
        <a:p>
          <a:r>
            <a:rPr lang="cs-CZ" dirty="0"/>
            <a:t>Prevence</a:t>
          </a:r>
        </a:p>
      </dgm:t>
    </dgm:pt>
    <dgm:pt modelId="{2F3FC08C-12B5-4E77-9EAB-9D6ECD2B325B}" type="parTrans" cxnId="{4DFDBB26-ADC8-410C-898A-45955FB04D65}">
      <dgm:prSet/>
      <dgm:spPr/>
      <dgm:t>
        <a:bodyPr/>
        <a:lstStyle/>
        <a:p>
          <a:endParaRPr lang="cs-CZ"/>
        </a:p>
      </dgm:t>
    </dgm:pt>
    <dgm:pt modelId="{2EB7E4AD-4C3D-43B0-8230-0B0CD4136D92}" type="sibTrans" cxnId="{4DFDBB26-ADC8-410C-898A-45955FB04D65}">
      <dgm:prSet/>
      <dgm:spPr/>
      <dgm:t>
        <a:bodyPr/>
        <a:lstStyle/>
        <a:p>
          <a:endParaRPr lang="cs-CZ"/>
        </a:p>
      </dgm:t>
    </dgm:pt>
    <dgm:pt modelId="{3C836C8E-1F3F-40FF-8809-0992250D590B}">
      <dgm:prSet phldrT="[Text]"/>
      <dgm:spPr/>
      <dgm:t>
        <a:bodyPr/>
        <a:lstStyle/>
        <a:p>
          <a:r>
            <a:rPr lang="cs-CZ" dirty="0"/>
            <a:t>Podpora</a:t>
          </a:r>
        </a:p>
      </dgm:t>
    </dgm:pt>
    <dgm:pt modelId="{83AE8583-341F-45A0-A7F3-D4E636418B26}" type="parTrans" cxnId="{E437BF61-1785-476A-9E7D-B99B4148EEBB}">
      <dgm:prSet/>
      <dgm:spPr/>
      <dgm:t>
        <a:bodyPr/>
        <a:lstStyle/>
        <a:p>
          <a:endParaRPr lang="cs-CZ"/>
        </a:p>
      </dgm:t>
    </dgm:pt>
    <dgm:pt modelId="{C09F09D1-5A6A-42E5-BDCA-E2E74B3F2DA1}" type="sibTrans" cxnId="{E437BF61-1785-476A-9E7D-B99B4148EEBB}">
      <dgm:prSet/>
      <dgm:spPr/>
      <dgm:t>
        <a:bodyPr/>
        <a:lstStyle/>
        <a:p>
          <a:endParaRPr lang="cs-CZ"/>
        </a:p>
      </dgm:t>
    </dgm:pt>
    <dgm:pt modelId="{A2071541-62E5-4677-9E48-40061B78A3AB}" type="pres">
      <dgm:prSet presAssocID="{FE91B1BA-BD82-4D7B-89E4-33EB496D27E8}" presName="Name0" presStyleCnt="0">
        <dgm:presLayoutVars>
          <dgm:dir/>
          <dgm:animLvl val="lvl"/>
          <dgm:resizeHandles val="exact"/>
        </dgm:presLayoutVars>
      </dgm:prSet>
      <dgm:spPr/>
    </dgm:pt>
    <dgm:pt modelId="{C5336BFD-492A-4E20-A17D-9BF380022C8E}" type="pres">
      <dgm:prSet presAssocID="{7FF5660B-F440-4D8B-8699-33B3B63F9AAB}" presName="Name8" presStyleCnt="0"/>
      <dgm:spPr/>
    </dgm:pt>
    <dgm:pt modelId="{604B57DA-C6A1-4806-98F4-0B6F5B600E54}" type="pres">
      <dgm:prSet presAssocID="{7FF5660B-F440-4D8B-8699-33B3B63F9AAB}" presName="level" presStyleLbl="node1" presStyleIdx="0" presStyleCnt="3">
        <dgm:presLayoutVars>
          <dgm:chMax val="1"/>
          <dgm:bulletEnabled val="1"/>
        </dgm:presLayoutVars>
      </dgm:prSet>
      <dgm:spPr/>
    </dgm:pt>
    <dgm:pt modelId="{D2CB63D4-3DB7-4111-89FE-71F5F0E68B3A}" type="pres">
      <dgm:prSet presAssocID="{7FF5660B-F440-4D8B-8699-33B3B63F9AA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C19707A-D9FD-4DF1-BE4F-8CA7D7F3D5F4}" type="pres">
      <dgm:prSet presAssocID="{988A8363-F28A-47EC-AA56-9EA9BD365DE3}" presName="Name8" presStyleCnt="0"/>
      <dgm:spPr/>
    </dgm:pt>
    <dgm:pt modelId="{2E2B9DF8-D882-4217-BD60-F6702CACD246}" type="pres">
      <dgm:prSet presAssocID="{988A8363-F28A-47EC-AA56-9EA9BD365DE3}" presName="level" presStyleLbl="node1" presStyleIdx="1" presStyleCnt="3">
        <dgm:presLayoutVars>
          <dgm:chMax val="1"/>
          <dgm:bulletEnabled val="1"/>
        </dgm:presLayoutVars>
      </dgm:prSet>
      <dgm:spPr/>
    </dgm:pt>
    <dgm:pt modelId="{006B74AC-437B-4D82-94A9-D95C3B56848C}" type="pres">
      <dgm:prSet presAssocID="{988A8363-F28A-47EC-AA56-9EA9BD365DE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9CA6121-AD2D-437D-8068-F68475BB25F1}" type="pres">
      <dgm:prSet presAssocID="{3C836C8E-1F3F-40FF-8809-0992250D590B}" presName="Name8" presStyleCnt="0"/>
      <dgm:spPr/>
    </dgm:pt>
    <dgm:pt modelId="{3937A08D-B0D1-4651-86CF-383C94150A67}" type="pres">
      <dgm:prSet presAssocID="{3C836C8E-1F3F-40FF-8809-0992250D590B}" presName="level" presStyleLbl="node1" presStyleIdx="2" presStyleCnt="3" custLinFactNeighborY="4151">
        <dgm:presLayoutVars>
          <dgm:chMax val="1"/>
          <dgm:bulletEnabled val="1"/>
        </dgm:presLayoutVars>
      </dgm:prSet>
      <dgm:spPr/>
    </dgm:pt>
    <dgm:pt modelId="{EBCF7B4E-A9E5-4896-B2E5-76052D4950A2}" type="pres">
      <dgm:prSet presAssocID="{3C836C8E-1F3F-40FF-8809-0992250D590B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6B6C88C-D7D8-4B1D-B882-635EC67329B1}" type="presOf" srcId="{988A8363-F28A-47EC-AA56-9EA9BD365DE3}" destId="{2E2B9DF8-D882-4217-BD60-F6702CACD246}" srcOrd="0" destOrd="0" presId="urn:microsoft.com/office/officeart/2005/8/layout/pyramid1"/>
    <dgm:cxn modelId="{E437BF61-1785-476A-9E7D-B99B4148EEBB}" srcId="{FE91B1BA-BD82-4D7B-89E4-33EB496D27E8}" destId="{3C836C8E-1F3F-40FF-8809-0992250D590B}" srcOrd="2" destOrd="0" parTransId="{83AE8583-341F-45A0-A7F3-D4E636418B26}" sibTransId="{C09F09D1-5A6A-42E5-BDCA-E2E74B3F2DA1}"/>
    <dgm:cxn modelId="{F6DA304D-8E64-4B0B-83AC-87848BAFD9E3}" srcId="{FE91B1BA-BD82-4D7B-89E4-33EB496D27E8}" destId="{7FF5660B-F440-4D8B-8699-33B3B63F9AAB}" srcOrd="0" destOrd="0" parTransId="{D5013056-C1FF-444F-8760-89DE048F2F5D}" sibTransId="{82DB2696-1796-408B-8DB0-FCEF7D6E8953}"/>
    <dgm:cxn modelId="{53E8AB29-A9CF-4CF8-8222-E0FE735C5F39}" type="presOf" srcId="{988A8363-F28A-47EC-AA56-9EA9BD365DE3}" destId="{006B74AC-437B-4D82-94A9-D95C3B56848C}" srcOrd="1" destOrd="0" presId="urn:microsoft.com/office/officeart/2005/8/layout/pyramid1"/>
    <dgm:cxn modelId="{4DFDBB26-ADC8-410C-898A-45955FB04D65}" srcId="{FE91B1BA-BD82-4D7B-89E4-33EB496D27E8}" destId="{988A8363-F28A-47EC-AA56-9EA9BD365DE3}" srcOrd="1" destOrd="0" parTransId="{2F3FC08C-12B5-4E77-9EAB-9D6ECD2B325B}" sibTransId="{2EB7E4AD-4C3D-43B0-8230-0B0CD4136D92}"/>
    <dgm:cxn modelId="{7E38E25D-1689-42AF-AECB-F7C7BA01F7DD}" type="presOf" srcId="{7FF5660B-F440-4D8B-8699-33B3B63F9AAB}" destId="{604B57DA-C6A1-4806-98F4-0B6F5B600E54}" srcOrd="0" destOrd="0" presId="urn:microsoft.com/office/officeart/2005/8/layout/pyramid1"/>
    <dgm:cxn modelId="{120D12ED-63D7-41D7-9806-713F010064A9}" type="presOf" srcId="{7FF5660B-F440-4D8B-8699-33B3B63F9AAB}" destId="{D2CB63D4-3DB7-4111-89FE-71F5F0E68B3A}" srcOrd="1" destOrd="0" presId="urn:microsoft.com/office/officeart/2005/8/layout/pyramid1"/>
    <dgm:cxn modelId="{94E00875-3655-495B-B68A-FFC288401794}" type="presOf" srcId="{FE91B1BA-BD82-4D7B-89E4-33EB496D27E8}" destId="{A2071541-62E5-4677-9E48-40061B78A3AB}" srcOrd="0" destOrd="0" presId="urn:microsoft.com/office/officeart/2005/8/layout/pyramid1"/>
    <dgm:cxn modelId="{88588DED-1887-40BF-9632-4C6C8E4A9F3F}" type="presOf" srcId="{3C836C8E-1F3F-40FF-8809-0992250D590B}" destId="{EBCF7B4E-A9E5-4896-B2E5-76052D4950A2}" srcOrd="1" destOrd="0" presId="urn:microsoft.com/office/officeart/2005/8/layout/pyramid1"/>
    <dgm:cxn modelId="{D8FE403F-9AE4-4A4C-8B67-04EC80C57748}" type="presOf" srcId="{3C836C8E-1F3F-40FF-8809-0992250D590B}" destId="{3937A08D-B0D1-4651-86CF-383C94150A67}" srcOrd="0" destOrd="0" presId="urn:microsoft.com/office/officeart/2005/8/layout/pyramid1"/>
    <dgm:cxn modelId="{C3C2E055-961F-49E2-B7BE-CA9DE3754789}" type="presParOf" srcId="{A2071541-62E5-4677-9E48-40061B78A3AB}" destId="{C5336BFD-492A-4E20-A17D-9BF380022C8E}" srcOrd="0" destOrd="0" presId="urn:microsoft.com/office/officeart/2005/8/layout/pyramid1"/>
    <dgm:cxn modelId="{D7C56D8E-BA88-46A1-AD9D-4A9E3BA936D5}" type="presParOf" srcId="{C5336BFD-492A-4E20-A17D-9BF380022C8E}" destId="{604B57DA-C6A1-4806-98F4-0B6F5B600E54}" srcOrd="0" destOrd="0" presId="urn:microsoft.com/office/officeart/2005/8/layout/pyramid1"/>
    <dgm:cxn modelId="{F6C280EB-A531-4779-8C82-CD1D59E3CC1E}" type="presParOf" srcId="{C5336BFD-492A-4E20-A17D-9BF380022C8E}" destId="{D2CB63D4-3DB7-4111-89FE-71F5F0E68B3A}" srcOrd="1" destOrd="0" presId="urn:microsoft.com/office/officeart/2005/8/layout/pyramid1"/>
    <dgm:cxn modelId="{F35E08C3-8AAA-4A2C-89A3-8F282A68F579}" type="presParOf" srcId="{A2071541-62E5-4677-9E48-40061B78A3AB}" destId="{2C19707A-D9FD-4DF1-BE4F-8CA7D7F3D5F4}" srcOrd="1" destOrd="0" presId="urn:microsoft.com/office/officeart/2005/8/layout/pyramid1"/>
    <dgm:cxn modelId="{E2E61D41-8C24-4E51-9D31-EFED8CC9BC1A}" type="presParOf" srcId="{2C19707A-D9FD-4DF1-BE4F-8CA7D7F3D5F4}" destId="{2E2B9DF8-D882-4217-BD60-F6702CACD246}" srcOrd="0" destOrd="0" presId="urn:microsoft.com/office/officeart/2005/8/layout/pyramid1"/>
    <dgm:cxn modelId="{E307227B-87A8-4A6E-9494-76B3F1A383A0}" type="presParOf" srcId="{2C19707A-D9FD-4DF1-BE4F-8CA7D7F3D5F4}" destId="{006B74AC-437B-4D82-94A9-D95C3B56848C}" srcOrd="1" destOrd="0" presId="urn:microsoft.com/office/officeart/2005/8/layout/pyramid1"/>
    <dgm:cxn modelId="{9A457C49-2D55-400C-AF0A-069E192FAC5F}" type="presParOf" srcId="{A2071541-62E5-4677-9E48-40061B78A3AB}" destId="{F9CA6121-AD2D-437D-8068-F68475BB25F1}" srcOrd="2" destOrd="0" presId="urn:microsoft.com/office/officeart/2005/8/layout/pyramid1"/>
    <dgm:cxn modelId="{9BF56EF6-1A46-4302-9BF0-562F3621BA92}" type="presParOf" srcId="{F9CA6121-AD2D-437D-8068-F68475BB25F1}" destId="{3937A08D-B0D1-4651-86CF-383C94150A67}" srcOrd="0" destOrd="0" presId="urn:microsoft.com/office/officeart/2005/8/layout/pyramid1"/>
    <dgm:cxn modelId="{D7557DD3-ACA7-49DB-95DA-AFD3F33E315C}" type="presParOf" srcId="{F9CA6121-AD2D-437D-8068-F68475BB25F1}" destId="{EBCF7B4E-A9E5-4896-B2E5-76052D4950A2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C83131-5807-4555-9AE2-C6BC546E75DE}">
      <dsp:nvSpPr>
        <dsp:cNvPr id="0" name=""/>
        <dsp:cNvSpPr/>
      </dsp:nvSpPr>
      <dsp:spPr>
        <a:xfrm>
          <a:off x="3426209" y="1032"/>
          <a:ext cx="1148581" cy="7465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Filozofie a poslání organizace</a:t>
          </a:r>
        </a:p>
      </dsp:txBody>
      <dsp:txXfrm>
        <a:off x="3462654" y="37477"/>
        <a:ext cx="1075691" cy="673687"/>
      </dsp:txXfrm>
    </dsp:sp>
    <dsp:sp modelId="{E6FA15DC-F97D-459B-B34C-3697A3A98F3B}">
      <dsp:nvSpPr>
        <dsp:cNvPr id="0" name=""/>
        <dsp:cNvSpPr/>
      </dsp:nvSpPr>
      <dsp:spPr>
        <a:xfrm>
          <a:off x="2241221" y="374321"/>
          <a:ext cx="3518557" cy="3518557"/>
        </a:xfrm>
        <a:custGeom>
          <a:avLst/>
          <a:gdLst/>
          <a:ahLst/>
          <a:cxnLst/>
          <a:rect l="0" t="0" r="0" b="0"/>
          <a:pathLst>
            <a:path>
              <a:moveTo>
                <a:pt x="2340913" y="98928"/>
              </a:moveTo>
              <a:arcTo wR="1759278" hR="1759278" stAng="17358347" swAng="150169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3A8607-FA66-40E1-82FB-BB80A6750821}">
      <dsp:nvSpPr>
        <dsp:cNvPr id="0" name=""/>
        <dsp:cNvSpPr/>
      </dsp:nvSpPr>
      <dsp:spPr>
        <a:xfrm>
          <a:off x="4949789" y="880671"/>
          <a:ext cx="1148581" cy="7465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Řízení organizace</a:t>
          </a:r>
        </a:p>
      </dsp:txBody>
      <dsp:txXfrm>
        <a:off x="4986234" y="917116"/>
        <a:ext cx="1075691" cy="673687"/>
      </dsp:txXfrm>
    </dsp:sp>
    <dsp:sp modelId="{A0314459-160E-4A93-86F3-DDEC6368FBF3}">
      <dsp:nvSpPr>
        <dsp:cNvPr id="0" name=""/>
        <dsp:cNvSpPr/>
      </dsp:nvSpPr>
      <dsp:spPr>
        <a:xfrm>
          <a:off x="2241221" y="374321"/>
          <a:ext cx="3518557" cy="3518557"/>
        </a:xfrm>
        <a:custGeom>
          <a:avLst/>
          <a:gdLst/>
          <a:ahLst/>
          <a:cxnLst/>
          <a:rect l="0" t="0" r="0" b="0"/>
          <a:pathLst>
            <a:path>
              <a:moveTo>
                <a:pt x="3447001" y="1262635"/>
              </a:moveTo>
              <a:arcTo wR="1759278" hR="1759278" stAng="20616150" swAng="196770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07CC3-5024-4191-AA86-A7AC525DB546}">
      <dsp:nvSpPr>
        <dsp:cNvPr id="0" name=""/>
        <dsp:cNvSpPr/>
      </dsp:nvSpPr>
      <dsp:spPr>
        <a:xfrm>
          <a:off x="4949789" y="2639950"/>
          <a:ext cx="1148581" cy="7465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Tým</a:t>
          </a:r>
        </a:p>
      </dsp:txBody>
      <dsp:txXfrm>
        <a:off x="4986234" y="2676395"/>
        <a:ext cx="1075691" cy="673687"/>
      </dsp:txXfrm>
    </dsp:sp>
    <dsp:sp modelId="{A120F655-6D88-46B0-814B-E18CFCD9A6B2}">
      <dsp:nvSpPr>
        <dsp:cNvPr id="0" name=""/>
        <dsp:cNvSpPr/>
      </dsp:nvSpPr>
      <dsp:spPr>
        <a:xfrm>
          <a:off x="2241221" y="374321"/>
          <a:ext cx="3518557" cy="3518557"/>
        </a:xfrm>
        <a:custGeom>
          <a:avLst/>
          <a:gdLst/>
          <a:ahLst/>
          <a:cxnLst/>
          <a:rect l="0" t="0" r="0" b="0"/>
          <a:pathLst>
            <a:path>
              <a:moveTo>
                <a:pt x="2988732" y="3017653"/>
              </a:moveTo>
              <a:arcTo wR="1759278" hR="1759278" stAng="2739962" swAng="150169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2DE9C3-C2DF-4F75-9991-8927C1CF887F}">
      <dsp:nvSpPr>
        <dsp:cNvPr id="0" name=""/>
        <dsp:cNvSpPr/>
      </dsp:nvSpPr>
      <dsp:spPr>
        <a:xfrm>
          <a:off x="3426209" y="3519590"/>
          <a:ext cx="1148581" cy="7465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Profesionalita</a:t>
          </a:r>
        </a:p>
      </dsp:txBody>
      <dsp:txXfrm>
        <a:off x="3462654" y="3556035"/>
        <a:ext cx="1075691" cy="673687"/>
      </dsp:txXfrm>
    </dsp:sp>
    <dsp:sp modelId="{3AB3F16F-43AE-4B11-8EEC-8B022BDC2DD4}">
      <dsp:nvSpPr>
        <dsp:cNvPr id="0" name=""/>
        <dsp:cNvSpPr/>
      </dsp:nvSpPr>
      <dsp:spPr>
        <a:xfrm>
          <a:off x="2241221" y="374321"/>
          <a:ext cx="3518557" cy="3518557"/>
        </a:xfrm>
        <a:custGeom>
          <a:avLst/>
          <a:gdLst/>
          <a:ahLst/>
          <a:cxnLst/>
          <a:rect l="0" t="0" r="0" b="0"/>
          <a:pathLst>
            <a:path>
              <a:moveTo>
                <a:pt x="1177644" y="3419629"/>
              </a:moveTo>
              <a:arcTo wR="1759278" hR="1759278" stAng="6558347" swAng="150169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ABCF7E-FBBC-435D-9188-026BB60FA620}">
      <dsp:nvSpPr>
        <dsp:cNvPr id="0" name=""/>
        <dsp:cNvSpPr/>
      </dsp:nvSpPr>
      <dsp:spPr>
        <a:xfrm>
          <a:off x="1902629" y="2639950"/>
          <a:ext cx="1148581" cy="7465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Péče o klienta</a:t>
          </a:r>
        </a:p>
      </dsp:txBody>
      <dsp:txXfrm>
        <a:off x="1939074" y="2676395"/>
        <a:ext cx="1075691" cy="673687"/>
      </dsp:txXfrm>
    </dsp:sp>
    <dsp:sp modelId="{05E33D84-1039-4654-A524-5068229DC133}">
      <dsp:nvSpPr>
        <dsp:cNvPr id="0" name=""/>
        <dsp:cNvSpPr/>
      </dsp:nvSpPr>
      <dsp:spPr>
        <a:xfrm>
          <a:off x="2241221" y="374321"/>
          <a:ext cx="3518557" cy="3518557"/>
        </a:xfrm>
        <a:custGeom>
          <a:avLst/>
          <a:gdLst/>
          <a:ahLst/>
          <a:cxnLst/>
          <a:rect l="0" t="0" r="0" b="0"/>
          <a:pathLst>
            <a:path>
              <a:moveTo>
                <a:pt x="71556" y="2255922"/>
              </a:moveTo>
              <a:arcTo wR="1759278" hR="1759278" stAng="9816150" swAng="1967700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A021EB-D8FC-4B4C-8825-70FABD501E13}">
      <dsp:nvSpPr>
        <dsp:cNvPr id="0" name=""/>
        <dsp:cNvSpPr/>
      </dsp:nvSpPr>
      <dsp:spPr>
        <a:xfrm>
          <a:off x="1902629" y="880671"/>
          <a:ext cx="1148581" cy="7465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Spolupráce </a:t>
          </a:r>
        </a:p>
      </dsp:txBody>
      <dsp:txXfrm>
        <a:off x="1939074" y="917116"/>
        <a:ext cx="1075691" cy="673687"/>
      </dsp:txXfrm>
    </dsp:sp>
    <dsp:sp modelId="{07E8892E-C04C-41DD-9F90-A073D0807161}">
      <dsp:nvSpPr>
        <dsp:cNvPr id="0" name=""/>
        <dsp:cNvSpPr/>
      </dsp:nvSpPr>
      <dsp:spPr>
        <a:xfrm>
          <a:off x="2241221" y="374321"/>
          <a:ext cx="3518557" cy="3518557"/>
        </a:xfrm>
        <a:custGeom>
          <a:avLst/>
          <a:gdLst/>
          <a:ahLst/>
          <a:cxnLst/>
          <a:rect l="0" t="0" r="0" b="0"/>
          <a:pathLst>
            <a:path>
              <a:moveTo>
                <a:pt x="529825" y="500904"/>
              </a:moveTo>
              <a:arcTo wR="1759278" hR="1759278" stAng="13539962" swAng="1501691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4B57DA-C6A1-4806-98F4-0B6F5B600E54}">
      <dsp:nvSpPr>
        <dsp:cNvPr id="0" name=""/>
        <dsp:cNvSpPr/>
      </dsp:nvSpPr>
      <dsp:spPr>
        <a:xfrm>
          <a:off x="2032000" y="0"/>
          <a:ext cx="2032000" cy="1354666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Intervence</a:t>
          </a:r>
        </a:p>
      </dsp:txBody>
      <dsp:txXfrm>
        <a:off x="2032000" y="0"/>
        <a:ext cx="2032000" cy="1354666"/>
      </dsp:txXfrm>
    </dsp:sp>
    <dsp:sp modelId="{2E2B9DF8-D882-4217-BD60-F6702CACD246}">
      <dsp:nvSpPr>
        <dsp:cNvPr id="0" name=""/>
        <dsp:cNvSpPr/>
      </dsp:nvSpPr>
      <dsp:spPr>
        <a:xfrm>
          <a:off x="1015999" y="1354666"/>
          <a:ext cx="4064000" cy="1354666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Prevence</a:t>
          </a:r>
        </a:p>
      </dsp:txBody>
      <dsp:txXfrm>
        <a:off x="1727199" y="1354666"/>
        <a:ext cx="2641600" cy="1354666"/>
      </dsp:txXfrm>
    </dsp:sp>
    <dsp:sp modelId="{3937A08D-B0D1-4651-86CF-383C94150A67}">
      <dsp:nvSpPr>
        <dsp:cNvPr id="0" name=""/>
        <dsp:cNvSpPr/>
      </dsp:nvSpPr>
      <dsp:spPr>
        <a:xfrm>
          <a:off x="0" y="2709333"/>
          <a:ext cx="6096000" cy="1354666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Podpora</a:t>
          </a:r>
        </a:p>
      </dsp:txBody>
      <dsp:txXfrm>
        <a:off x="1066799" y="2709333"/>
        <a:ext cx="3962400" cy="135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040F96B7-5DBA-4642-9BEC-09B91287DE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378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7ED0415-B751-4E8E-8873-51C3C773B8D9}" type="datetimeFigureOut">
              <a:rPr lang="cs-CZ"/>
              <a:pPr>
                <a:defRPr/>
              </a:pPr>
              <a:t>26.09.2016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5B072F1-21BA-4C86-A1C7-75A568063A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967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B072F1-21BA-4C86-A1C7-75A568063AD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055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/>
          </a:p>
        </p:txBody>
      </p:sp>
      <p:sp>
        <p:nvSpPr>
          <p:cNvPr id="184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EF9E07F9-B5D0-4AC9-9531-640203D3198D}" type="slidenum">
              <a:rPr lang="cs-CZ" altLang="cs-CZ"/>
              <a:pPr eaLnBrk="1" hangingPunct="1"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A75AB1-C993-40E2-9AA6-601E23D9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43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B3EB4-3480-4B4A-804B-CF00996275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281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EAFA9-6733-4A78-9F07-3B41326FE9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586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7DDD-9788-4B2B-BCC1-A0B791CB45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9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A6312-2366-45F9-BC9B-452E61B99B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64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B17FB-B28E-4483-9BD1-C7C63972BF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38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FA5B4-60D2-40CA-9532-2D272F957C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7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940FE-1953-4E2C-A351-AEB9635C7D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96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5BFB-321A-48DF-9AE6-C728CFF4E6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83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0F81D-7935-483B-A241-DDAA637F41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50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90B3A-1464-4746-A637-326D92B558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058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78300-7AC9-4D15-B106-CE6C08F404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48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9A32079-CB53-4532-9F12-6A6995542C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spp.cz/rspp/images/vystupy/inovovan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/>
              <a:t>Koncepce poradenských služeb poskytovaných ve škole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429000"/>
            <a:ext cx="7631112" cy="1600200"/>
          </a:xfrm>
        </p:spPr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Praxe ve školní psychologii, 26/9/2016</a:t>
            </a:r>
          </a:p>
          <a:p>
            <a:pPr eaLnBrk="1" hangingPunct="1"/>
            <a:r>
              <a:rPr lang="cs-CZ" altLang="cs-CZ" dirty="0"/>
              <a:t>Mgr. Michaela Širůčková,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cs typeface="Times New Roman" charset="0"/>
              </a:rPr>
              <a:t>Metodik školní prevence</a:t>
            </a:r>
            <a:br>
              <a:rPr lang="cs-CZ" altLang="cs-CZ"/>
            </a:br>
            <a:r>
              <a:rPr lang="cs-CZ" altLang="cs-CZ" sz="2100"/>
              <a:t>směrem k pedagogickým pracovníkům</a:t>
            </a:r>
            <a:r>
              <a:rPr lang="cs-CZ" altLang="cs-CZ">
                <a:cs typeface="Times New Roman" charset="0"/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100">
                <a:cs typeface="Times New Roman" charset="0"/>
              </a:rPr>
              <a:t>sezn</a:t>
            </a:r>
            <a:r>
              <a:rPr lang="cs-CZ" altLang="cs-CZ" sz="2100"/>
              <a:t>amuje</a:t>
            </a:r>
            <a:r>
              <a:rPr lang="cs-CZ" altLang="cs-CZ" sz="2100">
                <a:cs typeface="Times New Roman" charset="0"/>
              </a:rPr>
              <a:t> s platnými dokumenty MŠMT k primární prevenci (provozní porada na počátku školního roku)</a:t>
            </a:r>
          </a:p>
          <a:p>
            <a:pPr eaLnBrk="1" hangingPunct="1"/>
            <a:r>
              <a:rPr lang="cs-CZ" altLang="cs-CZ" sz="2100">
                <a:cs typeface="Times New Roman" charset="0"/>
              </a:rPr>
              <a:t>inform</a:t>
            </a:r>
            <a:r>
              <a:rPr lang="cs-CZ" altLang="cs-CZ" sz="2100"/>
              <a:t>uje</a:t>
            </a:r>
            <a:r>
              <a:rPr lang="cs-CZ" altLang="cs-CZ" sz="2100">
                <a:cs typeface="Times New Roman" charset="0"/>
              </a:rPr>
              <a:t> o problematice, pravideln</a:t>
            </a:r>
            <a:r>
              <a:rPr lang="cs-CZ" altLang="cs-CZ" sz="2100"/>
              <a:t>ě</a:t>
            </a:r>
            <a:r>
              <a:rPr lang="cs-CZ" altLang="cs-CZ" sz="2100">
                <a:cs typeface="Times New Roman" charset="0"/>
              </a:rPr>
              <a:t> předává poznatk</a:t>
            </a:r>
            <a:r>
              <a:rPr lang="cs-CZ" altLang="cs-CZ" sz="2100"/>
              <a:t>y</a:t>
            </a:r>
            <a:r>
              <a:rPr lang="cs-CZ" altLang="cs-CZ" sz="2100">
                <a:cs typeface="Times New Roman" charset="0"/>
              </a:rPr>
              <a:t> z odborných školení a seminářů pořádaných PPP Zachova, PC Sládkova, LF MU, PdF MU, PC Křížová, SPC Štolcova, ŠPC… (porady, schůzky MÚ, osobní kontakt a spolupráce, plán …)</a:t>
            </a:r>
          </a:p>
          <a:p>
            <a:pPr eaLnBrk="1" hangingPunct="1"/>
            <a:r>
              <a:rPr lang="cs-CZ" altLang="cs-CZ" sz="2100">
                <a:cs typeface="Times New Roman" charset="0"/>
              </a:rPr>
              <a:t>činnost v rámci předmětů: prvouka, přírodověda, Rv, Ov, Čj, cizí jazyky, Př, Ch, Vv, Tv…, výchovného programu ŠD a třídnických hodin; vzájemná spolupráce</a:t>
            </a:r>
            <a:r>
              <a:rPr lang="cs-CZ" altLang="cs-CZ" sz="21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3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cs typeface="Times New Roman" charset="0"/>
              </a:rPr>
              <a:t>Metodik školní prevence </a:t>
            </a:r>
            <a:br>
              <a:rPr lang="cs-CZ" altLang="cs-CZ"/>
            </a:br>
            <a:r>
              <a:rPr lang="cs-CZ" altLang="cs-CZ"/>
              <a:t> </a:t>
            </a:r>
            <a:r>
              <a:rPr lang="cs-CZ" altLang="cs-CZ" sz="3000"/>
              <a:t>rodičovská veřejnost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100">
                <a:cs typeface="Times New Roman" charset="0"/>
              </a:rPr>
              <a:t> </a:t>
            </a:r>
            <a:r>
              <a:rPr lang="cs-CZ" altLang="cs-CZ" sz="2100"/>
              <a:t>edukace</a:t>
            </a:r>
            <a:r>
              <a:rPr lang="cs-CZ" altLang="cs-CZ" sz="2100">
                <a:cs typeface="Times New Roman" charset="0"/>
              </a:rPr>
              <a:t> rodičů v rámci třídních schůzek</a:t>
            </a:r>
            <a:r>
              <a:rPr lang="cs-CZ" altLang="cs-CZ" sz="2100"/>
              <a:t>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000">
                <a:cs typeface="Times New Roman" charset="0"/>
              </a:rPr>
              <a:t>a) problematik</a:t>
            </a:r>
            <a:r>
              <a:rPr lang="cs-CZ" altLang="cs-CZ" sz="2000"/>
              <a:t>a</a:t>
            </a:r>
            <a:r>
              <a:rPr lang="cs-CZ" altLang="cs-CZ" sz="2000">
                <a:cs typeface="Times New Roman" charset="0"/>
              </a:rPr>
              <a:t> sociálně nežádoucích jevů a možnostmi, jak jí předcházet (letáčky a propagační materiály, kontaktní adresy odborníků …), s obsahem MPP a vnitřního řádu školy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cs-CZ" altLang="cs-CZ" sz="2000">
                <a:cs typeface="Times New Roman" charset="0"/>
              </a:rPr>
              <a:t>b) význam správného využití volného času jejich dítěte a možnostmi školy v této oblasti (CVČ, INEX, volitelné a nepovinné předměty, ŠvP, LVK, kurzy, zájezdy, exkurze, studijní pobyty v zahraničí …)</a:t>
            </a:r>
            <a:endParaRPr lang="cs-CZ" altLang="cs-CZ" sz="2000"/>
          </a:p>
          <a:p>
            <a:pPr eaLnBrk="1" hangingPunct="1"/>
            <a:r>
              <a:rPr lang="cs-CZ" altLang="cs-CZ" sz="2100"/>
              <a:t>organizace </a:t>
            </a:r>
            <a:r>
              <a:rPr lang="cs-CZ" altLang="cs-CZ" sz="2100">
                <a:cs typeface="Times New Roman" charset="0"/>
              </a:rPr>
              <a:t>besed pro rodiče s odborníkem (na základě jejich zájmu o určité vybrané téma)</a:t>
            </a:r>
          </a:p>
          <a:p>
            <a:pPr eaLnBrk="1" hangingPunct="1"/>
            <a:r>
              <a:rPr lang="cs-CZ" altLang="cs-CZ" sz="2100">
                <a:cs typeface="Times New Roman" charset="0"/>
              </a:rPr>
              <a:t>možnost osobní konzultace a individuálního kontaktu při výskytu a řešení konkrétních případů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Výchovný poradce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16113"/>
            <a:ext cx="7773987" cy="41798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/>
              <a:t>předkládá návrhy na postup řešení a prevenci výchovných problémů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/>
              <a:t>udržuje pravidelný kontakt s třídními učiteli, hovoří s nimi o problémech v jejich třídách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metodicky pomáhá třídním učitelům při řešení výchovných problémů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uskutečňuje diagnostickou činnost u žáků, kteří ji vyžadují z výchovných, vzdělávacích či sociálních důvodů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aktivně vyhledává děti s výchovnými problémy, ze sociálně znevýhodněného prostředí – pracuje s nimi v rámci konzultačních hodin v ŠPC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koordinuje výchovné komise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koordinuje spolupráci učitelů se školním psychologem a školním speciálním pedagogem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Výchovný poradce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600"/>
              <a:t>v</a:t>
            </a:r>
            <a:r>
              <a:rPr lang="cs-CZ" altLang="cs-CZ" sz="2600">
                <a:cs typeface="Times New Roman" charset="0"/>
              </a:rPr>
              <a:t>ede</a:t>
            </a:r>
            <a:r>
              <a:rPr lang="cs-CZ" altLang="cs-CZ" sz="2600"/>
              <a:t> </a:t>
            </a:r>
            <a:r>
              <a:rPr lang="cs-CZ" altLang="cs-CZ" sz="2600">
                <a:cs typeface="Times New Roman" charset="0"/>
              </a:rPr>
              <a:t>agend</a:t>
            </a:r>
            <a:r>
              <a:rPr lang="cs-CZ" altLang="cs-CZ" sz="2600"/>
              <a:t>u</a:t>
            </a:r>
            <a:r>
              <a:rPr lang="cs-CZ" altLang="cs-CZ" sz="2600">
                <a:cs typeface="Times New Roman" charset="0"/>
              </a:rPr>
              <a:t> související s přechody žáků mezi školami</a:t>
            </a:r>
            <a:r>
              <a:rPr lang="cs-CZ" altLang="cs-CZ" sz="26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/>
              <a:t>vede agendu</a:t>
            </a:r>
            <a:r>
              <a:rPr lang="cs-CZ" altLang="cs-CZ" sz="2600">
                <a:cs typeface="Times New Roman" charset="0"/>
              </a:rPr>
              <a:t> žáků se SVPU a její doplňování</a:t>
            </a:r>
            <a:r>
              <a:rPr lang="cs-CZ" altLang="cs-CZ" sz="26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>
                <a:cs typeface="Times New Roman" charset="0"/>
              </a:rPr>
              <a:t>projedná</a:t>
            </a:r>
            <a:r>
              <a:rPr lang="cs-CZ" altLang="cs-CZ" sz="2600"/>
              <a:t>vá</a:t>
            </a:r>
            <a:r>
              <a:rPr lang="cs-CZ" altLang="cs-CZ" sz="2600">
                <a:cs typeface="Times New Roman" charset="0"/>
              </a:rPr>
              <a:t> odkladů školní docházky s učiteli 1. tříd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>
                <a:cs typeface="Times New Roman" charset="0"/>
              </a:rPr>
              <a:t>vyřiz</a:t>
            </a:r>
            <a:r>
              <a:rPr lang="cs-CZ" altLang="cs-CZ" sz="2600"/>
              <a:t>uje</a:t>
            </a:r>
            <a:r>
              <a:rPr lang="cs-CZ" altLang="cs-CZ" sz="2600">
                <a:cs typeface="Times New Roman" charset="0"/>
              </a:rPr>
              <a:t> návrh</a:t>
            </a:r>
            <a:r>
              <a:rPr lang="cs-CZ" altLang="cs-CZ" sz="2600"/>
              <a:t>y</a:t>
            </a:r>
            <a:r>
              <a:rPr lang="cs-CZ" altLang="cs-CZ" sz="2600">
                <a:cs typeface="Times New Roman" charset="0"/>
              </a:rPr>
              <a:t> na vyšetření žáků v PPP</a:t>
            </a:r>
            <a:r>
              <a:rPr lang="cs-CZ" altLang="cs-CZ" sz="26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>
                <a:cs typeface="Times New Roman" charset="0"/>
              </a:rPr>
              <a:t>poskytování poradenské pomoci ve ŠPC</a:t>
            </a:r>
            <a:r>
              <a:rPr lang="cs-CZ" altLang="cs-CZ" sz="260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/>
              <a:t>spolupracuje s návaznými pracovišti (PPP, SPC, SVP), organizacemi ve státním i nestátním sektoru (Help me, 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latin typeface="Times New Roman" charset="0"/>
                <a:cs typeface="Times New Roman" charset="0"/>
              </a:rPr>
              <a:t>Poradce pro volbu povolání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7766050" cy="41767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/>
              <a:t>koordinuje poradenství pro volbu povolání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zajišťuje distribuci informací: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/>
              <a:t>o</a:t>
            </a:r>
            <a:r>
              <a:rPr lang="cs-CZ" altLang="cs-CZ" sz="2200">
                <a:cs typeface="Times New Roman" charset="0"/>
              </a:rPr>
              <a:t>rganizace burzy středních škol</a:t>
            </a:r>
            <a:r>
              <a:rPr lang="cs-CZ" altLang="cs-CZ" sz="2200"/>
              <a:t> na škole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/>
              <a:t>organizace odevzdávání</a:t>
            </a:r>
            <a:r>
              <a:rPr lang="cs-CZ" altLang="cs-CZ" sz="2200">
                <a:cs typeface="Times New Roman" charset="0"/>
              </a:rPr>
              <a:t> přihlášek žáků 9.tříd na přijímací řízení</a:t>
            </a:r>
            <a:r>
              <a:rPr lang="cs-CZ" altLang="cs-CZ" sz="22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/>
              <a:t>p</a:t>
            </a:r>
            <a:r>
              <a:rPr lang="cs-CZ" altLang="cs-CZ" sz="2200">
                <a:cs typeface="Times New Roman" charset="0"/>
              </a:rPr>
              <a:t>růběžná aktualizace informací o dn</a:t>
            </a:r>
            <a:r>
              <a:rPr lang="cs-CZ" altLang="cs-CZ" sz="2200"/>
              <a:t>ech</a:t>
            </a:r>
            <a:r>
              <a:rPr lang="cs-CZ" altLang="cs-CZ" sz="2200">
                <a:cs typeface="Times New Roman" charset="0"/>
              </a:rPr>
              <a:t> otevřených dveří jednotlivých škol</a:t>
            </a:r>
            <a:r>
              <a:rPr lang="cs-CZ" altLang="cs-CZ" sz="22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spolupracuje se subjekty, které poskytují specializované služby kariérového poradenství, středními školami, úřady práce: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200"/>
              <a:t>n</a:t>
            </a:r>
            <a:r>
              <a:rPr lang="cs-CZ" altLang="cs-CZ" sz="2200">
                <a:cs typeface="Times New Roman" charset="0"/>
              </a:rPr>
              <a:t>ávštěva úřadu práce s 8.ročníky</a:t>
            </a:r>
            <a:endParaRPr lang="cs-CZ" altLang="cs-CZ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latin typeface="Times New Roman" charset="0"/>
                <a:cs typeface="Times New Roman" charset="0"/>
              </a:rPr>
              <a:t>Poradce pro volbu povolání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16113"/>
            <a:ext cx="7772400" cy="3570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/>
              <a:t>provádí pedagogickou diagnostiku v souvislosti s profesní orientací žáků: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ve spolupráci s učiteli českého jazyka – zadání slohové práce na téma volba povolání v 9.ročníku.: „Mé profesně kariérové plány po ukončení ZŠ“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ve s</a:t>
            </a:r>
            <a:r>
              <a:rPr lang="cs-CZ" altLang="cs-CZ" sz="2000">
                <a:cs typeface="Times New Roman" charset="0"/>
              </a:rPr>
              <a:t>poluprác</a:t>
            </a:r>
            <a:r>
              <a:rPr lang="cs-CZ" altLang="cs-CZ" sz="2000"/>
              <a:t>i</a:t>
            </a:r>
            <a:r>
              <a:rPr lang="cs-CZ" altLang="cs-CZ" sz="2000">
                <a:cs typeface="Times New Roman" charset="0"/>
              </a:rPr>
              <a:t> s učitelem prac</a:t>
            </a:r>
            <a:r>
              <a:rPr lang="cs-CZ" altLang="cs-CZ" sz="2000"/>
              <a:t>ovních </a:t>
            </a:r>
            <a:r>
              <a:rPr lang="cs-CZ" altLang="cs-CZ" sz="2000">
                <a:cs typeface="Times New Roman" charset="0"/>
              </a:rPr>
              <a:t>čin</a:t>
            </a:r>
            <a:r>
              <a:rPr lang="cs-CZ" altLang="cs-CZ" sz="2000"/>
              <a:t>ností</a:t>
            </a:r>
            <a:r>
              <a:rPr lang="cs-CZ" altLang="cs-CZ" sz="2000">
                <a:cs typeface="Times New Roman" charset="0"/>
              </a:rPr>
              <a:t> v 8 ročníku – dotazníky zájmů</a:t>
            </a:r>
            <a:r>
              <a:rPr lang="cs-CZ" altLang="cs-CZ" sz="200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ve s</a:t>
            </a:r>
            <a:r>
              <a:rPr lang="cs-CZ" altLang="cs-CZ" sz="2000">
                <a:cs typeface="Times New Roman" charset="0"/>
              </a:rPr>
              <a:t>poluprác</a:t>
            </a:r>
            <a:r>
              <a:rPr lang="cs-CZ" altLang="cs-CZ" sz="2000"/>
              <a:t>i</a:t>
            </a:r>
            <a:r>
              <a:rPr lang="cs-CZ" altLang="cs-CZ" sz="2000">
                <a:cs typeface="Times New Roman" charset="0"/>
              </a:rPr>
              <a:t> s učitelem obč</a:t>
            </a:r>
            <a:r>
              <a:rPr lang="cs-CZ" altLang="cs-CZ" sz="2000"/>
              <a:t>anské </a:t>
            </a:r>
            <a:r>
              <a:rPr lang="cs-CZ" altLang="cs-CZ" sz="2000">
                <a:cs typeface="Times New Roman" charset="0"/>
              </a:rPr>
              <a:t>vých</a:t>
            </a:r>
            <a:r>
              <a:rPr lang="cs-CZ" altLang="cs-CZ" sz="2000"/>
              <a:t>ovy</a:t>
            </a:r>
            <a:r>
              <a:rPr lang="cs-CZ" altLang="cs-CZ" sz="2000">
                <a:cs typeface="Times New Roman" charset="0"/>
              </a:rPr>
              <a:t> – kariérové dotazníky v 9.třídách</a:t>
            </a: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100">
                <a:cs typeface="Times New Roman" charset="0"/>
              </a:rPr>
              <a:t>poradenství žáků</a:t>
            </a:r>
            <a:r>
              <a:rPr lang="cs-CZ" altLang="cs-CZ" sz="2100"/>
              <a:t>m, které je z</a:t>
            </a:r>
            <a:r>
              <a:rPr lang="cs-CZ" altLang="cs-CZ" sz="2100">
                <a:cs typeface="Times New Roman" charset="0"/>
              </a:rPr>
              <a:t>aměřen</a:t>
            </a:r>
            <a:r>
              <a:rPr lang="cs-CZ" altLang="cs-CZ" sz="2100"/>
              <a:t>é</a:t>
            </a:r>
            <a:r>
              <a:rPr lang="cs-CZ" altLang="cs-CZ" sz="2100">
                <a:cs typeface="Times New Roman" charset="0"/>
              </a:rPr>
              <a:t> se na lepší sebepoznání </a:t>
            </a:r>
            <a:r>
              <a:rPr lang="cs-CZ" altLang="cs-CZ" sz="2100"/>
              <a:t>a </a:t>
            </a:r>
            <a:r>
              <a:rPr lang="cs-CZ" altLang="cs-CZ" sz="2100">
                <a:cs typeface="Times New Roman" charset="0"/>
              </a:rPr>
              <a:t>úspěšnou sebeprezentac</a:t>
            </a:r>
            <a:r>
              <a:rPr lang="cs-CZ" altLang="cs-CZ" sz="2100"/>
              <a:t>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/>
              <a:t>nabízí pravidelné konzultační hodiny</a:t>
            </a:r>
            <a:endParaRPr lang="cs-CZ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Literatura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/>
              <a:t>Zapletalová, J. (2005). Koncepce poradenských služeb poskytovaných ve škole. Věstník ministerstva školství, mládeže a tělovýchovy České republiky, Ročník LXI, červenec 2005.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000"/>
          </a:p>
          <a:p>
            <a:pPr eaLnBrk="1" hangingPunct="1"/>
            <a:r>
              <a:rPr lang="cs-CZ" altLang="cs-CZ" sz="2000"/>
              <a:t>Zapletalová, J. (2011). Inovovaná koncepce poradenských služeb poskytovaných ve škole (úpravy na základě realizace projektu RŠPP-VIP I). Dostupné z: </a:t>
            </a:r>
            <a:r>
              <a:rPr lang="cs-CZ" altLang="cs-CZ" sz="2000">
                <a:hlinkClick r:id="rId2"/>
              </a:rPr>
              <a:t>http://www.rspp.cz/rspp/images/vystupy/inovovan.pdf</a:t>
            </a:r>
            <a:r>
              <a:rPr lang="cs-CZ" altLang="cs-CZ" sz="2000"/>
              <a:t> (21.9.2012)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Systém práce ŠP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4152093"/>
              </p:ext>
            </p:extLst>
          </p:nvPr>
        </p:nvGraphicFramePr>
        <p:xfrm>
          <a:off x="566738" y="175260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8489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dirty="0"/>
              <a:t>Strategie školního poradenství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898104"/>
            <a:ext cx="8001000" cy="4267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15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83681003"/>
              </p:ext>
            </p:extLst>
          </p:nvPr>
        </p:nvGraphicFramePr>
        <p:xfrm>
          <a:off x="1524000" y="202929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 dirty="0"/>
              <a:t>Služby školního psychologa</a:t>
            </a:r>
          </a:p>
        </p:txBody>
      </p:sp>
      <p:graphicFrame>
        <p:nvGraphicFramePr>
          <p:cNvPr id="32802" name="Group 3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91053439"/>
              </p:ext>
            </p:extLst>
          </p:nvPr>
        </p:nvGraphicFramePr>
        <p:xfrm>
          <a:off x="609600" y="1600200"/>
          <a:ext cx="7772400" cy="4876800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Obsah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Způsob realizace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Zacílení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Oblasti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Informační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Osvětový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Preventivní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Intervenční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Diagnostický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Modifikační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Rozvíjející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Konzultačně-poradenský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Individuálně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Skupinově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Přímo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Nepřímo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Žáci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Rodiče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Učitelé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Pedagogický sbor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Výchovní poradci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Speciální pedagog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Metodik prevence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Vedení školy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Učení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Chování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Osobnost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Sociální vztahy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Psychohygienické otázky školy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Výchovně-vzdělávací proces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791" name="Oval 23"/>
          <p:cNvSpPr>
            <a:spLocks noChangeArrowheads="1"/>
          </p:cNvSpPr>
          <p:nvPr/>
        </p:nvSpPr>
        <p:spPr bwMode="auto">
          <a:xfrm>
            <a:off x="914400" y="1447800"/>
            <a:ext cx="1371600" cy="914400"/>
          </a:xfrm>
          <a:prstGeom prst="ellipse">
            <a:avLst/>
          </a:prstGeom>
          <a:noFill/>
          <a:ln w="349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2792" name="Oval 24"/>
          <p:cNvSpPr>
            <a:spLocks noChangeArrowheads="1"/>
          </p:cNvSpPr>
          <p:nvPr/>
        </p:nvSpPr>
        <p:spPr bwMode="auto">
          <a:xfrm>
            <a:off x="6705600" y="1447800"/>
            <a:ext cx="1371600" cy="914400"/>
          </a:xfrm>
          <a:prstGeom prst="ellipse">
            <a:avLst/>
          </a:prstGeom>
          <a:noFill/>
          <a:ln w="349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2793" name="Oval 25"/>
          <p:cNvSpPr>
            <a:spLocks noChangeArrowheads="1"/>
          </p:cNvSpPr>
          <p:nvPr/>
        </p:nvSpPr>
        <p:spPr bwMode="auto">
          <a:xfrm>
            <a:off x="4800600" y="1447800"/>
            <a:ext cx="1371600" cy="914400"/>
          </a:xfrm>
          <a:prstGeom prst="ellipse">
            <a:avLst/>
          </a:prstGeom>
          <a:noFill/>
          <a:ln w="349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2794" name="Oval 26"/>
          <p:cNvSpPr>
            <a:spLocks noChangeArrowheads="1"/>
          </p:cNvSpPr>
          <p:nvPr/>
        </p:nvSpPr>
        <p:spPr bwMode="auto">
          <a:xfrm>
            <a:off x="2590800" y="1447800"/>
            <a:ext cx="1828800" cy="914400"/>
          </a:xfrm>
          <a:prstGeom prst="ellipse">
            <a:avLst/>
          </a:prstGeom>
          <a:noFill/>
          <a:ln w="349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865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9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9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9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9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1" grpId="0" animBg="1"/>
      <p:bldP spid="32792" grpId="0" animBg="1"/>
      <p:bldP spid="32793" grpId="0" animBg="1"/>
      <p:bldP spid="3279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Poskytování poradenských služeb na škole:</a:t>
            </a:r>
          </a:p>
        </p:txBody>
      </p:sp>
      <p:pic>
        <p:nvPicPr>
          <p:cNvPr id="512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1752600"/>
            <a:ext cx="7775575" cy="4340225"/>
          </a:xfr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Modely poradenských služeb ve škole</a:t>
            </a:r>
          </a:p>
        </p:txBody>
      </p:sp>
      <p:sp>
        <p:nvSpPr>
          <p:cNvPr id="4099" name="Zástupný symbol pro tex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A. Pracovníci ŠPP</a:t>
            </a:r>
          </a:p>
        </p:txBody>
      </p:sp>
      <p:sp>
        <p:nvSpPr>
          <p:cNvPr id="4100" name="Zástupný symbol pro obsah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výchovný poradce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školní metodik prevence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o školního psychologa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o školního speciálního pedagoga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(sociální pedagog)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(asistent pedagoga)</a:t>
            </a:r>
          </a:p>
        </p:txBody>
      </p:sp>
      <p:sp>
        <p:nvSpPr>
          <p:cNvPr id="4101" name="Zástupný symbol pro text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B. Konzultační tým</a:t>
            </a:r>
          </a:p>
        </p:txBody>
      </p:sp>
      <p:sp>
        <p:nvSpPr>
          <p:cNvPr id="4102" name="Zástupný symbol pro obsah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třídní učitelé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učitelé výchov (občanské, rodinné, k volbě povolání na ZŠ a úvodu do světa práce na SŠ)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učitel-metodik pro přípravu školních vzdělávacích programů</a:t>
            </a:r>
          </a:p>
          <a:p>
            <a:pPr eaLnBrk="1" hangingPunct="1"/>
            <a:endParaRPr lang="cs-CZ" altLang="cs-CZ"/>
          </a:p>
        </p:txBody>
      </p:sp>
      <p:sp>
        <p:nvSpPr>
          <p:cNvPr id="4103" name="TextovéPole 12"/>
          <p:cNvSpPr txBox="1">
            <a:spLocks noChangeArrowheads="1"/>
          </p:cNvSpPr>
          <p:nvPr/>
        </p:nvSpPr>
        <p:spPr bwMode="auto">
          <a:xfrm>
            <a:off x="611188" y="6237288"/>
            <a:ext cx="792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r>
              <a:rPr lang="cs-CZ" altLang="cs-CZ" b="1"/>
              <a:t>varianta základní - varianta rozšířená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Školní speciální pedagog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16113"/>
            <a:ext cx="7696200" cy="44084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koordinace speciálně pedagogického poradenství ve škole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koordinace zpracování individuálně vzdělávacích programů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metodická pomoc učitelům vyučujících žáky s SPÚ (možnost náslechů v hodinách a následného rozboru)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ve spolupráci s ředitelem školy zpracování podkladů týkajících se integrovaných žáků pro Magistrát města Brna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účast na metodických schůzích Čj (1. a 2. stupeň)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vedení kabinetu speciálně pedagogických pomůcek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cs-CZ" altLang="cs-CZ"/>
              <a:t>Školní speciální pedagog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/>
              <a:t>vyhledávání a podpora žáků s potížemi ve výuce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orientační diagnostika žáků s poruchami učení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nápravné skupinky žáků s poruchami učení během dopolední výuky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dyskroužek pro žáky 1. a 2. ročníků, který je zaměřený nejen na nápravu poruch učení, ale také na předcházení jejich rozvinutí u těchto dětí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poradenské a konzultační hodiny pro žáky, učitele, rodiče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spolupráce s poradenskými zařízeními</a:t>
            </a:r>
            <a:r>
              <a:rPr lang="cs-CZ" altLang="cs-CZ" sz="2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pPr eaLnBrk="1" hangingPunct="1"/>
            <a:br>
              <a:rPr lang="cs-CZ" altLang="cs-CZ"/>
            </a:br>
            <a:r>
              <a:rPr lang="cs-CZ" altLang="cs-CZ">
                <a:cs typeface="Times New Roman" charset="0"/>
              </a:rPr>
              <a:t>Metodik školní prevence </a:t>
            </a:r>
            <a:br>
              <a:rPr lang="cs-CZ" altLang="cs-CZ"/>
            </a:br>
            <a:r>
              <a:rPr lang="cs-CZ" altLang="cs-CZ"/>
              <a:t> </a:t>
            </a:r>
            <a:r>
              <a:rPr lang="cs-CZ" altLang="cs-CZ" sz="3000"/>
              <a:t>směrem k žákům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16113"/>
            <a:ext cx="7772400" cy="4408487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cs-CZ" altLang="cs-CZ" sz="2100"/>
              <a:t>	Formování odolnosti proti negativním vlivům, schopnosti samostatně se rozhodovat a řešit své problémy, pracovat v týmu: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altLang="cs-CZ" sz="1500"/>
          </a:p>
          <a:p>
            <a:pPr marL="990600" lvl="1" indent="-533400" eaLnBrk="1" hangingPunct="1">
              <a:buFontTx/>
              <a:buAutoNum type="alphaLcParenR"/>
            </a:pPr>
            <a:r>
              <a:rPr lang="cs-CZ" altLang="cs-CZ" sz="2000"/>
              <a:t>poskytováním informací přiměřeně k věku žáků (prožitkové metody, modelové situace, soutěže, testy, výuka v mediální a divadelní místnosti</a:t>
            </a:r>
          </a:p>
          <a:p>
            <a:pPr marL="990600" lvl="1" indent="-533400" eaLnBrk="1" hangingPunct="1">
              <a:buFontTx/>
              <a:buAutoNum type="alphaLcParenR"/>
            </a:pPr>
            <a:r>
              <a:rPr lang="cs-CZ" altLang="cs-CZ" sz="2000"/>
              <a:t>zařazováním prvků projektů „Kouření a já“, „Zdravá škola“, „Občan“</a:t>
            </a:r>
          </a:p>
          <a:p>
            <a:pPr marL="990600" lvl="1" indent="-533400" eaLnBrk="1" hangingPunct="1">
              <a:buFont typeface="Wingdings" pitchFamily="2" charset="2"/>
              <a:buNone/>
            </a:pPr>
            <a:r>
              <a:rPr lang="cs-CZ" altLang="cs-CZ" sz="2000"/>
              <a:t>c)	nácvikem a rozvojem praktických dovedností vedoucích k odmítání projevů agresivity, sebedestrukce a porušování zákona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428</TotalTime>
  <Words>553</Words>
  <Application>Microsoft Office PowerPoint</Application>
  <PresentationFormat>Předvádění na obrazovce (4:3)</PresentationFormat>
  <Paragraphs>127</Paragraphs>
  <Slides>16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Wingdings</vt:lpstr>
      <vt:lpstr>Profil</vt:lpstr>
      <vt:lpstr>Koncepce poradenských služeb poskytovaných ve škole</vt:lpstr>
      <vt:lpstr>Systém práce ŠP</vt:lpstr>
      <vt:lpstr>Strategie školního poradenství</vt:lpstr>
      <vt:lpstr>Služby školního psychologa</vt:lpstr>
      <vt:lpstr>Poskytování poradenských služeb na škole:</vt:lpstr>
      <vt:lpstr>Modely poradenských služeb ve škole</vt:lpstr>
      <vt:lpstr>Školní speciální pedagog</vt:lpstr>
      <vt:lpstr>Školní speciální pedagog</vt:lpstr>
      <vt:lpstr> Metodik školní prevence   směrem k žákům</vt:lpstr>
      <vt:lpstr>Metodik školní prevence směrem k pedagogickým pracovníkům </vt:lpstr>
      <vt:lpstr>Metodik školní prevence   rodičovská veřejnost</vt:lpstr>
      <vt:lpstr>Výchovný poradce</vt:lpstr>
      <vt:lpstr>Výchovný poradce</vt:lpstr>
      <vt:lpstr>Poradce pro volbu povolání</vt:lpstr>
      <vt:lpstr>Poradce pro volbu povolání</vt:lpstr>
      <vt:lpstr>Literatura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Koncepce poradenských služeb poskytovaných ve škole</dc:title>
  <dc:creator>Michaela Šafářová</dc:creator>
  <cp:lastModifiedBy>Míša</cp:lastModifiedBy>
  <cp:revision>20</cp:revision>
  <dcterms:created xsi:type="dcterms:W3CDTF">2005-10-10T10:08:08Z</dcterms:created>
  <dcterms:modified xsi:type="dcterms:W3CDTF">2016-09-26T12:52:38Z</dcterms:modified>
</cp:coreProperties>
</file>