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8" r:id="rId2"/>
    <p:sldMasterId id="2147483680" r:id="rId3"/>
  </p:sldMasterIdLst>
  <p:sldIdLst>
    <p:sldId id="256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BAC5C0-C256-4BA2-B56C-5C2653EB28A1}" type="doc">
      <dgm:prSet loTypeId="urn:microsoft.com/office/officeart/2005/8/layout/orgChart1" loCatId="hierarchy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cs-CZ"/>
        </a:p>
      </dgm:t>
    </dgm:pt>
    <dgm:pt modelId="{DDD0C2B1-9135-40DA-89F9-08C501464A17}">
      <dgm:prSet phldrT="[Text]" custT="1"/>
      <dgm:spPr/>
      <dgm:t>
        <a:bodyPr/>
        <a:lstStyle/>
        <a:p>
          <a:pPr algn="ctr"/>
          <a:r>
            <a:rPr lang="cs-CZ" sz="2000" dirty="0">
              <a:latin typeface="Gill Sans MT Condensed" panose="020B0506020104020203" pitchFamily="34" charset="-18"/>
            </a:rPr>
            <a:t>J</a:t>
          </a:r>
        </a:p>
        <a:p>
          <a:pPr algn="ctr"/>
          <a:r>
            <a:rPr lang="cs-CZ" sz="2000" dirty="0">
              <a:latin typeface="Gill Sans MT Condensed" panose="020B0506020104020203" pitchFamily="34" charset="-18"/>
            </a:rPr>
            <a:t>hlavní komunikátor s firmou + sběr dat + statistická analýza</a:t>
          </a:r>
        </a:p>
      </dgm:t>
    </dgm:pt>
    <dgm:pt modelId="{CF1532F3-22FC-4375-ACC7-9BEA78900562}" type="parTrans" cxnId="{A488274A-05A5-4414-9E92-6FF4DD72FAE4}">
      <dgm:prSet/>
      <dgm:spPr/>
      <dgm:t>
        <a:bodyPr/>
        <a:lstStyle/>
        <a:p>
          <a:endParaRPr lang="cs-CZ"/>
        </a:p>
      </dgm:t>
    </dgm:pt>
    <dgm:pt modelId="{CD878E8A-E6C0-48F4-BA7D-9540AE5F51EE}" type="sibTrans" cxnId="{A488274A-05A5-4414-9E92-6FF4DD72FAE4}">
      <dgm:prSet/>
      <dgm:spPr/>
      <dgm:t>
        <a:bodyPr/>
        <a:lstStyle/>
        <a:p>
          <a:endParaRPr lang="cs-CZ"/>
        </a:p>
      </dgm:t>
    </dgm:pt>
    <dgm:pt modelId="{B255DD77-719B-4819-A36E-02A01DE8E7E8}">
      <dgm:prSet phldrT="[Text]" custT="1"/>
      <dgm:spPr/>
      <dgm:t>
        <a:bodyPr/>
        <a:lstStyle/>
        <a:p>
          <a:r>
            <a:rPr lang="cs-CZ" sz="2400" dirty="0">
              <a:latin typeface="Gill Sans MT Condensed" panose="020B0506020104020203" pitchFamily="34" charset="-18"/>
            </a:rPr>
            <a:t>M</a:t>
          </a:r>
        </a:p>
        <a:p>
          <a:r>
            <a:rPr lang="cs-CZ" sz="2400" dirty="0">
              <a:latin typeface="Gill Sans MT Condensed" panose="020B0506020104020203" pitchFamily="34" charset="-18"/>
            </a:rPr>
            <a:t>přenesení dat do datové matice + kódování</a:t>
          </a:r>
        </a:p>
      </dgm:t>
    </dgm:pt>
    <dgm:pt modelId="{2AC4F299-14DF-46A2-8281-BCD38D6F2437}" type="parTrans" cxnId="{E664DB3D-3A7D-42E5-BB53-633A70F5E4C4}">
      <dgm:prSet/>
      <dgm:spPr/>
      <dgm:t>
        <a:bodyPr/>
        <a:lstStyle/>
        <a:p>
          <a:endParaRPr lang="cs-CZ"/>
        </a:p>
      </dgm:t>
    </dgm:pt>
    <dgm:pt modelId="{32BEA497-4C2A-492A-B380-C72EA2F0E692}" type="sibTrans" cxnId="{E664DB3D-3A7D-42E5-BB53-633A70F5E4C4}">
      <dgm:prSet/>
      <dgm:spPr/>
      <dgm:t>
        <a:bodyPr/>
        <a:lstStyle/>
        <a:p>
          <a:endParaRPr lang="cs-CZ"/>
        </a:p>
      </dgm:t>
    </dgm:pt>
    <dgm:pt modelId="{C58A613A-D624-4A65-8EDA-27BD999E8215}">
      <dgm:prSet phldrT="[Text]" custT="1"/>
      <dgm:spPr/>
      <dgm:t>
        <a:bodyPr/>
        <a:lstStyle/>
        <a:p>
          <a:r>
            <a:rPr lang="cs-CZ" sz="2400" dirty="0">
              <a:latin typeface="Gill Sans MT Condensed" panose="020B0506020104020203" pitchFamily="34" charset="-18"/>
            </a:rPr>
            <a:t>B</a:t>
          </a:r>
        </a:p>
        <a:p>
          <a:r>
            <a:rPr lang="cs-CZ" sz="2400" dirty="0">
              <a:latin typeface="Gill Sans MT Condensed" panose="020B0506020104020203" pitchFamily="34" charset="-18"/>
            </a:rPr>
            <a:t>tvorba prezentace pro firemní tým</a:t>
          </a:r>
        </a:p>
      </dgm:t>
    </dgm:pt>
    <dgm:pt modelId="{4E1F096D-F30E-4AAA-8636-289B54821074}" type="parTrans" cxnId="{B2BCA422-DDA7-4D5C-833C-73312997E05C}">
      <dgm:prSet/>
      <dgm:spPr/>
      <dgm:t>
        <a:bodyPr/>
        <a:lstStyle/>
        <a:p>
          <a:endParaRPr lang="cs-CZ"/>
        </a:p>
      </dgm:t>
    </dgm:pt>
    <dgm:pt modelId="{62EB1888-244B-460F-870D-594E8294D9EB}" type="sibTrans" cxnId="{B2BCA422-DDA7-4D5C-833C-73312997E05C}">
      <dgm:prSet/>
      <dgm:spPr/>
      <dgm:t>
        <a:bodyPr/>
        <a:lstStyle/>
        <a:p>
          <a:endParaRPr lang="cs-CZ"/>
        </a:p>
      </dgm:t>
    </dgm:pt>
    <dgm:pt modelId="{AD92EF2C-9533-4A4C-BD8C-8844A9D830C2}">
      <dgm:prSet phldrT="[Text]" custT="1"/>
      <dgm:spPr/>
      <dgm:t>
        <a:bodyPr/>
        <a:lstStyle/>
        <a:p>
          <a:r>
            <a:rPr lang="cs-CZ" sz="2400" dirty="0">
              <a:latin typeface="Gill Sans MT Condensed" panose="020B0506020104020203" pitchFamily="34" charset="-18"/>
            </a:rPr>
            <a:t>A</a:t>
          </a:r>
        </a:p>
        <a:p>
          <a:r>
            <a:rPr lang="cs-CZ" sz="2400" dirty="0">
              <a:latin typeface="Gill Sans MT Condensed" panose="020B0506020104020203" pitchFamily="34" charset="-18"/>
            </a:rPr>
            <a:t>tvorba prezentace pro školní účely</a:t>
          </a:r>
        </a:p>
      </dgm:t>
    </dgm:pt>
    <dgm:pt modelId="{13F1F435-A58E-42C5-AFD9-3609E9AADB86}" type="parTrans" cxnId="{2E16B7B3-6F2D-4F31-A929-0CF13627589D}">
      <dgm:prSet/>
      <dgm:spPr/>
      <dgm:t>
        <a:bodyPr/>
        <a:lstStyle/>
        <a:p>
          <a:endParaRPr lang="cs-CZ"/>
        </a:p>
      </dgm:t>
    </dgm:pt>
    <dgm:pt modelId="{4839F5F0-2149-4890-A4B8-C822CE9EDAC5}" type="sibTrans" cxnId="{2E16B7B3-6F2D-4F31-A929-0CF13627589D}">
      <dgm:prSet/>
      <dgm:spPr/>
      <dgm:t>
        <a:bodyPr/>
        <a:lstStyle/>
        <a:p>
          <a:endParaRPr lang="cs-CZ"/>
        </a:p>
      </dgm:t>
    </dgm:pt>
    <dgm:pt modelId="{AFF0040C-DAD3-4927-83B4-F778B7CC11A1}" type="pres">
      <dgm:prSet presAssocID="{A3BAC5C0-C256-4BA2-B56C-5C2653EB28A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5AD16D5-E4BC-475F-9B2B-3F09EF7B6DC7}" type="pres">
      <dgm:prSet presAssocID="{DDD0C2B1-9135-40DA-89F9-08C501464A17}" presName="hierRoot1" presStyleCnt="0">
        <dgm:presLayoutVars>
          <dgm:hierBranch val="init"/>
        </dgm:presLayoutVars>
      </dgm:prSet>
      <dgm:spPr/>
    </dgm:pt>
    <dgm:pt modelId="{849F2B3C-EB5E-402E-BA8F-FE2608304983}" type="pres">
      <dgm:prSet presAssocID="{DDD0C2B1-9135-40DA-89F9-08C501464A17}" presName="rootComposite1" presStyleCnt="0"/>
      <dgm:spPr/>
    </dgm:pt>
    <dgm:pt modelId="{C054A928-B4B0-4704-9601-0D9CEDD05596}" type="pres">
      <dgm:prSet presAssocID="{DDD0C2B1-9135-40DA-89F9-08C501464A17}" presName="rootText1" presStyleLbl="node0" presStyleIdx="0" presStyleCnt="1">
        <dgm:presLayoutVars>
          <dgm:chPref val="3"/>
        </dgm:presLayoutVars>
      </dgm:prSet>
      <dgm:spPr/>
    </dgm:pt>
    <dgm:pt modelId="{CF4FF38D-027A-4F7B-95CD-C0698BFC05A2}" type="pres">
      <dgm:prSet presAssocID="{DDD0C2B1-9135-40DA-89F9-08C501464A17}" presName="rootConnector1" presStyleLbl="node1" presStyleIdx="0" presStyleCnt="0"/>
      <dgm:spPr/>
    </dgm:pt>
    <dgm:pt modelId="{F13324CB-7367-40EA-912D-EB3DCBFE5F9D}" type="pres">
      <dgm:prSet presAssocID="{DDD0C2B1-9135-40DA-89F9-08C501464A17}" presName="hierChild2" presStyleCnt="0"/>
      <dgm:spPr/>
    </dgm:pt>
    <dgm:pt modelId="{A9281EF8-4ED4-4480-BFA5-C894B391972F}" type="pres">
      <dgm:prSet presAssocID="{2AC4F299-14DF-46A2-8281-BCD38D6F2437}" presName="Name37" presStyleLbl="parChTrans1D2" presStyleIdx="0" presStyleCnt="3"/>
      <dgm:spPr/>
    </dgm:pt>
    <dgm:pt modelId="{06D4FC35-976D-4918-8205-08A6DD5BC366}" type="pres">
      <dgm:prSet presAssocID="{B255DD77-719B-4819-A36E-02A01DE8E7E8}" presName="hierRoot2" presStyleCnt="0">
        <dgm:presLayoutVars>
          <dgm:hierBranch val="init"/>
        </dgm:presLayoutVars>
      </dgm:prSet>
      <dgm:spPr/>
    </dgm:pt>
    <dgm:pt modelId="{234C2C4A-34F0-4CFE-9972-682F59C235E6}" type="pres">
      <dgm:prSet presAssocID="{B255DD77-719B-4819-A36E-02A01DE8E7E8}" presName="rootComposite" presStyleCnt="0"/>
      <dgm:spPr/>
    </dgm:pt>
    <dgm:pt modelId="{F1FC1163-1A8B-487C-8F16-BAECB71D54A5}" type="pres">
      <dgm:prSet presAssocID="{B255DD77-719B-4819-A36E-02A01DE8E7E8}" presName="rootText" presStyleLbl="node2" presStyleIdx="0" presStyleCnt="3">
        <dgm:presLayoutVars>
          <dgm:chPref val="3"/>
        </dgm:presLayoutVars>
      </dgm:prSet>
      <dgm:spPr/>
    </dgm:pt>
    <dgm:pt modelId="{0DFC0528-B11C-4068-BB43-C82CEBFC6744}" type="pres">
      <dgm:prSet presAssocID="{B255DD77-719B-4819-A36E-02A01DE8E7E8}" presName="rootConnector" presStyleLbl="node2" presStyleIdx="0" presStyleCnt="3"/>
      <dgm:spPr/>
    </dgm:pt>
    <dgm:pt modelId="{2DB4D425-4A58-4510-8080-1A53B6C84C45}" type="pres">
      <dgm:prSet presAssocID="{B255DD77-719B-4819-A36E-02A01DE8E7E8}" presName="hierChild4" presStyleCnt="0"/>
      <dgm:spPr/>
    </dgm:pt>
    <dgm:pt modelId="{2DFCD1CE-FE82-40D0-A997-638F8F14E62C}" type="pres">
      <dgm:prSet presAssocID="{B255DD77-719B-4819-A36E-02A01DE8E7E8}" presName="hierChild5" presStyleCnt="0"/>
      <dgm:spPr/>
    </dgm:pt>
    <dgm:pt modelId="{B6ACCE02-85C3-46D8-AE74-E003BA436B1A}" type="pres">
      <dgm:prSet presAssocID="{4E1F096D-F30E-4AAA-8636-289B54821074}" presName="Name37" presStyleLbl="parChTrans1D2" presStyleIdx="1" presStyleCnt="3"/>
      <dgm:spPr/>
    </dgm:pt>
    <dgm:pt modelId="{61E30441-E305-4E69-8B3C-42783CE588FE}" type="pres">
      <dgm:prSet presAssocID="{C58A613A-D624-4A65-8EDA-27BD999E8215}" presName="hierRoot2" presStyleCnt="0">
        <dgm:presLayoutVars>
          <dgm:hierBranch val="init"/>
        </dgm:presLayoutVars>
      </dgm:prSet>
      <dgm:spPr/>
    </dgm:pt>
    <dgm:pt modelId="{C2D606DE-8E33-4E74-B265-7929ABE464AB}" type="pres">
      <dgm:prSet presAssocID="{C58A613A-D624-4A65-8EDA-27BD999E8215}" presName="rootComposite" presStyleCnt="0"/>
      <dgm:spPr/>
    </dgm:pt>
    <dgm:pt modelId="{FCE7BCE1-AD9F-4127-A58A-0A74268A1036}" type="pres">
      <dgm:prSet presAssocID="{C58A613A-D624-4A65-8EDA-27BD999E8215}" presName="rootText" presStyleLbl="node2" presStyleIdx="1" presStyleCnt="3">
        <dgm:presLayoutVars>
          <dgm:chPref val="3"/>
        </dgm:presLayoutVars>
      </dgm:prSet>
      <dgm:spPr/>
    </dgm:pt>
    <dgm:pt modelId="{AA5A2564-13BA-4044-AFC3-3A4D1DABFF9E}" type="pres">
      <dgm:prSet presAssocID="{C58A613A-D624-4A65-8EDA-27BD999E8215}" presName="rootConnector" presStyleLbl="node2" presStyleIdx="1" presStyleCnt="3"/>
      <dgm:spPr/>
    </dgm:pt>
    <dgm:pt modelId="{13B037FE-6E57-4AB7-B765-FEF4D36060FA}" type="pres">
      <dgm:prSet presAssocID="{C58A613A-D624-4A65-8EDA-27BD999E8215}" presName="hierChild4" presStyleCnt="0"/>
      <dgm:spPr/>
    </dgm:pt>
    <dgm:pt modelId="{C5B8CA36-E838-4ADF-8FA6-1080DB3DFF67}" type="pres">
      <dgm:prSet presAssocID="{C58A613A-D624-4A65-8EDA-27BD999E8215}" presName="hierChild5" presStyleCnt="0"/>
      <dgm:spPr/>
    </dgm:pt>
    <dgm:pt modelId="{3A87174F-CF37-4D21-92B0-E68525696C31}" type="pres">
      <dgm:prSet presAssocID="{13F1F435-A58E-42C5-AFD9-3609E9AADB86}" presName="Name37" presStyleLbl="parChTrans1D2" presStyleIdx="2" presStyleCnt="3"/>
      <dgm:spPr/>
    </dgm:pt>
    <dgm:pt modelId="{7BD44D22-CA8C-4D78-8EA4-8F4FA249D493}" type="pres">
      <dgm:prSet presAssocID="{AD92EF2C-9533-4A4C-BD8C-8844A9D830C2}" presName="hierRoot2" presStyleCnt="0">
        <dgm:presLayoutVars>
          <dgm:hierBranch val="init"/>
        </dgm:presLayoutVars>
      </dgm:prSet>
      <dgm:spPr/>
    </dgm:pt>
    <dgm:pt modelId="{D801211A-513D-4E52-9A1D-C963FF860A4F}" type="pres">
      <dgm:prSet presAssocID="{AD92EF2C-9533-4A4C-BD8C-8844A9D830C2}" presName="rootComposite" presStyleCnt="0"/>
      <dgm:spPr/>
    </dgm:pt>
    <dgm:pt modelId="{8E440F3C-44C8-461E-AD68-4DD2B6514C05}" type="pres">
      <dgm:prSet presAssocID="{AD92EF2C-9533-4A4C-BD8C-8844A9D830C2}" presName="rootText" presStyleLbl="node2" presStyleIdx="2" presStyleCnt="3">
        <dgm:presLayoutVars>
          <dgm:chPref val="3"/>
        </dgm:presLayoutVars>
      </dgm:prSet>
      <dgm:spPr/>
    </dgm:pt>
    <dgm:pt modelId="{2DBD429B-2F8E-487D-9A79-BCBC097DA672}" type="pres">
      <dgm:prSet presAssocID="{AD92EF2C-9533-4A4C-BD8C-8844A9D830C2}" presName="rootConnector" presStyleLbl="node2" presStyleIdx="2" presStyleCnt="3"/>
      <dgm:spPr/>
    </dgm:pt>
    <dgm:pt modelId="{D40E6CAB-33A9-48A6-A7C2-9948245F65F6}" type="pres">
      <dgm:prSet presAssocID="{AD92EF2C-9533-4A4C-BD8C-8844A9D830C2}" presName="hierChild4" presStyleCnt="0"/>
      <dgm:spPr/>
    </dgm:pt>
    <dgm:pt modelId="{FB9CC1C4-5E39-4C06-A77D-BE84DC6CFEB7}" type="pres">
      <dgm:prSet presAssocID="{AD92EF2C-9533-4A4C-BD8C-8844A9D830C2}" presName="hierChild5" presStyleCnt="0"/>
      <dgm:spPr/>
    </dgm:pt>
    <dgm:pt modelId="{252C0628-414E-4343-BC80-927D040D972C}" type="pres">
      <dgm:prSet presAssocID="{DDD0C2B1-9135-40DA-89F9-08C501464A17}" presName="hierChild3" presStyleCnt="0"/>
      <dgm:spPr/>
    </dgm:pt>
  </dgm:ptLst>
  <dgm:cxnLst>
    <dgm:cxn modelId="{B2BCA422-DDA7-4D5C-833C-73312997E05C}" srcId="{DDD0C2B1-9135-40DA-89F9-08C501464A17}" destId="{C58A613A-D624-4A65-8EDA-27BD999E8215}" srcOrd="1" destOrd="0" parTransId="{4E1F096D-F30E-4AAA-8636-289B54821074}" sibTransId="{62EB1888-244B-460F-870D-594E8294D9EB}"/>
    <dgm:cxn modelId="{8FFD5F99-38CC-46CA-8BF8-C6CF577875F7}" type="presOf" srcId="{B255DD77-719B-4819-A36E-02A01DE8E7E8}" destId="{F1FC1163-1A8B-487C-8F16-BAECB71D54A5}" srcOrd="0" destOrd="0" presId="urn:microsoft.com/office/officeart/2005/8/layout/orgChart1"/>
    <dgm:cxn modelId="{293FFA75-E650-404A-9D3A-FBF619AF33D2}" type="presOf" srcId="{4E1F096D-F30E-4AAA-8636-289B54821074}" destId="{B6ACCE02-85C3-46D8-AE74-E003BA436B1A}" srcOrd="0" destOrd="0" presId="urn:microsoft.com/office/officeart/2005/8/layout/orgChart1"/>
    <dgm:cxn modelId="{DED14820-7EE1-4DB0-B7F0-E8E7D9B74EB5}" type="presOf" srcId="{C58A613A-D624-4A65-8EDA-27BD999E8215}" destId="{FCE7BCE1-AD9F-4127-A58A-0A74268A1036}" srcOrd="0" destOrd="0" presId="urn:microsoft.com/office/officeart/2005/8/layout/orgChart1"/>
    <dgm:cxn modelId="{34FF2CF6-1322-4735-8B1E-233BC6BED433}" type="presOf" srcId="{2AC4F299-14DF-46A2-8281-BCD38D6F2437}" destId="{A9281EF8-4ED4-4480-BFA5-C894B391972F}" srcOrd="0" destOrd="0" presId="urn:microsoft.com/office/officeart/2005/8/layout/orgChart1"/>
    <dgm:cxn modelId="{A488274A-05A5-4414-9E92-6FF4DD72FAE4}" srcId="{A3BAC5C0-C256-4BA2-B56C-5C2653EB28A1}" destId="{DDD0C2B1-9135-40DA-89F9-08C501464A17}" srcOrd="0" destOrd="0" parTransId="{CF1532F3-22FC-4375-ACC7-9BEA78900562}" sibTransId="{CD878E8A-E6C0-48F4-BA7D-9540AE5F51EE}"/>
    <dgm:cxn modelId="{025314E4-7738-4D93-81C9-2FABFAAEA4AA}" type="presOf" srcId="{AD92EF2C-9533-4A4C-BD8C-8844A9D830C2}" destId="{8E440F3C-44C8-461E-AD68-4DD2B6514C05}" srcOrd="0" destOrd="0" presId="urn:microsoft.com/office/officeart/2005/8/layout/orgChart1"/>
    <dgm:cxn modelId="{E664DB3D-3A7D-42E5-BB53-633A70F5E4C4}" srcId="{DDD0C2B1-9135-40DA-89F9-08C501464A17}" destId="{B255DD77-719B-4819-A36E-02A01DE8E7E8}" srcOrd="0" destOrd="0" parTransId="{2AC4F299-14DF-46A2-8281-BCD38D6F2437}" sibTransId="{32BEA497-4C2A-492A-B380-C72EA2F0E692}"/>
    <dgm:cxn modelId="{E149649B-FFBD-4CE7-9F1A-3782BC02536C}" type="presOf" srcId="{A3BAC5C0-C256-4BA2-B56C-5C2653EB28A1}" destId="{AFF0040C-DAD3-4927-83B4-F778B7CC11A1}" srcOrd="0" destOrd="0" presId="urn:microsoft.com/office/officeart/2005/8/layout/orgChart1"/>
    <dgm:cxn modelId="{463F6B8F-27F6-4686-94E3-4FACE2D49F54}" type="presOf" srcId="{13F1F435-A58E-42C5-AFD9-3609E9AADB86}" destId="{3A87174F-CF37-4D21-92B0-E68525696C31}" srcOrd="0" destOrd="0" presId="urn:microsoft.com/office/officeart/2005/8/layout/orgChart1"/>
    <dgm:cxn modelId="{CB580315-E3C5-4513-BB6B-C2C830E5B7BD}" type="presOf" srcId="{B255DD77-719B-4819-A36E-02A01DE8E7E8}" destId="{0DFC0528-B11C-4068-BB43-C82CEBFC6744}" srcOrd="1" destOrd="0" presId="urn:microsoft.com/office/officeart/2005/8/layout/orgChart1"/>
    <dgm:cxn modelId="{8BD838DD-6F59-4BF3-BCE4-72D5DBAFD5D3}" type="presOf" srcId="{DDD0C2B1-9135-40DA-89F9-08C501464A17}" destId="{C054A928-B4B0-4704-9601-0D9CEDD05596}" srcOrd="0" destOrd="0" presId="urn:microsoft.com/office/officeart/2005/8/layout/orgChart1"/>
    <dgm:cxn modelId="{505E1724-08BA-4507-8C5D-AF22EC86ED5F}" type="presOf" srcId="{AD92EF2C-9533-4A4C-BD8C-8844A9D830C2}" destId="{2DBD429B-2F8E-487D-9A79-BCBC097DA672}" srcOrd="1" destOrd="0" presId="urn:microsoft.com/office/officeart/2005/8/layout/orgChart1"/>
    <dgm:cxn modelId="{8FB8EF20-8080-4905-82DA-DE56BA2C7D85}" type="presOf" srcId="{C58A613A-D624-4A65-8EDA-27BD999E8215}" destId="{AA5A2564-13BA-4044-AFC3-3A4D1DABFF9E}" srcOrd="1" destOrd="0" presId="urn:microsoft.com/office/officeart/2005/8/layout/orgChart1"/>
    <dgm:cxn modelId="{58E33A56-9D06-46E5-8731-94E66E10654D}" type="presOf" srcId="{DDD0C2B1-9135-40DA-89F9-08C501464A17}" destId="{CF4FF38D-027A-4F7B-95CD-C0698BFC05A2}" srcOrd="1" destOrd="0" presId="urn:microsoft.com/office/officeart/2005/8/layout/orgChart1"/>
    <dgm:cxn modelId="{2E16B7B3-6F2D-4F31-A929-0CF13627589D}" srcId="{DDD0C2B1-9135-40DA-89F9-08C501464A17}" destId="{AD92EF2C-9533-4A4C-BD8C-8844A9D830C2}" srcOrd="2" destOrd="0" parTransId="{13F1F435-A58E-42C5-AFD9-3609E9AADB86}" sibTransId="{4839F5F0-2149-4890-A4B8-C822CE9EDAC5}"/>
    <dgm:cxn modelId="{20A40146-3321-473D-A9E3-30B374472B0E}" type="presParOf" srcId="{AFF0040C-DAD3-4927-83B4-F778B7CC11A1}" destId="{15AD16D5-E4BC-475F-9B2B-3F09EF7B6DC7}" srcOrd="0" destOrd="0" presId="urn:microsoft.com/office/officeart/2005/8/layout/orgChart1"/>
    <dgm:cxn modelId="{FE37BD68-1F03-4D64-8481-D7B5AEBAC1A6}" type="presParOf" srcId="{15AD16D5-E4BC-475F-9B2B-3F09EF7B6DC7}" destId="{849F2B3C-EB5E-402E-BA8F-FE2608304983}" srcOrd="0" destOrd="0" presId="urn:microsoft.com/office/officeart/2005/8/layout/orgChart1"/>
    <dgm:cxn modelId="{A0C546F2-8AAC-4555-84E1-A7D40E7D92E1}" type="presParOf" srcId="{849F2B3C-EB5E-402E-BA8F-FE2608304983}" destId="{C054A928-B4B0-4704-9601-0D9CEDD05596}" srcOrd="0" destOrd="0" presId="urn:microsoft.com/office/officeart/2005/8/layout/orgChart1"/>
    <dgm:cxn modelId="{CBCC44BD-23B1-4945-A07F-74220F3DD455}" type="presParOf" srcId="{849F2B3C-EB5E-402E-BA8F-FE2608304983}" destId="{CF4FF38D-027A-4F7B-95CD-C0698BFC05A2}" srcOrd="1" destOrd="0" presId="urn:microsoft.com/office/officeart/2005/8/layout/orgChart1"/>
    <dgm:cxn modelId="{3A67CBC8-E117-4C53-9DD6-FAC1864D0118}" type="presParOf" srcId="{15AD16D5-E4BC-475F-9B2B-3F09EF7B6DC7}" destId="{F13324CB-7367-40EA-912D-EB3DCBFE5F9D}" srcOrd="1" destOrd="0" presId="urn:microsoft.com/office/officeart/2005/8/layout/orgChart1"/>
    <dgm:cxn modelId="{218E6A51-78F3-4C9C-9F4D-C0EF0CAD5E76}" type="presParOf" srcId="{F13324CB-7367-40EA-912D-EB3DCBFE5F9D}" destId="{A9281EF8-4ED4-4480-BFA5-C894B391972F}" srcOrd="0" destOrd="0" presId="urn:microsoft.com/office/officeart/2005/8/layout/orgChart1"/>
    <dgm:cxn modelId="{8FC4CF39-C81C-4393-8498-7D6EC391834E}" type="presParOf" srcId="{F13324CB-7367-40EA-912D-EB3DCBFE5F9D}" destId="{06D4FC35-976D-4918-8205-08A6DD5BC366}" srcOrd="1" destOrd="0" presId="urn:microsoft.com/office/officeart/2005/8/layout/orgChart1"/>
    <dgm:cxn modelId="{1E198FC4-5113-484E-89B5-2FBAE4E63B37}" type="presParOf" srcId="{06D4FC35-976D-4918-8205-08A6DD5BC366}" destId="{234C2C4A-34F0-4CFE-9972-682F59C235E6}" srcOrd="0" destOrd="0" presId="urn:microsoft.com/office/officeart/2005/8/layout/orgChart1"/>
    <dgm:cxn modelId="{63536BD3-D398-4108-A4F5-5292053D088F}" type="presParOf" srcId="{234C2C4A-34F0-4CFE-9972-682F59C235E6}" destId="{F1FC1163-1A8B-487C-8F16-BAECB71D54A5}" srcOrd="0" destOrd="0" presId="urn:microsoft.com/office/officeart/2005/8/layout/orgChart1"/>
    <dgm:cxn modelId="{27ACE49A-E574-4856-8D66-C0C545ED6077}" type="presParOf" srcId="{234C2C4A-34F0-4CFE-9972-682F59C235E6}" destId="{0DFC0528-B11C-4068-BB43-C82CEBFC6744}" srcOrd="1" destOrd="0" presId="urn:microsoft.com/office/officeart/2005/8/layout/orgChart1"/>
    <dgm:cxn modelId="{961BDE84-3DD8-4B5D-81B4-43305361279A}" type="presParOf" srcId="{06D4FC35-976D-4918-8205-08A6DD5BC366}" destId="{2DB4D425-4A58-4510-8080-1A53B6C84C45}" srcOrd="1" destOrd="0" presId="urn:microsoft.com/office/officeart/2005/8/layout/orgChart1"/>
    <dgm:cxn modelId="{FFFA44DC-D486-4E71-994A-038595FA4037}" type="presParOf" srcId="{06D4FC35-976D-4918-8205-08A6DD5BC366}" destId="{2DFCD1CE-FE82-40D0-A997-638F8F14E62C}" srcOrd="2" destOrd="0" presId="urn:microsoft.com/office/officeart/2005/8/layout/orgChart1"/>
    <dgm:cxn modelId="{BCE9ABE5-76AA-4EE7-9A7B-0725421CF9F8}" type="presParOf" srcId="{F13324CB-7367-40EA-912D-EB3DCBFE5F9D}" destId="{B6ACCE02-85C3-46D8-AE74-E003BA436B1A}" srcOrd="2" destOrd="0" presId="urn:microsoft.com/office/officeart/2005/8/layout/orgChart1"/>
    <dgm:cxn modelId="{7210ADF6-2251-47F6-A79F-1D950BC7159E}" type="presParOf" srcId="{F13324CB-7367-40EA-912D-EB3DCBFE5F9D}" destId="{61E30441-E305-4E69-8B3C-42783CE588FE}" srcOrd="3" destOrd="0" presId="urn:microsoft.com/office/officeart/2005/8/layout/orgChart1"/>
    <dgm:cxn modelId="{E75CD781-D580-40CF-ACC5-79BA0A58C146}" type="presParOf" srcId="{61E30441-E305-4E69-8B3C-42783CE588FE}" destId="{C2D606DE-8E33-4E74-B265-7929ABE464AB}" srcOrd="0" destOrd="0" presId="urn:microsoft.com/office/officeart/2005/8/layout/orgChart1"/>
    <dgm:cxn modelId="{A0B174FD-A9D0-4F45-A45D-69992876AFA9}" type="presParOf" srcId="{C2D606DE-8E33-4E74-B265-7929ABE464AB}" destId="{FCE7BCE1-AD9F-4127-A58A-0A74268A1036}" srcOrd="0" destOrd="0" presId="urn:microsoft.com/office/officeart/2005/8/layout/orgChart1"/>
    <dgm:cxn modelId="{651281B8-0F84-4256-B32C-98D25080AE0E}" type="presParOf" srcId="{C2D606DE-8E33-4E74-B265-7929ABE464AB}" destId="{AA5A2564-13BA-4044-AFC3-3A4D1DABFF9E}" srcOrd="1" destOrd="0" presId="urn:microsoft.com/office/officeart/2005/8/layout/orgChart1"/>
    <dgm:cxn modelId="{1060FC65-6B5D-4689-93DF-B7710EB44E79}" type="presParOf" srcId="{61E30441-E305-4E69-8B3C-42783CE588FE}" destId="{13B037FE-6E57-4AB7-B765-FEF4D36060FA}" srcOrd="1" destOrd="0" presId="urn:microsoft.com/office/officeart/2005/8/layout/orgChart1"/>
    <dgm:cxn modelId="{336DCE8A-7139-4B9D-9C9E-7960B4388225}" type="presParOf" srcId="{61E30441-E305-4E69-8B3C-42783CE588FE}" destId="{C5B8CA36-E838-4ADF-8FA6-1080DB3DFF67}" srcOrd="2" destOrd="0" presId="urn:microsoft.com/office/officeart/2005/8/layout/orgChart1"/>
    <dgm:cxn modelId="{A6AD908A-CB98-4A7E-B0C7-5ED1810B3445}" type="presParOf" srcId="{F13324CB-7367-40EA-912D-EB3DCBFE5F9D}" destId="{3A87174F-CF37-4D21-92B0-E68525696C31}" srcOrd="4" destOrd="0" presId="urn:microsoft.com/office/officeart/2005/8/layout/orgChart1"/>
    <dgm:cxn modelId="{7DEE4309-F7DA-45CD-8C31-917E7D4C2D9F}" type="presParOf" srcId="{F13324CB-7367-40EA-912D-EB3DCBFE5F9D}" destId="{7BD44D22-CA8C-4D78-8EA4-8F4FA249D493}" srcOrd="5" destOrd="0" presId="urn:microsoft.com/office/officeart/2005/8/layout/orgChart1"/>
    <dgm:cxn modelId="{E2374843-6499-47F2-B8BF-5050943E4F7B}" type="presParOf" srcId="{7BD44D22-CA8C-4D78-8EA4-8F4FA249D493}" destId="{D801211A-513D-4E52-9A1D-C963FF860A4F}" srcOrd="0" destOrd="0" presId="urn:microsoft.com/office/officeart/2005/8/layout/orgChart1"/>
    <dgm:cxn modelId="{A52CB862-EBE6-432B-867F-B459D2387C30}" type="presParOf" srcId="{D801211A-513D-4E52-9A1D-C963FF860A4F}" destId="{8E440F3C-44C8-461E-AD68-4DD2B6514C05}" srcOrd="0" destOrd="0" presId="urn:microsoft.com/office/officeart/2005/8/layout/orgChart1"/>
    <dgm:cxn modelId="{77C36F9B-F058-4577-91F1-2AB934A4CE5E}" type="presParOf" srcId="{D801211A-513D-4E52-9A1D-C963FF860A4F}" destId="{2DBD429B-2F8E-487D-9A79-BCBC097DA672}" srcOrd="1" destOrd="0" presId="urn:microsoft.com/office/officeart/2005/8/layout/orgChart1"/>
    <dgm:cxn modelId="{884B6111-2D66-4E29-AC38-D870CBB15AAB}" type="presParOf" srcId="{7BD44D22-CA8C-4D78-8EA4-8F4FA249D493}" destId="{D40E6CAB-33A9-48A6-A7C2-9948245F65F6}" srcOrd="1" destOrd="0" presId="urn:microsoft.com/office/officeart/2005/8/layout/orgChart1"/>
    <dgm:cxn modelId="{4AEF3D02-7879-44A0-AE2C-58985872AFD6}" type="presParOf" srcId="{7BD44D22-CA8C-4D78-8EA4-8F4FA249D493}" destId="{FB9CC1C4-5E39-4C06-A77D-BE84DC6CFEB7}" srcOrd="2" destOrd="0" presId="urn:microsoft.com/office/officeart/2005/8/layout/orgChart1"/>
    <dgm:cxn modelId="{763AB885-DA0A-44B3-B691-8D166683321F}" type="presParOf" srcId="{15AD16D5-E4BC-475F-9B2B-3F09EF7B6DC7}" destId="{252C0628-414E-4343-BC80-927D040D972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87174F-CF37-4D21-92B0-E68525696C31}">
      <dsp:nvSpPr>
        <dsp:cNvPr id="0" name=""/>
        <dsp:cNvSpPr/>
      </dsp:nvSpPr>
      <dsp:spPr>
        <a:xfrm>
          <a:off x="4800600" y="1412736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4734"/>
              </a:lnTo>
              <a:lnTo>
                <a:pt x="3396459" y="294734"/>
              </a:lnTo>
              <a:lnTo>
                <a:pt x="3396459" y="58946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ACCE02-85C3-46D8-AE74-E003BA436B1A}">
      <dsp:nvSpPr>
        <dsp:cNvPr id="0" name=""/>
        <dsp:cNvSpPr/>
      </dsp:nvSpPr>
      <dsp:spPr>
        <a:xfrm>
          <a:off x="4754879" y="1412736"/>
          <a:ext cx="91440" cy="58946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8946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281EF8-4ED4-4480-BFA5-C894B391972F}">
      <dsp:nvSpPr>
        <dsp:cNvPr id="0" name=""/>
        <dsp:cNvSpPr/>
      </dsp:nvSpPr>
      <dsp:spPr>
        <a:xfrm>
          <a:off x="1404140" y="1412736"/>
          <a:ext cx="3396459" cy="589468"/>
        </a:xfrm>
        <a:custGeom>
          <a:avLst/>
          <a:gdLst/>
          <a:ahLst/>
          <a:cxnLst/>
          <a:rect l="0" t="0" r="0" b="0"/>
          <a:pathLst>
            <a:path>
              <a:moveTo>
                <a:pt x="3396459" y="0"/>
              </a:moveTo>
              <a:lnTo>
                <a:pt x="3396459" y="294734"/>
              </a:lnTo>
              <a:lnTo>
                <a:pt x="0" y="294734"/>
              </a:lnTo>
              <a:lnTo>
                <a:pt x="0" y="589468"/>
              </a:lnTo>
            </a:path>
          </a:pathLst>
        </a:custGeom>
        <a:noFill/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54A928-B4B0-4704-9601-0D9CEDD05596}">
      <dsp:nvSpPr>
        <dsp:cNvPr id="0" name=""/>
        <dsp:cNvSpPr/>
      </dsp:nvSpPr>
      <dsp:spPr>
        <a:xfrm>
          <a:off x="3397104" y="9241"/>
          <a:ext cx="2806991" cy="140349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Gill Sans MT Condensed" panose="020B0506020104020203" pitchFamily="34" charset="-18"/>
            </a:rPr>
            <a:t>J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000" kern="1200" dirty="0">
              <a:latin typeface="Gill Sans MT Condensed" panose="020B0506020104020203" pitchFamily="34" charset="-18"/>
            </a:rPr>
            <a:t>hlavní komunikátor s firmou + sběr dat + statistická analýza</a:t>
          </a:r>
        </a:p>
      </dsp:txBody>
      <dsp:txXfrm>
        <a:off x="3397104" y="9241"/>
        <a:ext cx="2806991" cy="1403495"/>
      </dsp:txXfrm>
    </dsp:sp>
    <dsp:sp modelId="{F1FC1163-1A8B-487C-8F16-BAECB71D54A5}">
      <dsp:nvSpPr>
        <dsp:cNvPr id="0" name=""/>
        <dsp:cNvSpPr/>
      </dsp:nvSpPr>
      <dsp:spPr>
        <a:xfrm>
          <a:off x="644" y="2002205"/>
          <a:ext cx="2806991" cy="14034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 Condensed" panose="020B0506020104020203" pitchFamily="34" charset="-18"/>
            </a:rPr>
            <a:t>M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 Condensed" panose="020B0506020104020203" pitchFamily="34" charset="-18"/>
            </a:rPr>
            <a:t>přenesení dat do datové matice + kódování</a:t>
          </a:r>
        </a:p>
      </dsp:txBody>
      <dsp:txXfrm>
        <a:off x="644" y="2002205"/>
        <a:ext cx="2806991" cy="1403495"/>
      </dsp:txXfrm>
    </dsp:sp>
    <dsp:sp modelId="{FCE7BCE1-AD9F-4127-A58A-0A74268A1036}">
      <dsp:nvSpPr>
        <dsp:cNvPr id="0" name=""/>
        <dsp:cNvSpPr/>
      </dsp:nvSpPr>
      <dsp:spPr>
        <a:xfrm>
          <a:off x="3397104" y="2002205"/>
          <a:ext cx="2806991" cy="14034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 Condensed" panose="020B0506020104020203" pitchFamily="34" charset="-18"/>
            </a:rPr>
            <a:t>B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 Condensed" panose="020B0506020104020203" pitchFamily="34" charset="-18"/>
            </a:rPr>
            <a:t>tvorba prezentace pro firemní tým</a:t>
          </a:r>
        </a:p>
      </dsp:txBody>
      <dsp:txXfrm>
        <a:off x="3397104" y="2002205"/>
        <a:ext cx="2806991" cy="1403495"/>
      </dsp:txXfrm>
    </dsp:sp>
    <dsp:sp modelId="{8E440F3C-44C8-461E-AD68-4DD2B6514C05}">
      <dsp:nvSpPr>
        <dsp:cNvPr id="0" name=""/>
        <dsp:cNvSpPr/>
      </dsp:nvSpPr>
      <dsp:spPr>
        <a:xfrm>
          <a:off x="6793563" y="2002205"/>
          <a:ext cx="2806991" cy="14034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 Condensed" panose="020B0506020104020203" pitchFamily="34" charset="-18"/>
            </a:rPr>
            <a:t>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400" kern="1200" dirty="0">
              <a:latin typeface="Gill Sans MT Condensed" panose="020B0506020104020203" pitchFamily="34" charset="-18"/>
            </a:rPr>
            <a:t>tvorba prezentace pro školní účely</a:t>
          </a:r>
        </a:p>
      </dsp:txBody>
      <dsp:txXfrm>
        <a:off x="6793563" y="2002205"/>
        <a:ext cx="2806991" cy="14034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1038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6368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65618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933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95897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141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94252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7682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0289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2895840" y="764280"/>
            <a:ext cx="8503680" cy="129312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endParaRPr/>
          </a:p>
        </p:txBody>
      </p:sp>
      <p:sp>
        <p:nvSpPr>
          <p:cNvPr id="8" name="PlaceHolder 2"/>
          <p:cNvSpPr>
            <a:spLocks noGrp="1"/>
          </p:cNvSpPr>
          <p:nvPr>
            <p:ph type="subTitle"/>
          </p:nvPr>
        </p:nvSpPr>
        <p:spPr>
          <a:xfrm>
            <a:off x="792480" y="2194560"/>
            <a:ext cx="10606560" cy="4069080"/>
          </a:xfrm>
          <a:prstGeom prst="rect">
            <a:avLst/>
          </a:prstGeom>
        </p:spPr>
        <p:txBody>
          <a:bodyPr wrap="none" lIns="0" tIns="0" rIns="0" bIns="0" anchor="ctr"/>
          <a:lstStyle/>
          <a:p>
            <a:pPr algn="ctr"/>
            <a:endParaRPr/>
          </a:p>
        </p:txBody>
      </p:sp>
    </p:spTree>
    <p:extLst>
      <p:ext uri="{BB962C8B-B14F-4D97-AF65-F5344CB8AC3E}">
        <p14:creationId xmlns:p14="http://schemas.microsoft.com/office/powerpoint/2010/main" val="2487533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90593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7207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8914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0101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79003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2299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1143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6689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0521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0C95FAF-B079-444B-BA67-B881B351E381}" type="datetimeFigureOut">
              <a:rPr lang="cs-CZ" smtClean="0"/>
              <a:t>10.11.2016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0310B37-26D8-43B3-9C5A-9F9B041F478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91581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520" cy="1080720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/>
          <a:stretch>
            <a:fillRect/>
          </a:stretch>
        </p:blipFill>
        <p:spPr>
          <a:xfrm>
            <a:off x="0" y="4995720"/>
            <a:ext cx="12191520" cy="1861920"/>
          </a:xfrm>
          <a:prstGeom prst="rect">
            <a:avLst/>
          </a:prstGeom>
          <a:ln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219200" y="1803240"/>
            <a:ext cx="9753120" cy="1824840"/>
          </a:xfrm>
          <a:prstGeom prst="rect">
            <a:avLst/>
          </a:prstGeom>
        </p:spPr>
        <p:txBody>
          <a:bodyPr anchor="b"/>
          <a:lstStyle/>
          <a:p>
            <a:pPr>
              <a:lnSpc>
                <a:spcPct val="100000"/>
              </a:lnSpc>
            </a:pPr>
            <a:r>
              <a:rPr lang="cs-CZ" sz="6000">
                <a:solidFill>
                  <a:srgbClr val="000000"/>
                </a:solidFill>
                <a:latin typeface="Century Gothic"/>
              </a:rPr>
              <a:t>Klikněte pro úpravu formátu textu nadpisuKliknutím lze upravit styl.</a:t>
            </a:r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dt"/>
          </p:nvPr>
        </p:nvSpPr>
        <p:spPr>
          <a:xfrm>
            <a:off x="7909440" y="4323960"/>
            <a:ext cx="30628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1050">
                <a:solidFill>
                  <a:srgbClr val="8B8B8B"/>
                </a:solidFill>
                <a:latin typeface="Century Gothic"/>
              </a:rPr>
              <a:t>24. 10. 2016</a:t>
            </a:r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ftr"/>
          </p:nvPr>
        </p:nvSpPr>
        <p:spPr>
          <a:xfrm>
            <a:off x="1219200" y="4323960"/>
            <a:ext cx="650688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sldNum"/>
          </p:nvPr>
        </p:nvSpPr>
        <p:spPr>
          <a:xfrm>
            <a:off x="8077440" y="1431000"/>
            <a:ext cx="28953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29FD5672-AF3D-4E95-AA15-CB294CF79892}" type="slidenum">
              <a:rPr lang="cs-CZ" sz="1050">
                <a:solidFill>
                  <a:srgbClr val="8B8B8B"/>
                </a:solidFill>
                <a:latin typeface="Century Gothic"/>
              </a:rPr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body"/>
          </p:nvPr>
        </p:nvSpPr>
        <p:spPr>
          <a:xfrm>
            <a:off x="609600" y="1604520"/>
            <a:ext cx="10972320" cy="3977280"/>
          </a:xfrm>
          <a:prstGeom prst="rect">
            <a:avLst/>
          </a:prstGeom>
        </p:spPr>
        <p:txBody>
          <a:bodyPr wrap="none" lIns="0" tIns="0" rIns="0" bIns="0"/>
          <a:lstStyle/>
          <a:p>
            <a:pPr>
              <a:buSzPct val="25000"/>
              <a:buFont typeface="StarSymbol"/>
              <a:buChar char=""/>
            </a:pPr>
            <a:r>
              <a:rPr lang="cs-CZ"/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/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/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/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/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/>
              <a:t>Šestá úroveň</a:t>
            </a:r>
            <a:endParaRPr/>
          </a:p>
          <a:p>
            <a:pPr lvl="6">
              <a:buSzPct val="25000"/>
              <a:buFont typeface="StarSymbol"/>
              <a:buChar char=""/>
            </a:pPr>
            <a:r>
              <a:rPr lang="cs-CZ"/>
              <a:t>Sedmá úroveň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84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7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1520" cy="1080720"/>
          </a:xfrm>
          <a:prstGeom prst="rect">
            <a:avLst/>
          </a:prstGeom>
          <a:ln>
            <a:noFill/>
          </a:ln>
        </p:spPr>
      </p:pic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2895840" y="764280"/>
            <a:ext cx="8503680" cy="129276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cs-CZ" sz="4000">
                <a:solidFill>
                  <a:srgbClr val="000000"/>
                </a:solidFill>
                <a:latin typeface="Century Gothic"/>
              </a:rPr>
              <a:t>Klikněte pro úpravu formátu textu nadpisuKliknutím lze upravit styl.</a:t>
            </a:r>
            <a:endParaRPr/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792480" y="2194560"/>
            <a:ext cx="10606560" cy="4068720"/>
          </a:xfrm>
          <a:prstGeom prst="rect">
            <a:avLst/>
          </a:prstGeom>
        </p:spPr>
        <p:txBody>
          <a:bodyPr/>
          <a:lstStyle/>
          <a:p>
            <a:pPr>
              <a:buSzPct val="2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Klikněte pro úpravu formátu textu osnovy</a:t>
            </a:r>
            <a:endParaRPr/>
          </a:p>
          <a:p>
            <a:pPr lvl="1">
              <a:buSzPct val="25000"/>
              <a:buFont typeface="StarSymbol"/>
              <a:buChar char="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Druhá úroveň</a:t>
            </a:r>
            <a:endParaRPr/>
          </a:p>
          <a:p>
            <a:pPr lvl="2">
              <a:buSzPct val="2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Třetí úroveň</a:t>
            </a:r>
            <a:endParaRPr/>
          </a:p>
          <a:p>
            <a:pPr lvl="3">
              <a:buSzPct val="25000"/>
              <a:buFont typeface="StarSymbol"/>
              <a:buChar char="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Čtvrtá úroveň osnovy</a:t>
            </a:r>
            <a:endParaRPr/>
          </a:p>
          <a:p>
            <a:pPr lvl="4">
              <a:buSzPct val="2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Pátá úroveň osnovy</a:t>
            </a:r>
            <a:endParaRPr/>
          </a:p>
          <a:p>
            <a:pPr lvl="5">
              <a:buSzPct val="25000"/>
              <a:buFont typeface="StarSymbol"/>
              <a:buChar char="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Šestá úroveň</a:t>
            </a:r>
            <a:endParaRPr/>
          </a:p>
          <a:p>
            <a:pPr>
              <a:lnSpc>
                <a:spcPct val="100000"/>
              </a:lnSpc>
              <a:buFont typeface="Arial"/>
              <a:buChar char="•"/>
            </a:pPr>
            <a:r>
              <a:rPr lang="cs-CZ" sz="2200">
                <a:solidFill>
                  <a:srgbClr val="000000"/>
                </a:solidFill>
                <a:latin typeface="Century Gothic"/>
              </a:rPr>
              <a:t>Sedmá úroveňKliknutím lze upravit styly předlohy textu.</a:t>
            </a:r>
            <a:endParaRPr/>
          </a:p>
          <a:p>
            <a:pPr lvl="1">
              <a:lnSpc>
                <a:spcPct val="100000"/>
              </a:lnSpc>
              <a:buFont typeface="Arial"/>
              <a:buChar char="•"/>
            </a:pPr>
            <a:r>
              <a:rPr lang="cs-CZ" sz="2000">
                <a:solidFill>
                  <a:srgbClr val="000000"/>
                </a:solidFill>
                <a:latin typeface="Century Gothic"/>
              </a:rPr>
              <a:t>Druhá úroveň</a:t>
            </a:r>
            <a:endParaRPr/>
          </a:p>
          <a:p>
            <a:pPr lvl="2">
              <a:lnSpc>
                <a:spcPct val="100000"/>
              </a:lnSpc>
              <a:buFont typeface="Arial"/>
              <a:buChar char="•"/>
            </a:pPr>
            <a:r>
              <a:rPr lang="cs-CZ">
                <a:solidFill>
                  <a:srgbClr val="000000"/>
                </a:solidFill>
                <a:latin typeface="Century Gothic"/>
              </a:rPr>
              <a:t>Třetí úroveň</a:t>
            </a:r>
            <a:endParaRPr/>
          </a:p>
          <a:p>
            <a:pPr lvl="3">
              <a:lnSpc>
                <a:spcPct val="100000"/>
              </a:lnSpc>
              <a:buFont typeface="Arial"/>
              <a:buChar char="•"/>
            </a:pPr>
            <a:r>
              <a:rPr lang="cs-CZ" sz="1600">
                <a:solidFill>
                  <a:srgbClr val="000000"/>
                </a:solidFill>
                <a:latin typeface="Century Gothic"/>
              </a:rPr>
              <a:t>Čtvrtá úroveň</a:t>
            </a:r>
            <a:endParaRPr/>
          </a:p>
          <a:p>
            <a:pPr lvl="4">
              <a:lnSpc>
                <a:spcPct val="100000"/>
              </a:lnSpc>
              <a:buFont typeface="Arial"/>
              <a:buChar char="•"/>
            </a:pPr>
            <a:r>
              <a:rPr lang="cs-CZ" sz="1600">
                <a:solidFill>
                  <a:srgbClr val="000000"/>
                </a:solidFill>
                <a:latin typeface="Century Gothic"/>
              </a:rPr>
              <a:t>Pátá úroveň</a:t>
            </a:r>
            <a:endParaRPr/>
          </a:p>
        </p:txBody>
      </p:sp>
      <p:sp>
        <p:nvSpPr>
          <p:cNvPr id="44" name="PlaceHolder 3"/>
          <p:cNvSpPr>
            <a:spLocks noGrp="1"/>
          </p:cNvSpPr>
          <p:nvPr>
            <p:ph type="dt"/>
          </p:nvPr>
        </p:nvSpPr>
        <p:spPr>
          <a:xfrm>
            <a:off x="8549760" y="6356520"/>
            <a:ext cx="284928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r>
              <a:rPr lang="cs-CZ" sz="1050">
                <a:solidFill>
                  <a:srgbClr val="8B8B8B"/>
                </a:solidFill>
                <a:latin typeface="Century Gothic"/>
              </a:rPr>
              <a:t>24. 10. 2016</a:t>
            </a:r>
            <a:endParaRPr/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792480" y="6355800"/>
            <a:ext cx="7573920" cy="364680"/>
          </a:xfrm>
          <a:prstGeom prst="rect">
            <a:avLst/>
          </a:prstGeom>
        </p:spPr>
        <p:txBody>
          <a:bodyPr anchor="ctr"/>
          <a:lstStyle/>
          <a:p>
            <a:endParaRPr/>
          </a:p>
        </p:txBody>
      </p:sp>
      <p:sp>
        <p:nvSpPr>
          <p:cNvPr id="46" name="PlaceHolder 5"/>
          <p:cNvSpPr>
            <a:spLocks noGrp="1"/>
          </p:cNvSpPr>
          <p:nvPr>
            <p:ph type="sldNum"/>
          </p:nvPr>
        </p:nvSpPr>
        <p:spPr>
          <a:xfrm>
            <a:off x="8762880" y="380880"/>
            <a:ext cx="2636160" cy="364680"/>
          </a:xfrm>
          <a:prstGeom prst="rect">
            <a:avLst/>
          </a:prstGeom>
        </p:spPr>
        <p:txBody>
          <a:bodyPr anchor="ctr"/>
          <a:lstStyle/>
          <a:p>
            <a:pPr algn="r">
              <a:lnSpc>
                <a:spcPct val="100000"/>
              </a:lnSpc>
            </a:pPr>
            <a:fld id="{AE0A7336-A7E0-4A79-8120-1A5556A128AC}" type="slidenum">
              <a:rPr lang="cs-CZ" sz="1050">
                <a:solidFill>
                  <a:srgbClr val="8B8B8B"/>
                </a:solidFill>
                <a:latin typeface="Century Gothic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58209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sz="4400" dirty="0">
                <a:latin typeface="Gill Sans MT Condensed" panose="020B0506020104020203" pitchFamily="34" charset="-18"/>
              </a:rPr>
              <a:t>Spokojenost zaměstnanců</a:t>
            </a:r>
            <a:br>
              <a:rPr lang="cs-CZ" sz="4400" dirty="0">
                <a:latin typeface="Gill Sans MT Condensed" panose="020B0506020104020203" pitchFamily="34" charset="-18"/>
              </a:rPr>
            </a:br>
            <a:r>
              <a:rPr lang="cs-CZ" sz="4400" dirty="0">
                <a:latin typeface="Gill Sans MT Condensed" panose="020B0506020104020203" pitchFamily="34" charset="-18"/>
              </a:rPr>
              <a:t> ve společnosti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7328" y="3657597"/>
            <a:ext cx="2505808" cy="1303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037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Očekávání a změny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0" name="TextShape 2"/>
          <p:cNvSpPr txBox="1"/>
          <p:nvPr/>
        </p:nvSpPr>
        <p:spPr>
          <a:xfrm>
            <a:off x="2118360" y="219456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Nejčastější očekávání: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příjemné a čisté prostředí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možnost výdělku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Budoucí očekávání: 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potřeba dlouhodobé stability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nepřesahování práce do osobního prostoru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vyřešení technických problémů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0997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Navrhované změny
</a:t>
            </a:r>
            <a:r>
              <a:rPr lang="cs-CZ" sz="2800" kern="0">
                <a:solidFill>
                  <a:srgbClr val="000000"/>
                </a:solidFill>
                <a:latin typeface="Century Gothic"/>
              </a:rPr>
              <a:t>Opakující se témata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2" name="TextShape 2"/>
          <p:cNvSpPr txBox="1"/>
          <p:nvPr/>
        </p:nvSpPr>
        <p:spPr>
          <a:xfrm>
            <a:off x="2118360" y="219456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Zázemí – zařízení WC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Lepší komunikace ze strany vedení (aktivnější přístup)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Zlepšení/zrychlení technické údržby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Méně zkoušení/testů (spojeno se stresem)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</a:pP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04764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TextShape 1"/>
          <p:cNvSpPr txBox="1"/>
          <p:nvPr/>
        </p:nvSpPr>
        <p:spPr>
          <a:xfrm>
            <a:off x="3730440" y="62064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Další Výsledky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4" name="TextShape 2"/>
          <p:cNvSpPr txBox="1"/>
          <p:nvPr/>
        </p:nvSpPr>
        <p:spPr>
          <a:xfrm>
            <a:off x="2118360" y="219456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b="1" kern="0">
                <a:solidFill>
                  <a:srgbClr val="000000"/>
                </a:solidFill>
                <a:latin typeface="Century Gothic"/>
              </a:rPr>
              <a:t>Hodnoty</a:t>
            </a:r>
            <a:r>
              <a:rPr lang="cs-CZ" sz="2600" kern="0">
                <a:solidFill>
                  <a:srgbClr val="000000"/>
                </a:solidFill>
                <a:latin typeface="Century Gothic"/>
              </a:rPr>
              <a:t> zaměstnanců jsou v souladu s hodnotami firmy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Vysoká celková spokojenost se </a:t>
            </a:r>
            <a:r>
              <a:rPr lang="cs-CZ" sz="2600" b="1" kern="0">
                <a:solidFill>
                  <a:srgbClr val="000000"/>
                </a:solidFill>
                <a:latin typeface="Century Gothic"/>
              </a:rPr>
              <a:t>vztahy na pracovišti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Rozdílná </a:t>
            </a:r>
            <a:r>
              <a:rPr lang="cs-CZ" sz="2600" b="1" kern="0">
                <a:solidFill>
                  <a:srgbClr val="000000"/>
                </a:solidFill>
                <a:latin typeface="Century Gothic"/>
              </a:rPr>
              <a:t>emoční angažovanost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200456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Emoční angažovanost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6" name="TextShape 2"/>
          <p:cNvSpPr txBox="1"/>
          <p:nvPr/>
        </p:nvSpPr>
        <p:spPr>
          <a:xfrm>
            <a:off x="2118360" y="219456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Největší rozdíly mezi jednotlivci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Souvisí s: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racionální angažovaností (r = 0,77; p&lt;0,05)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přístupem vedení (r = 0,75; p&lt;0,05) 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vztahy na pracovišti (r = 0,71; p&lt;0,05)</a:t>
            </a:r>
            <a:endParaRPr kern="0">
              <a:solidFill>
                <a:sysClr val="windowText" lastClr="000000"/>
              </a:solidFill>
            </a:endParaRPr>
          </a:p>
          <a:p>
            <a:pPr defTabSz="914400"/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890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Emoční angažovanost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98" name="TextShape 2"/>
          <p:cNvSpPr txBox="1"/>
          <p:nvPr/>
        </p:nvSpPr>
        <p:spPr>
          <a:xfrm>
            <a:off x="2118360" y="2194560"/>
            <a:ext cx="7954920" cy="454644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Vyšší emoční angažovanost souvisela s: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Vnímáním lepšího pracovního klima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Pocitem vyšší úspěšnosti při práci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Nadšením pro práci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Vnímáním způsobu odměňování jako motivujícího a dostatečného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Vnímáním vnitřní komunikaci ve firmě jako funkčnější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Font typeface="Arial"/>
              <a:buChar char="•"/>
            </a:pPr>
            <a:r>
              <a:rPr lang="cs-CZ" sz="2400" kern="0">
                <a:solidFill>
                  <a:srgbClr val="000000"/>
                </a:solidFill>
                <a:latin typeface="Century Gothic"/>
              </a:rPr>
              <a:t>Vyšší spokojeností s kariérou</a:t>
            </a:r>
            <a:endParaRPr kern="0">
              <a:solidFill>
                <a:sysClr val="windowText" lastClr="000000"/>
              </a:solidFill>
            </a:endParaRPr>
          </a:p>
          <a:p>
            <a:pPr defTabSz="914400"/>
            <a:endParaRPr kern="0">
              <a:solidFill>
                <a:sysClr val="windowText" lastClr="000000"/>
              </a:solidFill>
            </a:endParaRPr>
          </a:p>
          <a:p>
            <a:pPr defTabSz="914400"/>
            <a:endParaRPr kern="0">
              <a:solidFill>
                <a:sysClr val="windowText" lastClr="000000"/>
              </a:solidFill>
            </a:endParaRPr>
          </a:p>
          <a:p>
            <a:pPr defTabSz="914400"/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512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Co z toho všeho vyplývá?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0" name="TextShape 2"/>
          <p:cNvSpPr txBox="1"/>
          <p:nvPr/>
        </p:nvSpPr>
        <p:spPr>
          <a:xfrm>
            <a:off x="2118360" y="219456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u="sng" kern="0">
                <a:solidFill>
                  <a:srgbClr val="000000"/>
                </a:solidFill>
                <a:latin typeface="Century Gothic"/>
              </a:rPr>
              <a:t>Zlepšením komunikace</a:t>
            </a:r>
            <a:r>
              <a:rPr lang="cs-CZ" sz="2600" kern="0">
                <a:solidFill>
                  <a:srgbClr val="000000"/>
                </a:solidFill>
                <a:latin typeface="Century Gothic"/>
              </a:rPr>
              <a:t> ve firmě a </a:t>
            </a:r>
            <a:r>
              <a:rPr lang="cs-CZ" sz="2600" u="sng" kern="0">
                <a:solidFill>
                  <a:srgbClr val="000000"/>
                </a:solidFill>
                <a:latin typeface="Century Gothic"/>
              </a:rPr>
              <a:t>efektivnějším řešením problémů</a:t>
            </a:r>
            <a:r>
              <a:rPr lang="cs-CZ" sz="2600" kern="0">
                <a:solidFill>
                  <a:srgbClr val="000000"/>
                </a:solidFill>
                <a:latin typeface="Century Gothic"/>
              </a:rPr>
              <a:t> se:</a:t>
            </a:r>
            <a:endParaRPr kern="0">
              <a:solidFill>
                <a:sysClr val="windowText" lastClr="000000"/>
              </a:solidFill>
            </a:endParaRPr>
          </a:p>
          <a:p>
            <a:pPr algn="ctr" defTabSz="914400">
              <a:lnSpc>
                <a:spcPct val="90000"/>
              </a:lnSpc>
              <a:buFont typeface="Arial"/>
              <a:buChar char="•"/>
            </a:pPr>
            <a:r>
              <a:rPr lang="cs-CZ" sz="3200" kern="0">
                <a:solidFill>
                  <a:srgbClr val="000000"/>
                </a:solidFill>
                <a:latin typeface="Century Gothic"/>
              </a:rPr>
              <a:t>→ 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zvýší </a:t>
            </a:r>
            <a:r>
              <a:rPr lang="cs-CZ" sz="2600" u="sng" kern="0">
                <a:solidFill>
                  <a:srgbClr val="000000"/>
                </a:solidFill>
                <a:latin typeface="Century Gothic"/>
              </a:rPr>
              <a:t>emoční angažovanost pracovníků</a:t>
            </a:r>
            <a:r>
              <a:rPr lang="cs-CZ" sz="2600" kern="0">
                <a:solidFill>
                  <a:srgbClr val="000000"/>
                </a:solidFill>
                <a:latin typeface="Century Gothic"/>
              </a:rPr>
              <a:t> a tím se:</a:t>
            </a:r>
            <a:endParaRPr kern="0">
              <a:solidFill>
                <a:sysClr val="windowText" lastClr="000000"/>
              </a:solidFill>
            </a:endParaRPr>
          </a:p>
          <a:p>
            <a:pPr algn="ctr" defTabSz="914400">
              <a:lnSpc>
                <a:spcPct val="90000"/>
              </a:lnSpc>
              <a:buFont typeface="Arial"/>
              <a:buChar char="•"/>
            </a:pPr>
            <a:r>
              <a:rPr lang="cs-CZ" sz="3200" b="1" kern="0">
                <a:solidFill>
                  <a:srgbClr val="000000"/>
                </a:solidFill>
                <a:latin typeface="Century Gothic"/>
              </a:rPr>
              <a:t>→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zvýší </a:t>
            </a:r>
            <a:r>
              <a:rPr lang="cs-CZ" sz="2600" u="sng" kern="0">
                <a:solidFill>
                  <a:srgbClr val="000000"/>
                </a:solidFill>
                <a:latin typeface="Century Gothic"/>
              </a:rPr>
              <a:t>výkon, pracovní iniciativa a celková spokojenost</a:t>
            </a:r>
            <a:r>
              <a:rPr lang="cs-CZ" sz="2600" kern="0">
                <a:solidFill>
                  <a:srgbClr val="000000"/>
                </a:solidFill>
                <a:latin typeface="Century Gothic"/>
              </a:rPr>
              <a:t> :) 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359832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Doporučení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102" name="TextShape 2"/>
          <p:cNvSpPr txBox="1"/>
          <p:nvPr/>
        </p:nvSpPr>
        <p:spPr>
          <a:xfrm>
            <a:off x="2118720" y="180000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Zpětná vazba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SzPct val="25000"/>
              <a:buFont typeface="StarSymbol"/>
              <a:buChar char="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Individuální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SzPct val="25000"/>
              <a:buFont typeface="StarSymbol"/>
              <a:buChar char="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Vzájemné ocenění dílčích úspěchů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SzPct val="25000"/>
              <a:buFont typeface="StarSymbol"/>
              <a:buChar char="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Pravidelná setkání</a:t>
            </a:r>
            <a:endParaRPr kern="0">
              <a:solidFill>
                <a:sysClr val="windowText" lastClr="000000"/>
              </a:solidFill>
            </a:endParaRPr>
          </a:p>
          <a:p>
            <a:pPr marL="0" lvl="1" defTabSz="914400">
              <a:buSzPct val="25000"/>
              <a:buFont typeface="StarSymbol"/>
              <a:buChar char="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Box pro návrhy a připomínky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i="1" kern="0">
                <a:solidFill>
                  <a:srgbClr val="000000"/>
                </a:solidFill>
                <a:latin typeface="Century Gothic"/>
              </a:rPr>
              <a:t>Zpětná vazba je důležitá pro celkovou spokojenost a efektivní komunikaci, ale měla by probíhat z obou stran.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Vzájemné testování 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3833638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TextShape 1"/>
          <p:cNvSpPr txBox="1"/>
          <p:nvPr/>
        </p:nvSpPr>
        <p:spPr>
          <a:xfrm>
            <a:off x="1991640" y="263700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Děkujeme za pozornost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119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Jakou máme zpětnou vazbu?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Děvčata – prodejkyně: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očekávaly od toho hodně, doufaly ve zlepšení některých věcí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výsledky a prezentace se jim velmi líbila, možná by to mohlo být rozebráno detailněji (což jsme ale nemohly z důvodu nízkého počtu respondentů a zachování anonymizace)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zaujala je možnost testovat se navzájem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Vedoucí: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vzala si to velmi osobně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i přes naši opatrnost to na ni působilo, že dělá spoustu věcí špatně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o náš výzkum se ovšem začala zajímat manažerka (nadřízená p. vedoucí)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zda se nějaká doporučení zavedou neumíme říci, je to v procesu</a:t>
            </a:r>
          </a:p>
        </p:txBody>
      </p:sp>
    </p:spTree>
    <p:extLst>
      <p:ext uri="{BB962C8B-B14F-4D97-AF65-F5344CB8AC3E}">
        <p14:creationId xmlns:p14="http://schemas.microsoft.com/office/powerpoint/2010/main" val="11430624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>
                <a:latin typeface="Gill Sans MT Condensed" panose="020B0506020104020203" pitchFamily="34" charset="-18"/>
              </a:rPr>
              <a:t>V čem to mělo přínos pro nás?</a:t>
            </a:r>
            <a:endParaRPr lang="cs-CZ" dirty="0">
              <a:latin typeface="Gill Sans MT Condensed" panose="020B0506020104020203" pitchFamily="34" charset="-18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95402" y="2556932"/>
            <a:ext cx="4860302" cy="3318936"/>
          </a:xfrm>
        </p:spPr>
        <p:txBody>
          <a:bodyPr>
            <a:normAutofit lnSpcReduction="1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balancování mezi skvělým provedením a etikou (střet zájmů ve smyslu zaměstnanec i výzkumník zároveň)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opatrnost při prezentaci, snaha nikoho nepoškodit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anonymita při výzkumu je velmi důležitá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vyzkoušeli jsme si HR projekt v reálném prostředí s reálnými zaměstnanci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8634" y="2746994"/>
            <a:ext cx="4537964" cy="293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605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39" name="Group 2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4" name="Picture 2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26" name="Picture 2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0" name="Straight Connector 2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41" name="Rectangle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29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" name="Picture 30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33" name="Picture 32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43" name="Straight Connector 34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95401" y="2400639"/>
            <a:ext cx="3660057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18668" y="1610401"/>
            <a:ext cx="5469466" cy="3637194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3660056" cy="132537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200" dirty="0">
                <a:latin typeface="Gill Sans MT Condensed" panose="020B0506020104020203" pitchFamily="34" charset="-18"/>
              </a:rPr>
              <a:t>S </a:t>
            </a:r>
            <a:r>
              <a:rPr lang="en-US" sz="3200" dirty="0" err="1">
                <a:latin typeface="Gill Sans MT Condensed" panose="020B0506020104020203" pitchFamily="34" charset="-18"/>
              </a:rPr>
              <a:t>kým</a:t>
            </a:r>
            <a:r>
              <a:rPr lang="en-US" sz="3200" dirty="0">
                <a:latin typeface="Gill Sans MT Condensed" panose="020B0506020104020203" pitchFamily="34" charset="-18"/>
              </a:rPr>
              <a:t> </a:t>
            </a:r>
            <a:r>
              <a:rPr lang="en-US" sz="3200" dirty="0" err="1">
                <a:latin typeface="Gill Sans MT Condensed" panose="020B0506020104020203" pitchFamily="34" charset="-18"/>
              </a:rPr>
              <a:t>jsme</a:t>
            </a:r>
            <a:r>
              <a:rPr lang="en-US" sz="3200" dirty="0">
                <a:latin typeface="Gill Sans MT Condensed" panose="020B0506020104020203" pitchFamily="34" charset="-18"/>
              </a:rPr>
              <a:t> </a:t>
            </a:r>
            <a:r>
              <a:rPr lang="en-US" sz="3200" dirty="0" err="1">
                <a:latin typeface="Gill Sans MT Condensed" panose="020B0506020104020203" pitchFamily="34" charset="-18"/>
              </a:rPr>
              <a:t>pracovali</a:t>
            </a:r>
            <a:r>
              <a:rPr lang="en-US" sz="3200" dirty="0">
                <a:latin typeface="Gill Sans MT Condensed" panose="020B0506020104020203" pitchFamily="34" charset="-18"/>
              </a:rPr>
              <a:t>: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295401" y="2493774"/>
            <a:ext cx="3660057" cy="338209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Gill Sans MT Condensed" panose="020B0506020104020203" pitchFamily="34" charset="-18"/>
              </a:rPr>
              <a:t>t</a:t>
            </a:r>
            <a:r>
              <a:rPr lang="en-US" sz="2000" dirty="0" err="1">
                <a:latin typeface="Gill Sans MT Condensed" panose="020B0506020104020203" pitchFamily="34" charset="-18"/>
              </a:rPr>
              <a:t>ým</a:t>
            </a:r>
            <a:r>
              <a:rPr lang="en-US" sz="2000" dirty="0">
                <a:latin typeface="Gill Sans MT Condensed" panose="020B0506020104020203" pitchFamily="34" charset="-18"/>
              </a:rPr>
              <a:t> </a:t>
            </a:r>
            <a:r>
              <a:rPr lang="en-US" sz="2000" dirty="0" err="1">
                <a:latin typeface="Gill Sans MT Condensed" panose="020B0506020104020203" pitchFamily="34" charset="-18"/>
              </a:rPr>
              <a:t>brněnských</a:t>
            </a:r>
            <a:r>
              <a:rPr lang="en-US" sz="2000" dirty="0">
                <a:latin typeface="Gill Sans MT Condensed" panose="020B0506020104020203" pitchFamily="34" charset="-18"/>
              </a:rPr>
              <a:t> </a:t>
            </a:r>
            <a:r>
              <a:rPr lang="en-US" sz="2000" dirty="0" err="1">
                <a:latin typeface="Gill Sans MT Condensed" panose="020B0506020104020203" pitchFamily="34" charset="-18"/>
              </a:rPr>
              <a:t>prodejců</a:t>
            </a:r>
            <a:r>
              <a:rPr lang="en-US" sz="2000" dirty="0">
                <a:latin typeface="Gill Sans MT Condensed" panose="020B0506020104020203" pitchFamily="34" charset="-18"/>
              </a:rPr>
              <a:t> </a:t>
            </a:r>
            <a:r>
              <a:rPr lang="en-US" sz="2000" dirty="0" err="1">
                <a:latin typeface="Gill Sans MT Condensed" panose="020B0506020104020203" pitchFamily="34" charset="-18"/>
              </a:rPr>
              <a:t>obchodní</a:t>
            </a:r>
            <a:r>
              <a:rPr lang="en-US" sz="2000" dirty="0">
                <a:latin typeface="Gill Sans MT Condensed" panose="020B0506020104020203" pitchFamily="34" charset="-18"/>
              </a:rPr>
              <a:t> </a:t>
            </a:r>
            <a:r>
              <a:rPr lang="en-US" sz="2000" dirty="0" err="1">
                <a:latin typeface="Gill Sans MT Condensed" panose="020B0506020104020203" pitchFamily="34" charset="-18"/>
              </a:rPr>
              <a:t>sítě</a:t>
            </a:r>
            <a:r>
              <a:rPr lang="en-US" sz="2000" dirty="0">
                <a:latin typeface="Gill Sans MT Condensed" panose="020B0506020104020203" pitchFamily="34" charset="-18"/>
              </a:rPr>
              <a:t> </a:t>
            </a:r>
            <a:r>
              <a:rPr lang="en-US" sz="2000" dirty="0" err="1">
                <a:latin typeface="Gill Sans MT Condensed" panose="020B0506020104020203" pitchFamily="34" charset="-18"/>
              </a:rPr>
              <a:t>Manufaktura</a:t>
            </a:r>
            <a:endParaRPr lang="en-US" sz="2000" dirty="0">
              <a:latin typeface="Gill Sans MT Condensed" panose="020B0506020104020203" pitchFamily="34" charset="-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sz="2000" dirty="0" err="1">
                <a:latin typeface="Gill Sans MT Condensed" panose="020B0506020104020203" pitchFamily="34" charset="-18"/>
              </a:rPr>
              <a:t>celkem</a:t>
            </a:r>
            <a:r>
              <a:rPr lang="en-US" sz="2000" dirty="0">
                <a:latin typeface="Gill Sans MT Condensed" panose="020B0506020104020203" pitchFamily="34" charset="-18"/>
              </a:rPr>
              <a:t> 9 </a:t>
            </a:r>
            <a:r>
              <a:rPr lang="en-US" sz="2000" dirty="0" err="1">
                <a:latin typeface="Gill Sans MT Condensed" panose="020B0506020104020203" pitchFamily="34" charset="-18"/>
              </a:rPr>
              <a:t>žen</a:t>
            </a:r>
            <a:r>
              <a:rPr lang="en-US" sz="2000" dirty="0">
                <a:latin typeface="Gill Sans MT Condensed" panose="020B0506020104020203" pitchFamily="34" charset="-18"/>
              </a:rPr>
              <a:t> a </a:t>
            </a:r>
            <a:r>
              <a:rPr lang="en-US" sz="2000" dirty="0" err="1">
                <a:latin typeface="Gill Sans MT Condensed" panose="020B0506020104020203" pitchFamily="34" charset="-18"/>
              </a:rPr>
              <a:t>jejich</a:t>
            </a:r>
            <a:r>
              <a:rPr lang="en-US" sz="2000" dirty="0">
                <a:latin typeface="Gill Sans MT Condensed" panose="020B0506020104020203" pitchFamily="34" charset="-18"/>
              </a:rPr>
              <a:t> </a:t>
            </a:r>
            <a:r>
              <a:rPr lang="en-US" sz="2000" dirty="0" err="1">
                <a:latin typeface="Gill Sans MT Condensed" panose="020B0506020104020203" pitchFamily="34" charset="-18"/>
              </a:rPr>
              <a:t>vedoucí</a:t>
            </a:r>
            <a:endParaRPr lang="en-US" sz="2000" dirty="0">
              <a:latin typeface="Gill Sans MT Condensed" panose="020B0506020104020203" pitchFamily="34" charset="-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Gill Sans MT Condensed" panose="020B0506020104020203" pitchFamily="34" charset="-18"/>
              </a:rPr>
              <a:t>zaměstnanci </a:t>
            </a:r>
            <a:r>
              <a:rPr lang="en-US" sz="2000" dirty="0" err="1">
                <a:latin typeface="Gill Sans MT Condensed" panose="020B0506020104020203" pitchFamily="34" charset="-18"/>
              </a:rPr>
              <a:t>na</a:t>
            </a:r>
            <a:r>
              <a:rPr lang="en-US" sz="2000" dirty="0">
                <a:latin typeface="Gill Sans MT Condensed" panose="020B0506020104020203" pitchFamily="34" charset="-18"/>
              </a:rPr>
              <a:t> DPP (7) </a:t>
            </a:r>
            <a:r>
              <a:rPr lang="en-US" sz="2000" dirty="0" err="1">
                <a:latin typeface="Gill Sans MT Condensed" panose="020B0506020104020203" pitchFamily="34" charset="-18"/>
              </a:rPr>
              <a:t>i</a:t>
            </a:r>
            <a:r>
              <a:rPr lang="en-US" sz="2000" dirty="0">
                <a:latin typeface="Gill Sans MT Condensed" panose="020B0506020104020203" pitchFamily="34" charset="-18"/>
              </a:rPr>
              <a:t> HPP (2)</a:t>
            </a:r>
            <a:endParaRPr lang="cs-CZ" sz="2000" dirty="0">
              <a:latin typeface="Gill Sans MT Condensed" panose="020B0506020104020203" pitchFamily="34" charset="-18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Gill Sans MT Condensed" panose="020B0506020104020203" pitchFamily="34" charset="-18"/>
              </a:rPr>
              <a:t>střídají se celkem na dvou pobočkách v Brně – ve </a:t>
            </a:r>
            <a:r>
              <a:rPr lang="cs-CZ" sz="2000" dirty="0" err="1">
                <a:latin typeface="Gill Sans MT Condensed" panose="020B0506020104020203" pitchFamily="34" charset="-18"/>
              </a:rPr>
              <a:t>Vaňkovce</a:t>
            </a:r>
            <a:r>
              <a:rPr lang="cs-CZ" sz="2000" dirty="0">
                <a:latin typeface="Gill Sans MT Condensed" panose="020B0506020104020203" pitchFamily="34" charset="-18"/>
              </a:rPr>
              <a:t> a v Olympii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cs-CZ" sz="2000" dirty="0">
                <a:latin typeface="Gill Sans MT Condensed" panose="020B0506020104020203" pitchFamily="34" charset="-18"/>
              </a:rPr>
              <a:t>délka pracovního poměru od několika týdnů po několik let</a:t>
            </a:r>
            <a:endParaRPr lang="en-US" sz="2000" dirty="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36198350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blipFill>
            <a:blip r:embed="rId2"/>
            <a:stretch/>
          </a:blipFill>
          <a:ln>
            <a:noFill/>
          </a:ln>
          <a:effectLst/>
        </p:spPr>
      </p:sp>
      <p:grpSp>
        <p:nvGrpSpPr>
          <p:cNvPr id="6" name="Group 5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7" name="Picture 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9" name="Picture 8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1" name="Straight Connector 10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2" name="Rectangle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/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229962" cy="6856214"/>
            <a:chOff x="-15736" y="0"/>
            <a:chExt cx="12229962" cy="6856214"/>
          </a:xfrm>
        </p:grpSpPr>
        <p:pic>
          <p:nvPicPr>
            <p:cNvPr id="14" name="Picture 13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6" name="Picture 15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cxnSp>
        <p:nvCxnSpPr>
          <p:cNvPr id="18" name="Straight Connector 1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08045" y="3541181"/>
            <a:ext cx="649224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8" r="11612"/>
          <a:stretch/>
        </p:blipFill>
        <p:spPr>
          <a:xfrm>
            <a:off x="8077199" y="1041400"/>
            <a:ext cx="3059206" cy="4775200"/>
          </a:xfrm>
          <a:prstGeom prst="rect">
            <a:avLst/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2267" y="1041401"/>
            <a:ext cx="6528018" cy="234526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5400" dirty="0" err="1">
                <a:latin typeface="Gill Sans MT Condensed" panose="020B0506020104020203" pitchFamily="34" charset="-18"/>
              </a:rPr>
              <a:t>Hurá</a:t>
            </a:r>
            <a:r>
              <a:rPr lang="en-US" sz="5400" dirty="0">
                <a:latin typeface="Gill Sans MT Condensed" panose="020B0506020104020203" pitchFamily="34" charset="-18"/>
              </a:rPr>
              <a:t> do </a:t>
            </a:r>
            <a:r>
              <a:rPr lang="en-US" sz="5400" dirty="0" err="1">
                <a:latin typeface="Gill Sans MT Condensed" panose="020B0506020104020203" pitchFamily="34" charset="-18"/>
              </a:rPr>
              <a:t>praxe</a:t>
            </a:r>
            <a:r>
              <a:rPr lang="en-US" sz="5400" dirty="0">
                <a:latin typeface="Gill Sans MT Condensed" panose="020B0506020104020203" pitchFamily="34" charset="-18"/>
              </a:rPr>
              <a:t>!</a:t>
            </a:r>
            <a:br>
              <a:rPr lang="en-US" sz="5400" dirty="0">
                <a:latin typeface="Gill Sans MT Condensed" panose="020B0506020104020203" pitchFamily="34" charset="-18"/>
              </a:rPr>
            </a:br>
            <a:r>
              <a:rPr lang="en-US" sz="5400" dirty="0">
                <a:latin typeface="Gill Sans MT Condensed" panose="020B0506020104020203" pitchFamily="34" charset="-18"/>
              </a:rPr>
              <a:t>(</a:t>
            </a:r>
            <a:r>
              <a:rPr lang="en-US" sz="5400" dirty="0" err="1">
                <a:latin typeface="Gill Sans MT Condensed" panose="020B0506020104020203" pitchFamily="34" charset="-18"/>
              </a:rPr>
              <a:t>Děkujeme</a:t>
            </a:r>
            <a:r>
              <a:rPr lang="en-US" sz="5400" dirty="0">
                <a:latin typeface="Gill Sans MT Condensed" panose="020B0506020104020203" pitchFamily="34" charset="-18"/>
              </a:rPr>
              <a:t> </a:t>
            </a:r>
            <a:r>
              <a:rPr lang="en-US" sz="5400" dirty="0" err="1">
                <a:latin typeface="Gill Sans MT Condensed" panose="020B0506020104020203" pitchFamily="34" charset="-18"/>
              </a:rPr>
              <a:t>za</a:t>
            </a:r>
            <a:r>
              <a:rPr lang="en-US" sz="5400" dirty="0">
                <a:latin typeface="Gill Sans MT Condensed" panose="020B0506020104020203" pitchFamily="34" charset="-18"/>
              </a:rPr>
              <a:t> </a:t>
            </a:r>
            <a:r>
              <a:rPr lang="en-US" sz="5400" dirty="0" err="1">
                <a:latin typeface="Gill Sans MT Condensed" panose="020B0506020104020203" pitchFamily="34" charset="-18"/>
              </a:rPr>
              <a:t>pozornost</a:t>
            </a:r>
            <a:r>
              <a:rPr lang="en-US" sz="5400" dirty="0">
                <a:latin typeface="Gill Sans MT Condensed" panose="020B0506020104020203" pitchFamily="34" charset="-18"/>
                <a:sym typeface="Wingdings" panose="05000000000000000000" pitchFamily="2" charset="2"/>
              </a:rPr>
              <a:t>)</a:t>
            </a:r>
            <a:endParaRPr lang="en-US" sz="5400" dirty="0"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4204839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Co bylo cílem: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PŮVODNĚ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v čele týmu je vedoucí, která si s vedením či hodnocením lidí moc neví rady – zaměřit se na tedy na toto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dle informací jsou někteří zaměstnanci odměňováni stejně jako ostatní, i když neodvádí stejně kvalitní práci</a:t>
            </a:r>
          </a:p>
          <a:p>
            <a:pPr marL="0" indent="0">
              <a:buNone/>
            </a:pPr>
            <a:r>
              <a:rPr lang="cs-CZ" dirty="0">
                <a:latin typeface="Gill Sans MT Condensed" panose="020B0506020104020203" pitchFamily="34" charset="-18"/>
              </a:rPr>
              <a:t>ALE!!! Nikdo si nás nezval, proto to musíme pojmout jinak než „přijít někomu radit“…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POSLÉZE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80670" y="3243263"/>
            <a:ext cx="4718304" cy="2082881"/>
          </a:xfrm>
        </p:spPr>
        <p:txBody>
          <a:bodyPr>
            <a:normAutofit fontScale="92500" lnSpcReduction="20000"/>
          </a:bodyPr>
          <a:lstStyle/>
          <a:p>
            <a:r>
              <a:rPr lang="cs-CZ" dirty="0">
                <a:latin typeface="Gill Sans MT Condensed" panose="020B0506020104020203" pitchFamily="34" charset="-18"/>
              </a:rPr>
              <a:t>uděláme to opačně a zaměříme se na spokojenost zaměstnanců, což nám ukáže silná a slabá místa i co se týče vedení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vedoucí i podřízeným náš záměr odprezentujeme tak, že to něco přinese </a:t>
            </a:r>
            <a:r>
              <a:rPr lang="cs-CZ" dirty="0" err="1">
                <a:latin typeface="Gill Sans MT Condensed" panose="020B0506020104020203" pitchFamily="34" charset="-18"/>
              </a:rPr>
              <a:t>oboum</a:t>
            </a:r>
            <a:r>
              <a:rPr lang="cs-CZ" dirty="0">
                <a:latin typeface="Gill Sans MT Condensed" panose="020B0506020104020203" pitchFamily="34" charset="-18"/>
              </a:rPr>
              <a:t> stranám</a:t>
            </a:r>
          </a:p>
          <a:p>
            <a:r>
              <a:rPr lang="cs-CZ" dirty="0">
                <a:latin typeface="Gill Sans MT Condensed" panose="020B0506020104020203" pitchFamily="34" charset="-18"/>
              </a:rPr>
              <a:t>metoda - DOTAZNÍK</a:t>
            </a:r>
          </a:p>
        </p:txBody>
      </p:sp>
    </p:spTree>
    <p:extLst>
      <p:ext uri="{BB962C8B-B14F-4D97-AF65-F5344CB8AC3E}">
        <p14:creationId xmlns:p14="http://schemas.microsoft.com/office/powerpoint/2010/main" val="3002484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Rozdělily jsme si úkoly…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66385539"/>
              </p:ext>
            </p:extLst>
          </p:nvPr>
        </p:nvGraphicFramePr>
        <p:xfrm>
          <a:off x="1295400" y="2460397"/>
          <a:ext cx="9601200" cy="34149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72609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5402" y="982133"/>
            <a:ext cx="9601196" cy="922082"/>
          </a:xfrm>
        </p:spPr>
        <p:txBody>
          <a:bodyPr/>
          <a:lstStyle/>
          <a:p>
            <a:r>
              <a:rPr lang="cs-CZ" dirty="0">
                <a:latin typeface="Gill Sans MT Condensed" panose="020B0506020104020203" pitchFamily="34" charset="-18"/>
              </a:rPr>
              <a:t>A už 24.10. jsme prezentovaly!</a:t>
            </a: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5487" y="2133686"/>
            <a:ext cx="6801026" cy="3957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014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TextShape 1"/>
          <p:cNvSpPr txBox="1"/>
          <p:nvPr/>
        </p:nvSpPr>
        <p:spPr>
          <a:xfrm>
            <a:off x="2209800" y="1875240"/>
            <a:ext cx="7990200" cy="2043360"/>
          </a:xfrm>
          <a:prstGeom prst="rect">
            <a:avLst/>
          </a:prstGeom>
        </p:spPr>
        <p:txBody>
          <a:bodyPr anchor="b"/>
          <a:lstStyle/>
          <a:p>
            <a:pPr defTabSz="914400"/>
            <a:r>
              <a:rPr lang="cs-CZ" sz="6000" kern="0">
                <a:solidFill>
                  <a:srgbClr val="000000"/>
                </a:solidFill>
                <a:latin typeface="Century Gothic"/>
              </a:rPr>
              <a:t>Pracovní spokojenost ve společnosti Manufaktura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2" name="TextShape 2"/>
          <p:cNvSpPr txBox="1"/>
          <p:nvPr/>
        </p:nvSpPr>
        <p:spPr>
          <a:xfrm>
            <a:off x="2209800" y="3886200"/>
            <a:ext cx="7990200" cy="2710800"/>
          </a:xfrm>
          <a:prstGeom prst="rect">
            <a:avLst/>
          </a:prstGeom>
        </p:spPr>
        <p:txBody>
          <a:bodyPr/>
          <a:lstStyle/>
          <a:p>
            <a:pPr defTabSz="914400"/>
            <a:r>
              <a:rPr lang="cs-CZ" sz="2800" kern="0">
                <a:solidFill>
                  <a:srgbClr val="000000"/>
                </a:solidFill>
                <a:latin typeface="Century Gothic"/>
              </a:rPr>
              <a:t>Projekt „Psycholog v řízení lidských zdrojů“</a:t>
            </a:r>
            <a:endParaRPr kern="0">
              <a:solidFill>
                <a:sysClr val="windowText" lastClr="000000"/>
              </a:solidFill>
            </a:endParaRPr>
          </a:p>
          <a:p>
            <a:pPr defTabSz="914400"/>
            <a:endParaRPr kern="0">
              <a:solidFill>
                <a:sysClr val="windowText" lastClr="000000"/>
              </a:solidFill>
            </a:endParaRPr>
          </a:p>
          <a:p>
            <a:pPr algn="r" defTabSz="914400"/>
            <a:r>
              <a:rPr lang="cs-CZ" sz="2000" kern="0">
                <a:solidFill>
                  <a:srgbClr val="000000"/>
                </a:solidFill>
                <a:latin typeface="Century Gothic"/>
              </a:rPr>
              <a:t>Adéla Dohnalová</a:t>
            </a:r>
            <a:endParaRPr kern="0">
              <a:solidFill>
                <a:sysClr val="windowText" lastClr="000000"/>
              </a:solidFill>
            </a:endParaRPr>
          </a:p>
          <a:p>
            <a:pPr algn="r" defTabSz="914400"/>
            <a:r>
              <a:rPr lang="cs-CZ" sz="2000" kern="0">
                <a:solidFill>
                  <a:srgbClr val="000000"/>
                </a:solidFill>
                <a:latin typeface="Century Gothic"/>
              </a:rPr>
              <a:t>Barbora Houbová</a:t>
            </a:r>
            <a:endParaRPr kern="0">
              <a:solidFill>
                <a:sysClr val="windowText" lastClr="000000"/>
              </a:solidFill>
            </a:endParaRPr>
          </a:p>
          <a:p>
            <a:pPr algn="r" defTabSz="914400"/>
            <a:r>
              <a:rPr lang="cs-CZ" sz="2000" kern="0">
                <a:solidFill>
                  <a:srgbClr val="000000"/>
                </a:solidFill>
                <a:latin typeface="Century Gothic"/>
              </a:rPr>
              <a:t>Jana Máchová</a:t>
            </a:r>
            <a:endParaRPr kern="0">
              <a:solidFill>
                <a:sysClr val="windowText" lastClr="000000"/>
              </a:solidFill>
            </a:endParaRPr>
          </a:p>
          <a:p>
            <a:pPr algn="r" defTabSz="914400"/>
            <a:r>
              <a:rPr lang="cs-CZ" sz="2000" kern="0">
                <a:solidFill>
                  <a:srgbClr val="000000"/>
                </a:solidFill>
                <a:latin typeface="Century Gothic"/>
              </a:rPr>
              <a:t>Martina Sciranková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04816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TextShape 1"/>
          <p:cNvSpPr txBox="1"/>
          <p:nvPr/>
        </p:nvSpPr>
        <p:spPr>
          <a:xfrm>
            <a:off x="4151640" y="40464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Vyšetřované oblasti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4" name="TextShape 2"/>
          <p:cNvSpPr txBox="1"/>
          <p:nvPr/>
        </p:nvSpPr>
        <p:spPr>
          <a:xfrm>
            <a:off x="2135640" y="1556640"/>
            <a:ext cx="7954920" cy="5040360"/>
          </a:xfrm>
          <a:prstGeom prst="rect">
            <a:avLst/>
          </a:prstGeom>
        </p:spPr>
        <p:txBody>
          <a:bodyPr/>
          <a:lstStyle/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očekávání zaměstnanců ohledně pracoviště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hodnoty zaměstnanců a hodnoty Manufaktury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emoční angažovanost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racionální angažovanost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spokojenost s pracovní situací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vnímaný přístup a vedení nadřízených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vztah k odměňování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vztahy na pracovišti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0058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TextShape 1"/>
          <p:cNvSpPr txBox="1"/>
          <p:nvPr/>
        </p:nvSpPr>
        <p:spPr>
          <a:xfrm>
            <a:off x="3695880" y="764280"/>
            <a:ext cx="6377760" cy="129276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Analýza výsledků</a:t>
            </a:r>
            <a:endParaRPr kern="0">
              <a:solidFill>
                <a:sysClr val="windowText" lastClr="000000"/>
              </a:solidFill>
            </a:endParaRPr>
          </a:p>
        </p:txBody>
      </p:sp>
      <p:sp>
        <p:nvSpPr>
          <p:cNvPr id="86" name="TextShape 2"/>
          <p:cNvSpPr txBox="1"/>
          <p:nvPr/>
        </p:nvSpPr>
        <p:spPr>
          <a:xfrm>
            <a:off x="2118360" y="2194560"/>
            <a:ext cx="7954920" cy="4068720"/>
          </a:xfrm>
          <a:prstGeom prst="rect">
            <a:avLst/>
          </a:prstGeom>
        </p:spPr>
        <p:txBody>
          <a:bodyPr/>
          <a:lstStyle/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dotazníky byly anonymní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vyhodnocování prováděli studenti psychologie</a:t>
            </a:r>
            <a:endParaRPr kern="0">
              <a:solidFill>
                <a:sysClr val="windowText" lastClr="000000"/>
              </a:solidFill>
            </a:endParaRPr>
          </a:p>
          <a:p>
            <a:pPr defTabSz="914400">
              <a:lnSpc>
                <a:spcPct val="90000"/>
              </a:lnSpc>
              <a:buFont typeface="Arial"/>
              <a:buChar char="•"/>
            </a:pPr>
            <a:r>
              <a:rPr lang="cs-CZ" sz="2600" kern="0">
                <a:solidFill>
                  <a:srgbClr val="000000"/>
                </a:solidFill>
                <a:latin typeface="Century Gothic"/>
              </a:rPr>
              <a:t>výsledky jsou prezentovány jako průměry celé skupiny</a:t>
            </a:r>
            <a:endParaRPr kern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51080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extShape 1"/>
          <p:cNvSpPr txBox="1"/>
          <p:nvPr/>
        </p:nvSpPr>
        <p:spPr>
          <a:xfrm>
            <a:off x="1981200" y="262080"/>
            <a:ext cx="8229240" cy="1142640"/>
          </a:xfrm>
          <a:prstGeom prst="rect">
            <a:avLst/>
          </a:prstGeom>
        </p:spPr>
        <p:txBody>
          <a:bodyPr anchor="ctr"/>
          <a:lstStyle/>
          <a:p>
            <a:pPr algn="r" defTabSz="914400">
              <a:lnSpc>
                <a:spcPct val="90000"/>
              </a:lnSpc>
            </a:pPr>
            <a:r>
              <a:rPr lang="cs-CZ" sz="4000" kern="0">
                <a:solidFill>
                  <a:srgbClr val="000000"/>
                </a:solidFill>
                <a:latin typeface="Century Gothic"/>
              </a:rPr>
              <a:t>Shrnutí výsledků</a:t>
            </a:r>
            <a:endParaRPr kern="0">
              <a:solidFill>
                <a:sysClr val="windowText" lastClr="000000"/>
              </a:solidFill>
            </a:endParaRPr>
          </a:p>
        </p:txBody>
      </p:sp>
      <p:graphicFrame>
        <p:nvGraphicFramePr>
          <p:cNvPr id="88" name="Table 2"/>
          <p:cNvGraphicFramePr/>
          <p:nvPr/>
        </p:nvGraphicFramePr>
        <p:xfrm>
          <a:off x="2171640" y="1556640"/>
          <a:ext cx="8028360" cy="4813920"/>
        </p:xfrm>
        <a:graphic>
          <a:graphicData uri="http://schemas.openxmlformats.org/drawingml/2006/table">
            <a:tbl>
              <a:tblPr/>
              <a:tblGrid>
                <a:gridCol w="320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03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6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latin typeface="Century Gothic"/>
                        </a:rPr>
                        <a:t>Oblast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latin typeface="Century Gothic"/>
                        </a:rPr>
                        <a:t>průměr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latin typeface="Century Gothic"/>
                        </a:rPr>
                        <a:t>odchylka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 b="1">
                          <a:solidFill>
                            <a:srgbClr val="000000"/>
                          </a:solidFill>
                          <a:latin typeface="Century Gothic"/>
                        </a:rPr>
                        <a:t>maximum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Emoční angažovanost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18,5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6,12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36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Racionální angažovanost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16,75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4,9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32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Spokojenost s pracovní situací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20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4,31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40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1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Přístup a vedení nadřízených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23,25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5,8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40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68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Odměňování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11,25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3,15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20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83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Vztahy na pracovišti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19,75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3,54</a:t>
                      </a:r>
                      <a:endParaRPr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cs-CZ" sz="2400">
                          <a:solidFill>
                            <a:srgbClr val="000000"/>
                          </a:solidFill>
                          <a:latin typeface="Century Gothic"/>
                        </a:rPr>
                        <a:t>32</a:t>
                      </a:r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019022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123</TotalTime>
  <Words>658</Words>
  <Application>Microsoft Office PowerPoint</Application>
  <PresentationFormat>Širokoúhlá obrazovka</PresentationFormat>
  <Paragraphs>139</Paragraphs>
  <Slides>20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20</vt:i4>
      </vt:variant>
    </vt:vector>
  </HeadingPairs>
  <TitlesOfParts>
    <vt:vector size="30" baseType="lpstr">
      <vt:lpstr>Arial</vt:lpstr>
      <vt:lpstr>Century Gothic</vt:lpstr>
      <vt:lpstr>DejaVu Sans</vt:lpstr>
      <vt:lpstr>Garamond</vt:lpstr>
      <vt:lpstr>Gill Sans MT Condensed</vt:lpstr>
      <vt:lpstr>StarSymbol</vt:lpstr>
      <vt:lpstr>Wingdings</vt:lpstr>
      <vt:lpstr>Organika</vt:lpstr>
      <vt:lpstr>Office Theme</vt:lpstr>
      <vt:lpstr>1_Office Theme</vt:lpstr>
      <vt:lpstr>Spokojenost zaměstnanců  ve společnosti</vt:lpstr>
      <vt:lpstr>S kým jsme pracovali:</vt:lpstr>
      <vt:lpstr>Co bylo cílem:</vt:lpstr>
      <vt:lpstr>Rozdělily jsme si úkoly…</vt:lpstr>
      <vt:lpstr>A už 24.10. jsme prezentovaly!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Jakou máme zpětnou vazbu?</vt:lpstr>
      <vt:lpstr>V čem to mělo přínos pro nás?</vt:lpstr>
      <vt:lpstr>Hurá do praxe! (Děkujeme za pozornost)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Spokojenost zaměstnanců  ve společnosti</dc:title>
  <dc:creator>Eliška Jančí</dc:creator>
  <cp:lastModifiedBy>Eliška Jančí</cp:lastModifiedBy>
  <cp:revision>12</cp:revision>
  <dcterms:created xsi:type="dcterms:W3CDTF">2016-11-07T19:24:16Z</dcterms:created>
  <dcterms:modified xsi:type="dcterms:W3CDTF">2016-11-10T14:02:31Z</dcterms:modified>
</cp:coreProperties>
</file>