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0" r:id="rId3"/>
    <p:sldId id="257" r:id="rId4"/>
    <p:sldId id="271" r:id="rId5"/>
    <p:sldId id="272" r:id="rId6"/>
    <p:sldId id="273" r:id="rId7"/>
    <p:sldId id="280" r:id="rId8"/>
    <p:sldId id="277" r:id="rId9"/>
    <p:sldId id="276" r:id="rId10"/>
    <p:sldId id="281" r:id="rId11"/>
    <p:sldId id="282" r:id="rId12"/>
    <p:sldId id="278" r:id="rId13"/>
    <p:sldId id="274" r:id="rId14"/>
    <p:sldId id="275" r:id="rId15"/>
    <p:sldId id="283" r:id="rId16"/>
    <p:sldId id="27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2A4A0"/>
    <a:srgbClr val="43858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47" autoAdjust="0"/>
    <p:restoredTop sz="94660"/>
  </p:normalViewPr>
  <p:slideViewPr>
    <p:cSldViewPr>
      <p:cViewPr varScale="1">
        <p:scale>
          <a:sx n="69" d="100"/>
          <a:sy n="69" d="100"/>
        </p:scale>
        <p:origin x="-14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0F68BDE-1E6E-4A9C-BA9B-FC775333E6B5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6AAC4D6-3691-4ED4-B305-0B99E7BB0D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8BDE-1E6E-4A9C-BA9B-FC775333E6B5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AC4D6-3691-4ED4-B305-0B99E7BB0D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8BDE-1E6E-4A9C-BA9B-FC775333E6B5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AC4D6-3691-4ED4-B305-0B99E7BB0D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8BDE-1E6E-4A9C-BA9B-FC775333E6B5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AC4D6-3691-4ED4-B305-0B99E7BB0D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8BDE-1E6E-4A9C-BA9B-FC775333E6B5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AC4D6-3691-4ED4-B305-0B99E7BB0D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8BDE-1E6E-4A9C-BA9B-FC775333E6B5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AC4D6-3691-4ED4-B305-0B99E7BB0D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F68BDE-1E6E-4A9C-BA9B-FC775333E6B5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AAC4D6-3691-4ED4-B305-0B99E7BB0D7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0F68BDE-1E6E-4A9C-BA9B-FC775333E6B5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6AAC4D6-3691-4ED4-B305-0B99E7BB0D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8BDE-1E6E-4A9C-BA9B-FC775333E6B5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AC4D6-3691-4ED4-B305-0B99E7BB0D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8BDE-1E6E-4A9C-BA9B-FC775333E6B5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AC4D6-3691-4ED4-B305-0B99E7BB0D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8BDE-1E6E-4A9C-BA9B-FC775333E6B5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AC4D6-3691-4ED4-B305-0B99E7BB0D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0F68BDE-1E6E-4A9C-BA9B-FC775333E6B5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6AAC4D6-3691-4ED4-B305-0B99E7BB0D7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It´s normal to be... – kop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4357694"/>
            <a:ext cx="2267191" cy="2267191"/>
          </a:xfrm>
          <a:prstGeom prst="rect">
            <a:avLst/>
          </a:prstGeom>
        </p:spPr>
      </p:pic>
      <p:sp>
        <p:nvSpPr>
          <p:cNvPr id="7" name="Nadpis 6"/>
          <p:cNvSpPr>
            <a:spLocks noGrp="1"/>
          </p:cNvSpPr>
          <p:nvPr>
            <p:ph type="ctrTitle"/>
          </p:nvPr>
        </p:nvSpPr>
        <p:spPr>
          <a:xfrm>
            <a:off x="428596" y="1000108"/>
            <a:ext cx="8458200" cy="2571768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Skupinový projekt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smtClean="0"/>
              <a:t>PSY519 Psycholog v řízení lidských zdrojů</a:t>
            </a:r>
            <a:endParaRPr lang="cs-CZ" dirty="0"/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428596" y="4328542"/>
            <a:ext cx="5900750" cy="2529458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Anna Janů</a:t>
            </a:r>
          </a:p>
          <a:p>
            <a:r>
              <a:rPr lang="cs-CZ" sz="32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Adam </a:t>
            </a:r>
            <a:r>
              <a:rPr lang="cs-CZ" sz="3200" dirty="0" err="1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Klocek</a:t>
            </a:r>
            <a:endParaRPr lang="cs-CZ" sz="3200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r>
              <a:rPr lang="cs-CZ" sz="32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Anna </a:t>
            </a:r>
            <a:r>
              <a:rPr lang="cs-CZ" sz="3200" dirty="0" err="1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Příkazská</a:t>
            </a:r>
            <a:endParaRPr lang="cs-CZ" sz="3200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r>
              <a:rPr lang="cs-CZ" sz="32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Markéta Homolková</a:t>
            </a:r>
          </a:p>
          <a:p>
            <a:endParaRPr lang="cs-CZ" sz="3600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endParaRPr lang="cs-CZ" sz="3600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endParaRPr lang="cs-CZ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endParaRPr lang="cs-CZ" dirty="0" smtClean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Celkové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Ze strany zaměstnanců požadavek na zlepšení způsobu zpětné vazby</a:t>
            </a:r>
          </a:p>
          <a:p>
            <a:pPr lvl="1"/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aby byla zaměřena na konkrétního jedince a konkrétní činnosti, které se mu dařily/nedařily, zahrnout také pozitivní zpětnou vazbu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Dostatečně propracovaná školení zaměstnanců</a:t>
            </a:r>
          </a:p>
          <a:p>
            <a:pPr lvl="1"/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rozvíjení širokého spektra dovedností, praktické uplatnění, přizpůsobené schopnostem zaměstnanců, dostatečná frekvence školení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Dobrá úroveň výběrového řízení</a:t>
            </a:r>
          </a:p>
          <a:p>
            <a:pPr lvl="1"/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zaměstnanci si udělají reálnou představu o práci. </a:t>
            </a:r>
          </a:p>
          <a:p>
            <a:pPr lvl="1"/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sporná je však silná snaha odradit potenciální zaměstnance – může to mít i negativní dopad?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– Hodnotící pohovory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Identifikace rozvojových potřeb zaměstnanců</a:t>
            </a:r>
          </a:p>
          <a:p>
            <a:r>
              <a:rPr lang="cs-CZ" dirty="0" smtClean="0"/>
              <a:t>Definice konkrétních požadavků vedení</a:t>
            </a:r>
          </a:p>
          <a:p>
            <a:r>
              <a:rPr lang="cs-CZ" dirty="0" smtClean="0"/>
              <a:t>Větší transparentnost udílení odměn</a:t>
            </a:r>
          </a:p>
          <a:p>
            <a:r>
              <a:rPr lang="cs-CZ" dirty="0" smtClean="0"/>
              <a:t>Pozitivní i negativní zpětná vazba</a:t>
            </a:r>
          </a:p>
          <a:p>
            <a:r>
              <a:rPr lang="cs-CZ" dirty="0" smtClean="0"/>
              <a:t>Motivace zaměstnanců</a:t>
            </a:r>
          </a:p>
          <a:p>
            <a:r>
              <a:rPr lang="cs-CZ" dirty="0" smtClean="0"/>
              <a:t>Vylepšení celkové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49990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Návrh struktury hodnotícího rozhovoru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25112"/>
          </a:xfrm>
        </p:spPr>
        <p:txBody>
          <a:bodyPr>
            <a:noAutofit/>
          </a:bodyPr>
          <a:lstStyle/>
          <a:p>
            <a:pPr marL="624078" indent="-514350">
              <a:buNone/>
            </a:pPr>
            <a:r>
              <a:rPr lang="cs-CZ" sz="1400" b="1" dirty="0" smtClean="0">
                <a:solidFill>
                  <a:schemeClr val="bg2">
                    <a:lumMod val="25000"/>
                  </a:schemeClr>
                </a:solidFill>
              </a:rPr>
              <a:t>1) Otevření pohovoru = </a:t>
            </a:r>
            <a:r>
              <a:rPr lang="cs-CZ" sz="1400" dirty="0" smtClean="0">
                <a:solidFill>
                  <a:schemeClr val="bg2">
                    <a:lumMod val="25000"/>
                  </a:schemeClr>
                </a:solidFill>
              </a:rPr>
              <a:t>přivítání, uvolnění atmosféry (otázky týkající se nálady, počasí, rodiny), seznámení zaměstnance se strukturou pohovoru</a:t>
            </a:r>
          </a:p>
          <a:p>
            <a:pPr marL="624078" indent="-514350">
              <a:buNone/>
            </a:pPr>
            <a:r>
              <a:rPr lang="cs-CZ" sz="1400" b="1" dirty="0" smtClean="0">
                <a:solidFill>
                  <a:schemeClr val="bg2">
                    <a:lumMod val="25000"/>
                  </a:schemeClr>
                </a:solidFill>
              </a:rPr>
              <a:t>2) (Sebe)hodnocení pracovníka = </a:t>
            </a:r>
            <a:r>
              <a:rPr lang="cs-CZ" sz="1400" dirty="0" smtClean="0">
                <a:solidFill>
                  <a:schemeClr val="bg2">
                    <a:lumMod val="25000"/>
                  </a:schemeClr>
                </a:solidFill>
              </a:rPr>
              <a:t>jak se cítíte v práci/mezi kolegy? Co vám chybí ve skupině? Co byste potřeboval/a, abyste se cítil/a lépe, spokojenější? Jaký význam má pro vás vaše práce? Vidíte v ní smysl? Co vás na vaší práci nejvíce otravuje, co se vám nejméně líbí? Jak si myslíte, že se vám v práci daří? Co byste potřeboval/a, abyste se v práci cítil/a lépe/pracoval/a lépe? </a:t>
            </a:r>
            <a:endParaRPr lang="cs-CZ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624078" indent="-514350">
              <a:buNone/>
            </a:pPr>
            <a:r>
              <a:rPr lang="cs-CZ" sz="1400" b="1" dirty="0" smtClean="0">
                <a:solidFill>
                  <a:schemeClr val="bg2">
                    <a:lumMod val="25000"/>
                  </a:schemeClr>
                </a:solidFill>
              </a:rPr>
              <a:t>3) Hodnocení nadřízeného </a:t>
            </a:r>
            <a:r>
              <a:rPr lang="cs-CZ" sz="1400" dirty="0" smtClean="0">
                <a:solidFill>
                  <a:schemeClr val="bg2">
                    <a:lumMod val="25000"/>
                  </a:schemeClr>
                </a:solidFill>
              </a:rPr>
              <a:t>= silné stránky a rezervy zaměstnance včetně konkrétních příkladů chování</a:t>
            </a:r>
          </a:p>
          <a:p>
            <a:pPr marL="624078" indent="-514350">
              <a:buNone/>
            </a:pPr>
            <a:r>
              <a:rPr lang="cs-CZ" sz="1400" b="1" dirty="0" smtClean="0">
                <a:solidFill>
                  <a:schemeClr val="bg2">
                    <a:lumMod val="25000"/>
                  </a:schemeClr>
                </a:solidFill>
              </a:rPr>
              <a:t>4) Diskuze = </a:t>
            </a:r>
            <a:r>
              <a:rPr lang="cs-CZ" sz="1400" dirty="0" smtClean="0">
                <a:solidFill>
                  <a:schemeClr val="bg2">
                    <a:lumMod val="25000"/>
                  </a:schemeClr>
                </a:solidFill>
              </a:rPr>
              <a:t>myslíte si, že jste všechny úkoly, které na vás byly kladeny, splnil/a dobře? Které úkoly podle vás jste zvládl/a velmi dobře a jste na ně pyšný/á? Které konkrétní úkoly jste nesplnil/a dobře a proč? Jaká školení jste absolvoval/a? Jak byste hodnotil/a absolvovaná školení – bylo pro vás užitečné a využijete získané znalosti v práci? </a:t>
            </a:r>
          </a:p>
          <a:p>
            <a:pPr marL="624078" indent="-514350">
              <a:buNone/>
            </a:pPr>
            <a:r>
              <a:rPr lang="cs-CZ" sz="1400" b="1" dirty="0" smtClean="0">
                <a:solidFill>
                  <a:schemeClr val="bg2">
                    <a:lumMod val="25000"/>
                  </a:schemeClr>
                </a:solidFill>
              </a:rPr>
              <a:t>5) Ohodnocení kritérií stupni hodnocení = </a:t>
            </a:r>
            <a:r>
              <a:rPr lang="cs-CZ" sz="1400" dirty="0" smtClean="0">
                <a:solidFill>
                  <a:schemeClr val="bg2">
                    <a:lumMod val="25000"/>
                  </a:schemeClr>
                </a:solidFill>
              </a:rPr>
              <a:t>prostor pro hodnocení naplnění cílů z předchozího sezení, přidělení známek za jednotlivé úkoly (buď zaměstnavatelem, nebo zaměstnancem samotným)</a:t>
            </a:r>
          </a:p>
          <a:p>
            <a:pPr marL="624078" indent="-514350">
              <a:buNone/>
            </a:pPr>
            <a:r>
              <a:rPr lang="cs-CZ" sz="1400" b="1" dirty="0" smtClean="0">
                <a:solidFill>
                  <a:schemeClr val="bg2">
                    <a:lumMod val="25000"/>
                  </a:schemeClr>
                </a:solidFill>
              </a:rPr>
              <a:t>6) Stanovení cílů do dalšího období = </a:t>
            </a:r>
            <a:r>
              <a:rPr lang="cs-CZ" sz="1400" dirty="0" smtClean="0">
                <a:solidFill>
                  <a:schemeClr val="bg2">
                    <a:lumMod val="25000"/>
                  </a:schemeClr>
                </a:solidFill>
              </a:rPr>
              <a:t>čeho byste chtěl/a dosáhnout během prvního půlroku u nás? Jaké byste si definoval/a cíle? Jak jich chcete dosáhnout a co k tomu potřebujete?</a:t>
            </a:r>
          </a:p>
          <a:p>
            <a:pPr>
              <a:buNone/>
            </a:pPr>
            <a:r>
              <a:rPr lang="cs-CZ" sz="1400" b="1" dirty="0" smtClean="0">
                <a:solidFill>
                  <a:schemeClr val="bg2">
                    <a:lumMod val="25000"/>
                  </a:schemeClr>
                </a:solidFill>
              </a:rPr>
              <a:t>7) Ukončení = </a:t>
            </a:r>
            <a:r>
              <a:rPr lang="cs-CZ" sz="1400" dirty="0" smtClean="0">
                <a:solidFill>
                  <a:schemeClr val="bg2">
                    <a:lumMod val="25000"/>
                  </a:schemeClr>
                </a:solidFill>
              </a:rPr>
              <a:t>stanovení termínů pro naplnění cílů, podpis záznamového listu, poděkování, rozloučení</a:t>
            </a:r>
            <a:endParaRPr lang="cs-CZ" sz="1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úkolů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Markét – sjednocení otázek pro rozhovory, návrh struktury hodnotícího rozhovoru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Adam – vedení rozhovorů ve firmě, analýza sesbíraných dat, popis zjištěné situace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Anče – vedení rozhovorů ve firmě, návrh struktury hodnotícího rozhovoru, komunikace se zákazníkem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Anička – vypracování prezentace, návrh otázek k rozhovorům se zaměstnanci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v průběhu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2">
                    <a:lumMod val="25000"/>
                  </a:schemeClr>
                </a:solidFill>
              </a:rPr>
              <a:t>Sdílení materiálů a informací s využitím </a:t>
            </a:r>
            <a:r>
              <a:rPr lang="cs-CZ" sz="3600" dirty="0" err="1" smtClean="0">
                <a:solidFill>
                  <a:schemeClr val="bg2">
                    <a:lumMod val="25000"/>
                  </a:schemeClr>
                </a:solidFill>
              </a:rPr>
              <a:t>Google</a:t>
            </a:r>
            <a:r>
              <a:rPr lang="cs-CZ" sz="3600" dirty="0" smtClean="0">
                <a:solidFill>
                  <a:schemeClr val="bg2">
                    <a:lumMod val="25000"/>
                  </a:schemeClr>
                </a:solidFill>
              </a:rPr>
              <a:t> dokumentu</a:t>
            </a:r>
          </a:p>
          <a:p>
            <a:r>
              <a:rPr lang="cs-CZ" sz="3600" dirty="0" smtClean="0">
                <a:solidFill>
                  <a:schemeClr val="bg2">
                    <a:lumMod val="25000"/>
                  </a:schemeClr>
                </a:solidFill>
              </a:rPr>
              <a:t>Komunikace prostřednictvím skupinové konverzace na </a:t>
            </a:r>
            <a:r>
              <a:rPr lang="cs-CZ" sz="3600" dirty="0" err="1" smtClean="0">
                <a:solidFill>
                  <a:schemeClr val="bg2">
                    <a:lumMod val="25000"/>
                  </a:schemeClr>
                </a:solidFill>
              </a:rPr>
              <a:t>Facebooku</a:t>
            </a:r>
            <a:r>
              <a:rPr lang="cs-CZ" sz="3600" dirty="0" smtClean="0">
                <a:solidFill>
                  <a:schemeClr val="bg2">
                    <a:lumMod val="25000"/>
                  </a:schemeClr>
                </a:solidFill>
              </a:rPr>
              <a:t> a </a:t>
            </a:r>
            <a:r>
              <a:rPr lang="cs-CZ" sz="3600" dirty="0" err="1" smtClean="0">
                <a:solidFill>
                  <a:schemeClr val="bg2">
                    <a:lumMod val="25000"/>
                  </a:schemeClr>
                </a:solidFill>
              </a:rPr>
              <a:t>Skypu</a:t>
            </a:r>
            <a:endParaRPr lang="cs-CZ" sz="36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cs-CZ" sz="3600" dirty="0" smtClean="0">
                <a:solidFill>
                  <a:schemeClr val="bg2">
                    <a:lumMod val="25000"/>
                  </a:schemeClr>
                </a:solidFill>
              </a:rPr>
              <a:t>Dvakrát osobní setkání</a:t>
            </a:r>
            <a:endParaRPr lang="cs-CZ" sz="36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časových důvodů teprve proběhne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928934"/>
            <a:ext cx="8229600" cy="1066800"/>
          </a:xfrm>
        </p:spPr>
        <p:txBody>
          <a:bodyPr/>
          <a:lstStyle/>
          <a:p>
            <a:pPr algn="ctr"/>
            <a:r>
              <a:rPr lang="cs-CZ" dirty="0" smtClean="0"/>
              <a:t>Děkujeme za pozornost!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Zákazník: majitel čerpacích stanic</a:t>
            </a:r>
          </a:p>
          <a:p>
            <a:pPr>
              <a:lnSpc>
                <a:spcPct val="120000"/>
              </a:lnSpc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Zakázka: základní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</a:rPr>
              <a:t>screening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 pracovní spokojenosti a motivace zaměstnanců, procesu výběrového řízení a způsobu vedení zaměstnanců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situace ve firmě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3200" dirty="0" smtClean="0">
                <a:solidFill>
                  <a:schemeClr val="bg2">
                    <a:lumMod val="25000"/>
                  </a:schemeClr>
                </a:solidFill>
              </a:rPr>
              <a:t>Rozhovor s majitelem stanic</a:t>
            </a:r>
          </a:p>
          <a:p>
            <a:pPr>
              <a:lnSpc>
                <a:spcPct val="120000"/>
              </a:lnSpc>
            </a:pPr>
            <a:r>
              <a:rPr lang="cs-CZ" sz="3200" dirty="0" smtClean="0">
                <a:solidFill>
                  <a:schemeClr val="bg2">
                    <a:lumMod val="25000"/>
                  </a:schemeClr>
                </a:solidFill>
              </a:rPr>
              <a:t>Rozhovory se 4 zaměstnanci čerpacích stanic</a:t>
            </a:r>
          </a:p>
          <a:p>
            <a:pPr>
              <a:lnSpc>
                <a:spcPct val="120000"/>
              </a:lnSpc>
            </a:pPr>
            <a:r>
              <a:rPr lang="cs-CZ" sz="3200" dirty="0" smtClean="0">
                <a:solidFill>
                  <a:schemeClr val="bg2">
                    <a:lumMod val="25000"/>
                  </a:schemeClr>
                </a:solidFill>
              </a:rPr>
              <a:t>Prohlídka firmy během provozu, pozorování zaměstnanců při práci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rozhovorů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96565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Otázky pro majitele:</a:t>
            </a:r>
            <a:br>
              <a:rPr lang="cs-CZ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cs-CZ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1) Které schopnosti a dovednosti u svých zaměstnanců nejvíce oceňujete?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2) Co Vám na Vašich zaměstnancích nejvíce vadí?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3) Čím se podle Vás odlišuje dobrý pracovník na dané pozici od špatného? 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4) Vyžadujete od zaměstnanců rozvoj v nějakých specifických oblastech? Plánujete do budoucna nějak měnit jejich pracovní povinnosti? 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5) Další otázky ohledně motivace, vzdělávání a stylu vedení zaměstnanců.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rozhovorů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Otázky pro zaměstnance:</a:t>
            </a:r>
            <a:br>
              <a:rPr lang="cs-CZ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cs-CZ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1) Jaké činnosti vykonáváte v průběhu běžného pracovního dne? 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2) Kolik času průměrně strávíte jednotlivými činnostmi? 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3) Jaké schopnosti a dovednosti při práci nejvíce uplatňujete? 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4) Jaké jsou Vaše každodenní pracovní povinnosti? 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5) Setkáváte se v práci s nějakými problémovými či ohrožujícími událostmi? Pokud ano,  mohl(a) byste blíže popsat, jak vypadají a jak je řešíte? 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6) Vnímáte nějaká rizika spojená s prací, kterou vykonáváte?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7) Jak hodnotíte vaše pracovní prostředí?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8) Používáte během práce nějaké přístroje? Pokud ano, které a jak?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z rozhovorů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Časově a psychicky velmi náročná práce </a:t>
            </a:r>
          </a:p>
          <a:p>
            <a:pPr lvl="1"/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noční směny, práce o víkendech a svátcích</a:t>
            </a:r>
          </a:p>
          <a:p>
            <a:pPr lvl="1"/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velká variabilita pracovních úkolů (pokladna, doplňování zboží, úklid)</a:t>
            </a:r>
          </a:p>
          <a:p>
            <a:pPr lvl="1"/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řešení konfliktních situací se zákazníky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Náplň práce: obsluha pokladny, baru a kávovaru,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	objednávky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a doplňování zboží, úklid, propagace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	firmy</a:t>
            </a:r>
            <a:endParaRPr lang="cs-CZ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Rizika a problémové situace: neplatící zákazníci,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		netrpěliví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a nepříjemní klienti, čerpací stanice v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	odlehlejší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lokalitě snadným terčem pro přepadení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Klíčové kompetence k výkonu práce jsou především komunikativnost, asertivita a schopnost týmové spolupráce</a:t>
            </a:r>
          </a:p>
          <a:p>
            <a:pPr lvl="1">
              <a:buNone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Spokojenost s prací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Pozitiva: kontakt s lidmi, variabilní práce, vedení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	vychází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vstříc, příjemné pracovní zázemí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Negativa: nonstop provoz, který je náročný na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	domlouvání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směn, problematické vybírání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	dovolené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, netransparentnost odměňování,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	„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drbárna“ v kolektivu, pouze negativní zpětná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	vazba</a:t>
            </a:r>
            <a:endParaRPr lang="cs-CZ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Hodnocení ze strany ředitele: nelíbí se mu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	neloajalita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a pomlouvání některých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	zaměstnanců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, nedodržování základních úkonů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	jako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je zdravení zákazníků, neschopnost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	potlačit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špatnou náladu při kontaktu se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	zákazníkem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, nereprezentativní oblékání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928670"/>
            <a:ext cx="8229600" cy="1066800"/>
          </a:xfrm>
        </p:spPr>
        <p:txBody>
          <a:bodyPr/>
          <a:lstStyle/>
          <a:p>
            <a:r>
              <a:rPr lang="cs-CZ" dirty="0" smtClean="0"/>
              <a:t>Srovnání informací z rozhovorů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57158" y="1928802"/>
          <a:ext cx="8215370" cy="451456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07685"/>
                <a:gridCol w="4107685"/>
              </a:tblGrid>
              <a:tr h="960436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ŘEDITEL</a:t>
                      </a:r>
                      <a:endParaRPr lang="cs-CZ" sz="32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ZAMĚSTNANCI</a:t>
                      </a:r>
                      <a:endParaRPr lang="cs-CZ" sz="32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960436">
                <a:tc>
                  <a:txBody>
                    <a:bodyPr/>
                    <a:lstStyle/>
                    <a:p>
                      <a:r>
                        <a:rPr lang="cs-CZ" dirty="0" smtClean="0"/>
                        <a:t>Největší problém</a:t>
                      </a:r>
                      <a:r>
                        <a:rPr lang="cs-CZ" baseline="0" dirty="0" smtClean="0"/>
                        <a:t> - komunikace </a:t>
                      </a:r>
                      <a:r>
                        <a:rPr lang="cs-CZ" baseline="0" dirty="0" smtClean="0"/>
                        <a:t>se </a:t>
                      </a:r>
                      <a:r>
                        <a:rPr lang="cs-CZ" baseline="0" dirty="0" smtClean="0"/>
                        <a:t>zákazníky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Komunikace</a:t>
                      </a:r>
                      <a:r>
                        <a:rPr lang="cs-CZ" baseline="0" dirty="0" smtClean="0"/>
                        <a:t> ok (</a:t>
                      </a:r>
                      <a:r>
                        <a:rPr lang="cs-CZ" dirty="0" smtClean="0"/>
                        <a:t>dostatek školení)</a:t>
                      </a:r>
                      <a:endParaRPr lang="cs-CZ" dirty="0"/>
                    </a:p>
                  </a:txBody>
                  <a:tcPr/>
                </a:tc>
              </a:tr>
              <a:tr h="1404971">
                <a:tc>
                  <a:txBody>
                    <a:bodyPr/>
                    <a:lstStyle/>
                    <a:p>
                      <a:r>
                        <a:rPr lang="cs-CZ" dirty="0" smtClean="0"/>
                        <a:t>Zaměstnanci si stěžují pouze na výšku </a:t>
                      </a:r>
                      <a:r>
                        <a:rPr lang="cs-CZ" dirty="0" smtClean="0"/>
                        <a:t>platu - Zpětná </a:t>
                      </a:r>
                      <a:r>
                        <a:rPr lang="cs-CZ" dirty="0" smtClean="0"/>
                        <a:t>vazba </a:t>
                      </a:r>
                      <a:r>
                        <a:rPr lang="cs-CZ" baseline="0" dirty="0" smtClean="0"/>
                        <a:t>v </a:t>
                      </a:r>
                      <a:r>
                        <a:rPr lang="cs-CZ" baseline="0" dirty="0" smtClean="0"/>
                        <a:t>dostatečné míře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Plat</a:t>
                      </a:r>
                      <a:r>
                        <a:rPr lang="cs-CZ" baseline="0" dirty="0" smtClean="0"/>
                        <a:t> + dovolená-problém, </a:t>
                      </a:r>
                      <a:r>
                        <a:rPr lang="cs-CZ" baseline="0" dirty="0" smtClean="0"/>
                        <a:t>pouze negativní zpětná vazba, netransparentnost systému odměňování</a:t>
                      </a:r>
                      <a:endParaRPr lang="cs-CZ" dirty="0"/>
                    </a:p>
                  </a:txBody>
                  <a:tcPr/>
                </a:tc>
              </a:tr>
              <a:tr h="960436">
                <a:tc>
                  <a:txBody>
                    <a:bodyPr/>
                    <a:lstStyle/>
                    <a:p>
                      <a:r>
                        <a:rPr lang="cs-CZ" dirty="0" smtClean="0"/>
                        <a:t>Pestré motivační programy, zaměstnanci dostávají prémie podle snahy, všichni</a:t>
                      </a:r>
                      <a:r>
                        <a:rPr lang="cs-CZ" baseline="0" dirty="0" smtClean="0"/>
                        <a:t> jsou dostatečně obeznámeni s možnostmi zisku odměn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Neví, za co jsou</a:t>
                      </a:r>
                      <a:r>
                        <a:rPr lang="cs-CZ" baseline="0" dirty="0" smtClean="0"/>
                        <a:t> jim přidělovány prémie, systém odměňování jim nepřijde dostatečně propracovaný a motivující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1000108"/>
            <a:ext cx="8229600" cy="1066800"/>
          </a:xfrm>
        </p:spPr>
        <p:txBody>
          <a:bodyPr/>
          <a:lstStyle/>
          <a:p>
            <a:r>
              <a:rPr lang="cs-CZ" dirty="0" smtClean="0"/>
              <a:t>Projevy klíčových kompetencí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71472" y="2000240"/>
          <a:ext cx="8143932" cy="456344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000396"/>
                <a:gridCol w="5143536"/>
              </a:tblGrid>
              <a:tr h="642942">
                <a:tc rowSpan="2"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Komunikativnost</a:t>
                      </a:r>
                      <a:endParaRPr lang="cs-CZ" sz="28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Vstřícnost ke všem typům zákazníků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Aktivní</a:t>
                      </a:r>
                      <a:r>
                        <a:rPr lang="cs-CZ" sz="2000" b="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nabízení doplňkového zboží v akci</a:t>
                      </a:r>
                      <a:endParaRPr lang="cs-CZ" sz="2000" b="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endParaRPr lang="cs-CZ" sz="2000" b="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13407">
                <a:tc rowSpan="2"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Asertivita</a:t>
                      </a:r>
                      <a:endParaRPr lang="cs-CZ" sz="28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Konstruktivní řešení konfliktů se zákazníky</a:t>
                      </a:r>
                    </a:p>
                    <a:p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14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Upozornění zákazníků na nevhodné chování</a:t>
                      </a:r>
                      <a:r>
                        <a:rPr lang="cs-CZ" baseline="0" dirty="0" smtClean="0"/>
                        <a:t> v prostorách benzinky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35804">
                <a:tc rowSpan="3"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Týmová spolupráce</a:t>
                      </a:r>
                      <a:endParaRPr lang="cs-CZ" sz="28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Schopnost domluvit se na směnách a dovolených s ostatními pracovníky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77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Vzájemná</a:t>
                      </a:r>
                      <a:r>
                        <a:rPr lang="cs-CZ" baseline="0" dirty="0" smtClean="0"/>
                        <a:t> pomoc v průběhu směny, střídání činností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77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Reprezentace dobrého jména firmy, dodržování stejnokroje</a:t>
                      </a:r>
                      <a:endParaRPr lang="cs-CZ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Vlastní 7">
      <a:dk1>
        <a:sysClr val="windowText" lastClr="000000"/>
      </a:dk1>
      <a:lt1>
        <a:sysClr val="window" lastClr="FFFFFF"/>
      </a:lt1>
      <a:dk2>
        <a:srgbClr val="448886"/>
      </a:dk2>
      <a:lt2>
        <a:srgbClr val="DEDEDE"/>
      </a:lt2>
      <a:accent1>
        <a:srgbClr val="53548A"/>
      </a:accent1>
      <a:accent2>
        <a:srgbClr val="448886"/>
      </a:accent2>
      <a:accent3>
        <a:srgbClr val="000000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Vlastní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3784</TotalTime>
  <Words>719</Words>
  <Application>Microsoft Office PowerPoint</Application>
  <PresentationFormat>Předvádění na obrazovce (4:3)</PresentationFormat>
  <Paragraphs>99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Urbanistický</vt:lpstr>
      <vt:lpstr>Skupinový projekt PSY519 Psycholog v řízení lidských zdrojů</vt:lpstr>
      <vt:lpstr>Cíl projektu</vt:lpstr>
      <vt:lpstr>Analýza situace ve firmě </vt:lpstr>
      <vt:lpstr>Struktura rozhovorů</vt:lpstr>
      <vt:lpstr>Struktura rozhovorů</vt:lpstr>
      <vt:lpstr>Informace z rozhovorů</vt:lpstr>
      <vt:lpstr>Spokojenost s prací</vt:lpstr>
      <vt:lpstr>Srovnání informací z rozhovorů</vt:lpstr>
      <vt:lpstr>Projevy klíčových kompetencí</vt:lpstr>
      <vt:lpstr>Celkové hodnocení</vt:lpstr>
      <vt:lpstr>Řešení – Hodnotící pohovory</vt:lpstr>
      <vt:lpstr>Návrh struktury hodnotícího rozhovoru</vt:lpstr>
      <vt:lpstr>Rozdělení úkolů</vt:lpstr>
      <vt:lpstr>Komunikace v průběhu projektu</vt:lpstr>
      <vt:lpstr>Zpětná vazba</vt:lpstr>
      <vt:lpstr>Děkujeme za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Andulka</dc:creator>
  <cp:lastModifiedBy>Andulka</cp:lastModifiedBy>
  <cp:revision>20</cp:revision>
  <dcterms:created xsi:type="dcterms:W3CDTF">2016-05-26T11:39:49Z</dcterms:created>
  <dcterms:modified xsi:type="dcterms:W3CDTF">2016-11-12T07:50:41Z</dcterms:modified>
</cp:coreProperties>
</file>