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6" r:id="rId12"/>
    <p:sldId id="270" r:id="rId13"/>
    <p:sldId id="269" r:id="rId14"/>
    <p:sldId id="271" r:id="rId15"/>
    <p:sldId id="268" r:id="rId16"/>
    <p:sldId id="272" r:id="rId17"/>
    <p:sldId id="273" r:id="rId18"/>
    <p:sldId id="277" r:id="rId19"/>
    <p:sldId id="278" r:id="rId20"/>
    <p:sldId id="279" r:id="rId21"/>
    <p:sldId id="274" r:id="rId22"/>
    <p:sldId id="280" r:id="rId23"/>
    <p:sldId id="281" r:id="rId24"/>
    <p:sldId id="282" r:id="rId25"/>
    <p:sldId id="283" r:id="rId26"/>
    <p:sldId id="285" r:id="rId27"/>
    <p:sldId id="287" r:id="rId28"/>
    <p:sldId id="288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F4053-2205-449E-B5C6-6CE82BA34347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433B3-4F23-4CD0-82AE-81A966419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33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0B2BD-A477-42B1-AD43-3CE1A41AD054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24618-296E-4E93-99EA-0930DA3D9D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04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Technika „V naší</a:t>
            </a:r>
            <a:r>
              <a:rPr lang="cs-CZ" baseline="0" dirty="0" smtClean="0"/>
              <a:t> škole se…“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B86A0-6A9D-4DDB-BC39-2B12211586C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985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A3C0A5-3F96-49D6-8E0B-5C466A9DCD5A}" type="datetimeFigureOut">
              <a:rPr lang="cs-CZ" smtClean="0"/>
              <a:t>07.11.2016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psycholog                  v práci se žáky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Alice Vašáková</a:t>
            </a:r>
          </a:p>
          <a:p>
            <a:r>
              <a:rPr lang="cs-CZ" dirty="0"/>
              <a:t>p</a:t>
            </a:r>
            <a:r>
              <a:rPr lang="cs-CZ" dirty="0" smtClean="0"/>
              <a:t>ro FSS MU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6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Screeningy</a:t>
            </a:r>
            <a:r>
              <a:rPr lang="cs-CZ" dirty="0" smtClean="0"/>
              <a:t> a depistáže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Vstupní screeningová šetření, depistáž žáků nezralých/                     s kognitivním oslabením/ohrožených selháváním</a:t>
            </a:r>
          </a:p>
          <a:p>
            <a:r>
              <a:rPr lang="cs-CZ" dirty="0" smtClean="0"/>
              <a:t>Návazná péče o tyto žáky s potřebou podpory                    (ve spolupráci s učitelem, speciálním pedagogem, rodiči)</a:t>
            </a:r>
          </a:p>
          <a:p>
            <a:r>
              <a:rPr lang="cs-CZ" dirty="0" smtClean="0"/>
              <a:t>Opakovaná screeningová šetření s cílem identifikovat žáky ohrožené výukovým selháním-návrhy a realizace návazných opatření (např. Plán pedagogické podpory)</a:t>
            </a:r>
          </a:p>
          <a:p>
            <a:r>
              <a:rPr lang="cs-CZ" dirty="0" smtClean="0"/>
              <a:t>Klima třídy-průběžné sledování, prevence    vztahových  problémů žáků</a:t>
            </a:r>
          </a:p>
          <a:p>
            <a:pPr marL="0" indent="0">
              <a:buNone/>
            </a:pPr>
            <a:r>
              <a:rPr lang="cs-CZ" dirty="0" smtClean="0"/>
              <a:t>TYTO AKTIVITY MÁ SMYSL DĚLAT JEN TEHDY, JSOU-LI ZASAZENY DO ŠKOLNÍHO KONTEXTU, KOORDINOVÁNY V ŠPP A JE-LI NA NĚ NAVÁZÁNA NÁSLEDNÁ PÉČE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992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ohrožení výukovým selháváním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Symptomy výukového selhávání jsou podobné u všech žáků, ALE příčiny mohou být velmi různorodé-</a:t>
            </a:r>
            <a:r>
              <a:rPr lang="el-GR" dirty="0" smtClean="0"/>
              <a:t>Ψ</a:t>
            </a:r>
            <a:r>
              <a:rPr lang="cs-CZ" dirty="0" smtClean="0"/>
              <a:t> může pomoct s jejich hledáním</a:t>
            </a:r>
          </a:p>
          <a:p>
            <a:r>
              <a:rPr lang="cs-CZ" dirty="0" smtClean="0"/>
              <a:t>Přemýšlíme o žácích všeho věku, na diagnostiku pak může navázat další specifická podpora</a:t>
            </a:r>
          </a:p>
          <a:p>
            <a:r>
              <a:rPr lang="cs-CZ" dirty="0" smtClean="0"/>
              <a:t>ŠP si může dovolit „luxus“ komplexního přístupu-náslechy ve výuce, rozhovor s učiteli, se žákem, rodiči, analýza výsledků práce, učební návyky, diagnostika poznávacích a percepčních funkcí…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108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výukového selhávání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Objevte všechny možné příčiny, které mohou u žáka vést k výukovému selhávání</a:t>
            </a:r>
          </a:p>
          <a:p>
            <a:r>
              <a:rPr lang="cs-CZ" dirty="0" smtClean="0"/>
              <a:t>Ke každé přiřaďte své návrhy, jak by se u takového dítěte mohl do pomoci angažovat psycholog</a:t>
            </a:r>
            <a:endParaRPr lang="cs-CZ" dirty="0"/>
          </a:p>
        </p:txBody>
      </p:sp>
      <p:pic>
        <p:nvPicPr>
          <p:cNvPr id="1026" name="Picture 2" descr="C:\Users\A\Desktop\s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63" y="3314700"/>
            <a:ext cx="26574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77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Kariérové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Pomoc při optimální volbě budoucí profese</a:t>
            </a:r>
          </a:p>
          <a:p>
            <a:r>
              <a:rPr lang="cs-CZ" dirty="0" smtClean="0"/>
              <a:t>Jedná se o dlouhodobý proces, jímž žáka může doprovázet některý z poradenských pracovníků</a:t>
            </a:r>
          </a:p>
          <a:p>
            <a:r>
              <a:rPr lang="cs-CZ" dirty="0" smtClean="0"/>
              <a:t>Téma „Člověk a svět práce“ mají všechny školy ve svém ŠVP, proto se s ním musely nějak vypořádat</a:t>
            </a:r>
          </a:p>
          <a:p>
            <a:r>
              <a:rPr lang="cs-CZ" dirty="0" smtClean="0"/>
              <a:t>V této oblasti bude ŠP pravděpodobně spolupracovat           s dalšími učiteli (VP, kariérový poradce)</a:t>
            </a:r>
          </a:p>
          <a:p>
            <a:r>
              <a:rPr lang="cs-CZ" dirty="0" smtClean="0"/>
              <a:t>Na mnoha školách se učí předmět Volba povolání, zde se může psycholog výrazně angažovat </a:t>
            </a:r>
          </a:p>
          <a:p>
            <a:r>
              <a:rPr lang="cs-CZ" dirty="0" smtClean="0"/>
              <a:t>Druhou linií je pak klasické poradenství k volbě povolání, jehož součástí je i diagnostika (intelekt, osobnost, zájmy, profesní typologie)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90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Cíl=vybavit žáka kompetencemi,         aby se v budoucnu dobře rozhodoval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Uvědomit si vlastní podíl zodpovědnosti na rozhodování</a:t>
            </a:r>
          </a:p>
          <a:p>
            <a:r>
              <a:rPr lang="cs-CZ" dirty="0" smtClean="0"/>
              <a:t>Využívat poznatků z oblasti sebepoznání, rozhodování       a plánování při vytyčování a dosahování cílů</a:t>
            </a:r>
          </a:p>
          <a:p>
            <a:r>
              <a:rPr lang="cs-CZ" dirty="0" smtClean="0"/>
              <a:t>Mít realistický náhled na vlastní osobnost, potenciál           a  možnosti</a:t>
            </a:r>
          </a:p>
          <a:p>
            <a:r>
              <a:rPr lang="cs-CZ" dirty="0" smtClean="0"/>
              <a:t>Pochopit souvislost mezi </a:t>
            </a:r>
            <a:r>
              <a:rPr lang="cs-CZ" dirty="0"/>
              <a:t>požadavky na </a:t>
            </a:r>
            <a:r>
              <a:rPr lang="cs-CZ" dirty="0" smtClean="0"/>
              <a:t>výkon povolání       a svými reálnými možnostmi=to je klíč k procesu volby</a:t>
            </a:r>
          </a:p>
          <a:p>
            <a:r>
              <a:rPr lang="cs-CZ" dirty="0" smtClean="0"/>
              <a:t>Plánovat si významné životní kroky, stanovovat realistické cíle a hledat vhodné strategie</a:t>
            </a:r>
          </a:p>
          <a:p>
            <a:r>
              <a:rPr lang="cs-CZ" dirty="0" smtClean="0"/>
              <a:t>Adaptovat se na nové životní situace</a:t>
            </a:r>
          </a:p>
          <a:p>
            <a:r>
              <a:rPr lang="cs-CZ" dirty="0" smtClean="0"/>
              <a:t>Orientovat se ve zdrojích a nabídce na trhu vzdělávání        a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Pomoc při řešení osobních problémů žáků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Citlivá oblast práce ŠP-podle četnosti a závažnosti problémů můžeme usuzovat na to, zda jsme si získali důvěru žáků</a:t>
            </a:r>
          </a:p>
          <a:p>
            <a:r>
              <a:rPr lang="cs-CZ" dirty="0" smtClean="0"/>
              <a:t>Aby se na </a:t>
            </a:r>
            <a:r>
              <a:rPr lang="el-GR" dirty="0" smtClean="0"/>
              <a:t>Ψ</a:t>
            </a:r>
            <a:r>
              <a:rPr lang="cs-CZ" dirty="0" smtClean="0"/>
              <a:t> obraceli, musí jej znát z jiných situací,          mít s ním osobní zkušenost a „otestovat“ si jeho loajalitu</a:t>
            </a:r>
          </a:p>
          <a:p>
            <a:r>
              <a:rPr lang="cs-CZ" dirty="0" smtClean="0"/>
              <a:t>Žáci často přicházejí se zástupným problémem-skutečné téma čeká za ním</a:t>
            </a:r>
          </a:p>
          <a:p>
            <a:r>
              <a:rPr lang="cs-CZ" dirty="0" smtClean="0"/>
              <a:t>Informace o žákovi, který potřebuje pomoc, přicházejí často od jiných osob-spolužáci, učitelé, rodiče, prarodiče…</a:t>
            </a:r>
          </a:p>
          <a:p>
            <a:r>
              <a:rPr lang="cs-CZ" dirty="0" smtClean="0"/>
              <a:t>V těchto případech je důležité dobře (eticky) pracovat s informacemi a promýšlet, jak navázat kontakt se žákem</a:t>
            </a:r>
          </a:p>
          <a:p>
            <a:r>
              <a:rPr lang="cs-CZ" dirty="0" smtClean="0"/>
              <a:t>POZOR na zvažování hranic vlastní profesionality!!!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2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práce se žáky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Práce ve skupině znamená pro psychologa i pro žáky efektivní formu podpory-spolupůsobí zde již dynamika skupiny, která je ale „uměle vytvořena“          s určitým cílem</a:t>
            </a:r>
          </a:p>
          <a:p>
            <a:r>
              <a:rPr lang="cs-CZ" dirty="0" smtClean="0"/>
              <a:t>V malé skupině mohou žáci lépe mapovat, reflektovat a prohlubovat své sociální dovednosti</a:t>
            </a:r>
          </a:p>
          <a:p>
            <a:r>
              <a:rPr lang="cs-CZ" dirty="0" smtClean="0"/>
              <a:t>Skupiny mohou být různě tematicky zaměřené: rozvoj kognitivních funkcí, práce se styly učení, rozvoj žáků nadaných, sebepoznávání, skupina pro žáky s problémovým chováním, pro žáky na okraji skupin, pro oběti šikany </a:t>
            </a:r>
            <a:r>
              <a:rPr lang="cs-CZ" dirty="0" err="1" smtClean="0"/>
              <a:t>apod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11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</a:t>
            </a:r>
            <a:r>
              <a:rPr lang="cs-CZ" smtClean="0"/>
              <a:t>se školní třídou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Mnohde nejžádanější aktivita školního psychologa</a:t>
            </a:r>
          </a:p>
          <a:p>
            <a:r>
              <a:rPr lang="cs-CZ" dirty="0" smtClean="0"/>
              <a:t>Zabývá se obecně poznáváním, mapováním, ovlivňováním klimatu třídy, které ale výrazně souvisí   s klimatem školy </a:t>
            </a:r>
          </a:p>
          <a:p>
            <a:r>
              <a:rPr lang="cs-CZ" dirty="0" smtClean="0"/>
              <a:t>Pro tuto oblast práce je nutná základní orientace          v sociální psychologii (třída=sociální skupina)</a:t>
            </a:r>
          </a:p>
          <a:p>
            <a:r>
              <a:rPr lang="cs-CZ" dirty="0" smtClean="0"/>
              <a:t>Klíčové je uvědomit si, že </a:t>
            </a:r>
            <a:r>
              <a:rPr lang="el-GR" dirty="0" smtClean="0"/>
              <a:t>Ψ</a:t>
            </a:r>
            <a:r>
              <a:rPr lang="cs-CZ" dirty="0" smtClean="0"/>
              <a:t> NENÍ hlavním manažerem třídy a že jeho možnosti, jak ovlivňovat klima ve třídách, jsou omezené (stejně jako všech ostatních dospělých)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30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Kultura školy: soubor způsobů chování, které se opakováním vyvinuly do víceméně závazných, skrytě         či otevřeně posilovaných norem chování, všeobecně reflektovaných hodnot a postojů</a:t>
            </a:r>
          </a:p>
          <a:p>
            <a:r>
              <a:rPr lang="cs-CZ" dirty="0" smtClean="0"/>
              <a:t>„Kdo nezažil, neví…“-zvenčí je mnohé nepozorovatelné. Začít klima vnímat a porozumět mu trvá roky…</a:t>
            </a:r>
          </a:p>
          <a:p>
            <a:r>
              <a:rPr lang="cs-CZ" dirty="0" smtClean="0"/>
              <a:t>Je vytvářeno všemi aktéry včetně těch za zdí školy                a také technickými, finančními a podobnými podmínkami</a:t>
            </a:r>
          </a:p>
          <a:p>
            <a:r>
              <a:rPr lang="cs-CZ" dirty="0" smtClean="0"/>
              <a:t>Klima školy ovlivňuje</a:t>
            </a:r>
          </a:p>
          <a:p>
            <a:pPr>
              <a:buFontTx/>
              <a:buChar char="-"/>
            </a:pPr>
            <a:r>
              <a:rPr lang="cs-CZ" dirty="0" smtClean="0"/>
              <a:t>Samotné jeho aktéry</a:t>
            </a:r>
          </a:p>
          <a:p>
            <a:pPr>
              <a:buFontTx/>
              <a:buChar char="-"/>
            </a:pPr>
            <a:r>
              <a:rPr lang="cs-CZ" dirty="0" smtClean="0"/>
              <a:t>Úspěšnost fungování instituce jako celku</a:t>
            </a:r>
          </a:p>
          <a:p>
            <a:pPr>
              <a:buFontTx/>
              <a:buChar char="-"/>
            </a:pPr>
            <a:r>
              <a:rPr lang="cs-CZ" dirty="0" smtClean="0"/>
              <a:t>Kvalitu výstupů instituce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3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Jde o ustálené </a:t>
            </a:r>
            <a:r>
              <a:rPr lang="cs-CZ" dirty="0"/>
              <a:t>postupy vnímání, prožívání, hodnocení toho, co se ve třídě už odehrálo </a:t>
            </a:r>
            <a:r>
              <a:rPr lang="cs-CZ" dirty="0" smtClean="0"/>
              <a:t>nebo právě </a:t>
            </a:r>
            <a:r>
              <a:rPr lang="cs-CZ" dirty="0"/>
              <a:t>odehrává; jsou to názory jednotlivých aktérů školního </a:t>
            </a:r>
            <a:r>
              <a:rPr lang="cs-CZ" dirty="0" smtClean="0"/>
              <a:t>vyučování</a:t>
            </a:r>
          </a:p>
          <a:p>
            <a:r>
              <a:rPr lang="cs-CZ" dirty="0"/>
              <a:t>Klima se liší od toho, co bychom ve třídě mohli zjistit pozorováním či objektivním nahráváním </a:t>
            </a:r>
            <a:r>
              <a:rPr lang="cs-CZ" dirty="0" smtClean="0"/>
              <a:t> a analyzováním </a:t>
            </a:r>
            <a:r>
              <a:rPr lang="cs-CZ" dirty="0"/>
              <a:t>různých dějů. Liší se od toho, </a:t>
            </a:r>
            <a:r>
              <a:rPr lang="cs-CZ" dirty="0" smtClean="0"/>
              <a:t>co </a:t>
            </a:r>
            <a:r>
              <a:rPr lang="cs-CZ" dirty="0"/>
              <a:t>je </a:t>
            </a:r>
            <a:r>
              <a:rPr lang="cs-CZ" dirty="0" smtClean="0"/>
              <a:t>v „</a:t>
            </a:r>
            <a:r>
              <a:rPr lang="cs-CZ" dirty="0"/>
              <a:t>prvním plánu</a:t>
            </a:r>
            <a:r>
              <a:rPr lang="cs-CZ" dirty="0" smtClean="0"/>
              <a:t>“ poznávání </a:t>
            </a:r>
            <a:r>
              <a:rPr lang="cs-CZ" dirty="0"/>
              <a:t>školní třídy </a:t>
            </a:r>
            <a:r>
              <a:rPr lang="cs-CZ" dirty="0" smtClean="0"/>
              <a:t>a vyučování v této třídě.                                        Vypovídá o tom, co se děje „za kulisami“</a:t>
            </a:r>
          </a:p>
          <a:p>
            <a:r>
              <a:rPr lang="cs-CZ" dirty="0" smtClean="0"/>
              <a:t>KT vytváří žáci jako skupina/podskupiny žáků, jednotliví žáci, jednotliví vyučující a TU</a:t>
            </a:r>
          </a:p>
          <a:p>
            <a:r>
              <a:rPr lang="cs-CZ" dirty="0" smtClean="0"/>
              <a:t>O klimatu třídy není jednoduché „referovat“, zejména pro žáky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90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Vytváření podmínek pro aktivity ŠP se žáky      (dojednávání zakázky, souhlas ZZ, etika práce)</a:t>
            </a:r>
          </a:p>
          <a:p>
            <a:r>
              <a:rPr lang="cs-CZ" dirty="0" smtClean="0"/>
              <a:t>Prevence a intervence</a:t>
            </a:r>
          </a:p>
          <a:p>
            <a:r>
              <a:rPr lang="cs-CZ" dirty="0" smtClean="0"/>
              <a:t>Diagnostika v práci ŠP</a:t>
            </a:r>
          </a:p>
          <a:p>
            <a:r>
              <a:rPr lang="cs-CZ" dirty="0" smtClean="0"/>
              <a:t>Práce s předškoláky a ranými školáky, žáky 1. ročníků SŠ</a:t>
            </a:r>
          </a:p>
          <a:p>
            <a:r>
              <a:rPr lang="cs-CZ" dirty="0" smtClean="0"/>
              <a:t>Individuální konzultace se žáky</a:t>
            </a:r>
          </a:p>
          <a:p>
            <a:r>
              <a:rPr lang="cs-CZ" dirty="0" smtClean="0"/>
              <a:t>Kariérové poradenství</a:t>
            </a:r>
          </a:p>
          <a:p>
            <a:r>
              <a:rPr lang="cs-CZ" dirty="0" smtClean="0"/>
              <a:t>Klima školy a klima třídy</a:t>
            </a:r>
          </a:p>
          <a:p>
            <a:r>
              <a:rPr lang="cs-CZ" dirty="0" smtClean="0"/>
              <a:t>Práce se školní třídou</a:t>
            </a:r>
          </a:p>
          <a:p>
            <a:r>
              <a:rPr lang="cs-CZ" dirty="0"/>
              <a:t>D</a:t>
            </a:r>
            <a:r>
              <a:rPr lang="cs-CZ" dirty="0" smtClean="0"/>
              <a:t>alší skupinové aktivity ŠP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46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 školní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Vedení, řízení, koordinace třídy zvenčí dospělým</a:t>
            </a:r>
          </a:p>
          <a:p>
            <a:r>
              <a:rPr lang="cs-CZ" dirty="0" smtClean="0"/>
              <a:t>Hlavním manažerem třídy by měl být třídní učitel,   ale to vyžaduje osobní angažovanost-ne všichni to tak vnímají a umí/chtějí s tím pracovat</a:t>
            </a:r>
          </a:p>
          <a:p>
            <a:r>
              <a:rPr lang="cs-CZ" dirty="0" smtClean="0"/>
              <a:t>Cílem ŠP při práci se třídou NENÍ stát se manažerem, ale posílit tyto kompetence u učitele (respekt přirozených rolí)</a:t>
            </a:r>
          </a:p>
          <a:p>
            <a:r>
              <a:rPr lang="cs-CZ" dirty="0" smtClean="0"/>
              <a:t>Proto je při práci se třídou klíčové dobře dojednávat zakázku, nenechat na sebe delegovat zodpovědnost     a také mít realistická očekávání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8380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a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ŠP vstupuje do tříd s různým typem zakázek a jeho angažmá se pohybuje na dvou základních hladinách: prevence a intervence</a:t>
            </a:r>
          </a:p>
          <a:p>
            <a:r>
              <a:rPr lang="cs-CZ" dirty="0" smtClean="0"/>
              <a:t>To, co psycholog v konkrétní třídě dělá, by vždy mělo mít jasný cíl-od něj se odvíjí použité techniky, výstupy, plánování další práce</a:t>
            </a:r>
          </a:p>
          <a:p>
            <a:r>
              <a:rPr lang="cs-CZ" dirty="0" smtClean="0"/>
              <a:t>Základní úrovní je preventivní práce se třídami-vedení, kultivace vztahů, podpora rozvoje prosociálního chování, tolerance…</a:t>
            </a:r>
          </a:p>
          <a:p>
            <a:r>
              <a:rPr lang="cs-CZ" dirty="0" smtClean="0"/>
              <a:t>V případě potřeby přichází programy intervenční (včetně krizové intervence)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95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Koheze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Třída (jako každá soc. skupina) je charakterizována mimo jiné mírou koheze-soudržnosti</a:t>
            </a:r>
          </a:p>
          <a:p>
            <a:r>
              <a:rPr lang="cs-CZ" dirty="0" smtClean="0"/>
              <a:t>Každá třída bez zásahů zvenčí prochází přirozeně několika stadii: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b="1" dirty="0" err="1" smtClean="0"/>
              <a:t>Prekohezivní</a:t>
            </a:r>
            <a:r>
              <a:rPr lang="cs-CZ" b="1" dirty="0" smtClean="0"/>
              <a:t> stadium </a:t>
            </a:r>
            <a:r>
              <a:rPr lang="cs-CZ" dirty="0" smtClean="0"/>
              <a:t>(přibližně 1.-3. třída ZŠ/1.-2. ročník VLG, 1. ročník SŠ)-klíčová role učitele, převažující individualismus žáků, tvoření vztahové a hierarchické sítě-orientace v novém prostředí včetně sociálního, potřeba podpory ze strany dospělého. OPTIMÁLNÍ OBDOBÍ PRO </a:t>
            </a:r>
            <a:r>
              <a:rPr lang="cs-CZ" dirty="0" err="1" smtClean="0"/>
              <a:t>DOSPĚLÉ-vedení</a:t>
            </a:r>
            <a:r>
              <a:rPr lang="cs-CZ" dirty="0" smtClean="0"/>
              <a:t> a zásahy mohou mít velký formativní efekt, třída „nejistých“ žáků si říká o vedení a kultivaci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607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b="1" dirty="0" smtClean="0"/>
              <a:t>Stadium prvotní koheze </a:t>
            </a:r>
            <a:r>
              <a:rPr lang="cs-CZ" dirty="0" smtClean="0"/>
              <a:t>(přibližně 4.-6. třída ZŠ, sekundy a tercie, 2. ročník SŠ)-prvotní pocity soudržnosti třídy, učitel ztrácí vliv na dynamiku třídy, své role přebírají vlivní jedinci. Učitel může/nemusí být třídou respektován, nestačí mu k tomu jen jeho formální role (respekt a zájem si musí „zasloužit“).  Pro dospělé je to poslední příležitost, jak dynamiku třídy efektivně ovlivňovat</a:t>
            </a:r>
          </a:p>
          <a:p>
            <a:pPr>
              <a:buFontTx/>
              <a:buChar char="-"/>
            </a:pPr>
            <a:r>
              <a:rPr lang="cs-CZ" b="1" dirty="0" smtClean="0"/>
              <a:t>Kohezní stadium </a:t>
            </a:r>
            <a:r>
              <a:rPr lang="cs-CZ" dirty="0" smtClean="0"/>
              <a:t>– stabilizovaná hierarchie, klíčovými hráči ve třídě jsou vlivní jedinci, dynamika třídy je ovlivňována hlavně vztahovými konflikty. Zásahy zvenčí mají malý a krátkodobý efekt-je spíše vhodné pracovat individuálně s klíčovými jedinci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2665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Pozice žáka ve třídě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Mnoho různých konstruktů, většinou zbytečně složitých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Co stačí vědět pro základní práci se třídou: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ALFA-neformální vůdce, akceptovaný a chráněný skupinou, dospělými často neidentifikovaný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BETA-malý vliv, ale ostatní je „potřebují“, jsou zodpovědní     a spolehliví, nezajímaví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GAMA-pasivní a přizpůsobiví, vzhlíží k </a:t>
            </a:r>
            <a:r>
              <a:rPr lang="el-GR" dirty="0" smtClean="0">
                <a:sym typeface="Wingdings" panose="05000000000000000000" pitchFamily="2" charset="2"/>
              </a:rPr>
              <a:t>α</a:t>
            </a:r>
            <a:r>
              <a:rPr lang="cs-CZ" dirty="0" smtClean="0">
                <a:sym typeface="Wingdings" panose="05000000000000000000" pitchFamily="2" charset="2"/>
              </a:rPr>
              <a:t>, trochu jim závidí, chtěli by jejich pozici, upozorňují na sebe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OMEGA-vydělení jedinci, na okraji kolektivu, pro skupinu nezajímaví, sami často pasivní (často s touto rolí spokojení)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336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se třídou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Klíčové je dojednání zakázky (nenechat se vmanipulovat do něčeho, co nemá šanci na úspěch nebo co nám není jasné) a stanovení cíle práce se třídou</a:t>
            </a:r>
          </a:p>
          <a:p>
            <a:r>
              <a:rPr lang="cs-CZ" dirty="0" smtClean="0"/>
              <a:t>Následuje plán práce se třídou-počet a aranžmá setkání, orientace v potřebě diagnostiky, výběr technik</a:t>
            </a:r>
          </a:p>
          <a:p>
            <a:r>
              <a:rPr lang="cs-CZ" dirty="0" smtClean="0"/>
              <a:t>Realizace programu v jednom nebo více setkáních</a:t>
            </a:r>
          </a:p>
          <a:p>
            <a:r>
              <a:rPr lang="cs-CZ" dirty="0" smtClean="0"/>
              <a:t>Vyhodnocení efektu, plánování případné další (spolu)práce se zadavatelem zakázky a 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835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 fontScale="90000"/>
          </a:bodyPr>
          <a:lstStyle/>
          <a:p>
            <a:r>
              <a:rPr lang="cs-CZ" dirty="0"/>
              <a:t>Obvyklá struktura setkání              při práci se třídou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sz="2400" dirty="0" smtClean="0"/>
              <a:t>Struktura hodiny: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b="1" dirty="0" smtClean="0"/>
              <a:t>I. Blok - úvod hodiny</a:t>
            </a:r>
          </a:p>
          <a:p>
            <a:pPr eaLnBrk="1" hangingPunct="1">
              <a:buFont typeface="Arial" charset="0"/>
              <a:buChar char="•"/>
            </a:pPr>
            <a:r>
              <a:rPr lang="cs-CZ" sz="2400" dirty="0" smtClean="0"/>
              <a:t>Uvolnění nebo aktivizace</a:t>
            </a:r>
          </a:p>
          <a:p>
            <a:pPr eaLnBrk="1" hangingPunct="1">
              <a:buFont typeface="Arial" charset="0"/>
              <a:buChar char="•"/>
            </a:pPr>
            <a:r>
              <a:rPr lang="cs-CZ" sz="2400" dirty="0" smtClean="0"/>
              <a:t>Naladění na připravené téma hodiny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b="1" dirty="0" smtClean="0"/>
              <a:t>II. Blok – práce na tématu</a:t>
            </a:r>
          </a:p>
          <a:p>
            <a:pPr>
              <a:buFont typeface="Arial" charset="0"/>
              <a:buChar char="•"/>
            </a:pPr>
            <a:r>
              <a:rPr lang="cs-CZ" sz="2400" dirty="0" smtClean="0"/>
              <a:t>Rozpracování zvoleného tématu prostřednictvím vybraných technik + pečlivá reflexe</a:t>
            </a:r>
          </a:p>
          <a:p>
            <a:pPr>
              <a:buFont typeface="Arial" charset="0"/>
              <a:buChar char="•"/>
            </a:pPr>
            <a:r>
              <a:rPr lang="cs-CZ" sz="2400" dirty="0" smtClean="0"/>
              <a:t>Shrnutí objevů, závěrů, názorů</a:t>
            </a:r>
            <a:endParaRPr lang="cs-CZ" sz="2400" dirty="0"/>
          </a:p>
          <a:p>
            <a:pPr eaLnBrk="1" hangingPunct="1">
              <a:buFont typeface="Wingdings 2" pitchFamily="18" charset="2"/>
              <a:buNone/>
            </a:pPr>
            <a:r>
              <a:rPr lang="cs-CZ" sz="2400" b="1" dirty="0" smtClean="0"/>
              <a:t>III. Blok – závěr hodiny</a:t>
            </a:r>
          </a:p>
          <a:p>
            <a:pPr eaLnBrk="1" hangingPunct="1">
              <a:buFont typeface="Arial" charset="0"/>
              <a:buChar char="•"/>
            </a:pPr>
            <a:r>
              <a:rPr lang="cs-CZ" sz="2400" dirty="0" smtClean="0"/>
              <a:t>Reflexe hodiny (průběhu i výsledku) a krátký návrat k tématu</a:t>
            </a:r>
          </a:p>
          <a:p>
            <a:pPr eaLnBrk="1" hangingPunct="1">
              <a:buFont typeface="Arial" charset="0"/>
              <a:buChar char="•"/>
            </a:pPr>
            <a:r>
              <a:rPr lang="cs-CZ" sz="2400" dirty="0" smtClean="0"/>
              <a:t>Přenesení závěrů či zkušeností do reality - mimo TH</a:t>
            </a:r>
          </a:p>
          <a:p>
            <a:pPr marL="0" indent="0" algn="ctr" eaLnBrk="1" hangingPunct="1">
              <a:buNone/>
            </a:pPr>
            <a:endParaRPr lang="cs-CZ" sz="2400" dirty="0" smtClean="0">
              <a:solidFill>
                <a:srgbClr val="00B0F0"/>
              </a:solidFill>
            </a:endParaRPr>
          </a:p>
          <a:p>
            <a:pPr eaLnBrk="1" hangingPunct="1">
              <a:buFontTx/>
              <a:buChar char="-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75072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Zpět na začátek k prevenci a intervenci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Preventivní programy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Intervenční programy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Třída „nemá problém“, dospělý do ní vstupuje proto, aby kultivoval, ovlivňoval, mapoval…</a:t>
            </a:r>
          </a:p>
          <a:p>
            <a:r>
              <a:rPr lang="cs-CZ" dirty="0" smtClean="0"/>
              <a:t>Měly by být spíše v kompetenci TU, psycholog jako spolupracující, pozorovatel, metodik </a:t>
            </a:r>
          </a:p>
          <a:p>
            <a:r>
              <a:rPr lang="cs-CZ" dirty="0" smtClean="0"/>
              <a:t>Pozor na tendence tříd s nízkou kohezí „přiklánět se</a:t>
            </a:r>
            <a:r>
              <a:rPr lang="cs-CZ" smtClean="0"/>
              <a:t>“  k </a:t>
            </a:r>
            <a:r>
              <a:rPr lang="cs-CZ" dirty="0" smtClean="0"/>
              <a:t>atraktivnímu dospělému!!!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Třída „má problém“, vstupujeme do ní s cílem něco změnit, ovlivnit, zasáhnout…</a:t>
            </a:r>
          </a:p>
          <a:p>
            <a:r>
              <a:rPr lang="cs-CZ" dirty="0" smtClean="0"/>
              <a:t>Je třeba počítat s odporem třídy-narušujeme její dynamiku zvenčí</a:t>
            </a:r>
          </a:p>
          <a:p>
            <a:r>
              <a:rPr lang="cs-CZ" dirty="0" smtClean="0"/>
              <a:t>Výraznější role psychologa je žádoucí-i žáci jej vnímají jako odborníka na vztahy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2069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Preventivní a intervenční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Ve skupinách se zamyslete nad možnými preventivními programy, které by ŠP mohl spolu/realizovat v základní/střední škole</a:t>
            </a:r>
          </a:p>
          <a:p>
            <a:r>
              <a:rPr lang="cs-CZ" dirty="0" smtClean="0"/>
              <a:t>V jakých situacích je třeba intervenční práce se třídou? Jaká má tato práce specifika?</a:t>
            </a:r>
            <a:endParaRPr lang="cs-CZ" dirty="0"/>
          </a:p>
        </p:txBody>
      </p:sp>
      <p:pic>
        <p:nvPicPr>
          <p:cNvPr id="1026" name="Picture 2" descr="C:\Users\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3212976"/>
            <a:ext cx="2931774" cy="21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972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pro práci ŠP se žáky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Legislativní: generální souhlas s poskytováním poradenských služeb ve </a:t>
            </a:r>
            <a:r>
              <a:rPr lang="cs-CZ" dirty="0" err="1" smtClean="0"/>
              <a:t>škole+individuální</a:t>
            </a:r>
            <a:r>
              <a:rPr lang="cs-CZ" dirty="0" smtClean="0"/>
              <a:t> souhlas při psychologické/speciálně pedagogické péči</a:t>
            </a:r>
          </a:p>
          <a:p>
            <a:r>
              <a:rPr lang="cs-CZ" dirty="0" smtClean="0"/>
              <a:t>Podmínky technické (časoprostorové)-místnost, vybavení, jasné transparentní podmínky pro práci se žáky a třídou (uvolňování z hodin, časový prostor pro práci se třídami-třídnické </a:t>
            </a:r>
            <a:r>
              <a:rPr lang="cs-CZ" dirty="0" err="1" smtClean="0"/>
              <a:t>hodiny+něco</a:t>
            </a:r>
            <a:r>
              <a:rPr lang="cs-CZ" dirty="0" smtClean="0"/>
              <a:t> navíc dle potřeby)</a:t>
            </a:r>
          </a:p>
          <a:p>
            <a:r>
              <a:rPr lang="cs-CZ" dirty="0" smtClean="0"/>
              <a:t>Dojednávání zakázek: kdo, při jakých příležitostech            a jakou formou deleguje na psychologa zakázky (jak se dostane žák k </a:t>
            </a:r>
            <a:r>
              <a:rPr lang="el-GR" dirty="0" smtClean="0"/>
              <a:t>Ψ</a:t>
            </a:r>
            <a:r>
              <a:rPr lang="cs-CZ" dirty="0" smtClean="0"/>
              <a:t> a </a:t>
            </a:r>
            <a:r>
              <a:rPr lang="el-GR" dirty="0" smtClean="0"/>
              <a:t>Ψ</a:t>
            </a:r>
            <a:r>
              <a:rPr lang="cs-CZ" dirty="0" smtClean="0"/>
              <a:t> do třídy)</a:t>
            </a:r>
          </a:p>
          <a:p>
            <a:r>
              <a:rPr lang="cs-CZ" dirty="0" smtClean="0"/>
              <a:t>Spolupráce s klíčovými lidmi (ŠPP, (třídní) učitelé, rodiče)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487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a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Prevence=předcházení</a:t>
            </a:r>
          </a:p>
          <a:p>
            <a:r>
              <a:rPr lang="cs-CZ" dirty="0" smtClean="0"/>
              <a:t>Intervence=napravování</a:t>
            </a:r>
          </a:p>
          <a:p>
            <a:r>
              <a:rPr lang="cs-CZ" dirty="0" smtClean="0"/>
              <a:t>Aktivity ŠP by měly být zaměřeny v převaze do sféry prevence (viz vymezení poradenských služeb poskytovaných školou), sám by měl být v rámci ŠPP schopen „sledovat linku příčin a následků“ a preventivní aktivity navrhovat </a:t>
            </a:r>
          </a:p>
          <a:p>
            <a:r>
              <a:rPr lang="cs-CZ" dirty="0" smtClean="0"/>
              <a:t>Pro optimální prevenci je vhodné zaměřit se i na možnosti „mimo školu“-MŠ, spolupracující organizace</a:t>
            </a:r>
          </a:p>
          <a:p>
            <a:r>
              <a:rPr lang="cs-CZ" dirty="0" smtClean="0"/>
              <a:t>Prevence efektivní a neefektivní (otázka kam nasměrovat energii, kde lze očekávat efekt)-aktivity promýšlet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94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v práci ŠP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Výukové problémy žáků (intelekt, kognitivní funkce, učební strategie)</a:t>
            </a:r>
          </a:p>
          <a:p>
            <a:r>
              <a:rPr lang="cs-CZ" dirty="0" smtClean="0"/>
              <a:t>Výchovné/osobnostní problémy žáků (osobnost, rodinné zázemí…)</a:t>
            </a:r>
          </a:p>
          <a:p>
            <a:r>
              <a:rPr lang="cs-CZ" dirty="0"/>
              <a:t>Kariérové poradenství (intelekt, osobnost, zájmy)</a:t>
            </a:r>
          </a:p>
          <a:p>
            <a:r>
              <a:rPr lang="cs-CZ" dirty="0" smtClean="0"/>
              <a:t>Spolupráce při pedagogické diagnostice-spolupráce     s učiteli</a:t>
            </a:r>
          </a:p>
          <a:p>
            <a:r>
              <a:rPr lang="cs-CZ" dirty="0" smtClean="0"/>
              <a:t>Pedagogický styl učitele/podpora asistenta</a:t>
            </a:r>
          </a:p>
          <a:p>
            <a:r>
              <a:rPr lang="cs-CZ" dirty="0" smtClean="0"/>
              <a:t>Klima školy, klima třídy</a:t>
            </a:r>
          </a:p>
          <a:p>
            <a:r>
              <a:rPr lang="cs-CZ" dirty="0" smtClean="0"/>
              <a:t>Vztahy ve třídě</a:t>
            </a:r>
          </a:p>
        </p:txBody>
      </p:sp>
    </p:spTree>
    <p:extLst>
      <p:ext uri="{BB962C8B-B14F-4D97-AF65-F5344CB8AC3E}">
        <p14:creationId xmlns:p14="http://schemas.microsoft.com/office/powerpoint/2010/main" val="273585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Diagnostika-pokračování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Klinické metody-návrat ke kořenům</a:t>
            </a:r>
          </a:p>
          <a:p>
            <a:r>
              <a:rPr lang="cs-CZ" dirty="0" smtClean="0"/>
              <a:t>Výhody a rizika diagnostikování ve škole</a:t>
            </a:r>
          </a:p>
          <a:p>
            <a:r>
              <a:rPr lang="cs-CZ" dirty="0" smtClean="0"/>
              <a:t>Diagnostika ve službách klienta </a:t>
            </a:r>
          </a:p>
          <a:p>
            <a:r>
              <a:rPr lang="cs-CZ" dirty="0" smtClean="0"/>
              <a:t>Sdílení informací a výstupů ve škole i mimo ni</a:t>
            </a:r>
          </a:p>
          <a:p>
            <a:r>
              <a:rPr lang="cs-CZ" dirty="0" smtClean="0"/>
              <a:t>Spolupráce se školskými poradenskými zařízeními</a:t>
            </a:r>
          </a:p>
          <a:p>
            <a:r>
              <a:rPr lang="cs-CZ" dirty="0" smtClean="0"/>
              <a:t>Dostupnost diagnostických materiálů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Detaily viz doporučená literatura</a:t>
            </a:r>
          </a:p>
          <a:p>
            <a:pPr marL="0" indent="0">
              <a:buNone/>
            </a:pPr>
            <a:r>
              <a:rPr lang="cs-CZ" dirty="0" smtClean="0"/>
              <a:t>MERTIN, V., L. KREJČOVÁ a kol. </a:t>
            </a:r>
            <a:r>
              <a:rPr lang="cs-CZ" i="1" dirty="0" smtClean="0"/>
              <a:t>Metody a postupy poznávání žáka: pedagogická diagnostika. </a:t>
            </a:r>
            <a:r>
              <a:rPr lang="cs-CZ" dirty="0" smtClean="0"/>
              <a:t>2., doplněné a aktualizované vydání.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 ČR,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27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Oblasti práce psychologa se žáky (nejčastější)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Participace při zahájení vzdělávací dráhy žáků</a:t>
            </a:r>
          </a:p>
          <a:p>
            <a:r>
              <a:rPr lang="cs-CZ" dirty="0" err="1" smtClean="0"/>
              <a:t>Screeningy</a:t>
            </a:r>
            <a:r>
              <a:rPr lang="cs-CZ" dirty="0" smtClean="0"/>
              <a:t> a depistáže</a:t>
            </a:r>
          </a:p>
          <a:p>
            <a:r>
              <a:rPr lang="cs-CZ" dirty="0" smtClean="0"/>
              <a:t>Diagnostika a vedení při výukových/výchovných/vztahových obtížích</a:t>
            </a:r>
          </a:p>
          <a:p>
            <a:r>
              <a:rPr lang="cs-CZ" dirty="0" smtClean="0"/>
              <a:t>Pomoc při řešení individuálních problémů žáků </a:t>
            </a:r>
          </a:p>
          <a:p>
            <a:r>
              <a:rPr lang="cs-CZ" dirty="0" smtClean="0"/>
              <a:t>Problematika žáků se speciálními vzdělávacími potřebami</a:t>
            </a:r>
          </a:p>
          <a:p>
            <a:r>
              <a:rPr lang="cs-CZ" dirty="0" smtClean="0"/>
              <a:t>Kariérové poradenství</a:t>
            </a:r>
          </a:p>
          <a:p>
            <a:r>
              <a:rPr lang="cs-CZ" dirty="0" smtClean="0"/>
              <a:t>Preventivní a intervenční práce se třídou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600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Zahájení školní docházky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Spolupráce s mateřskou školou (konkrétní podoba je závislá na tom, je-li MŠ součástí základní školy): např. sledování klimatu třídy, nabídka konzultací rodičům i učitelkám, preventivní práce s kolektivem, participace na mapování školní připravenosti (pozor, vyšetření ŠZ je v kompetenci poradenského zařízení)</a:t>
            </a:r>
          </a:p>
          <a:p>
            <a:r>
              <a:rPr lang="cs-CZ" dirty="0" smtClean="0"/>
              <a:t>Realizace programu </a:t>
            </a:r>
            <a:r>
              <a:rPr lang="cs-CZ" dirty="0" err="1" smtClean="0"/>
              <a:t>Předškolácké</a:t>
            </a:r>
            <a:r>
              <a:rPr lang="cs-CZ" dirty="0" smtClean="0"/>
              <a:t> skupinky (viz Edukativně stimulační skupinky pro předškolní děti)</a:t>
            </a:r>
          </a:p>
          <a:p>
            <a:r>
              <a:rPr lang="cs-CZ" dirty="0" smtClean="0"/>
              <a:t>Spolupráce při zápisu do ZŠ – konzultace pro rodiče</a:t>
            </a:r>
          </a:p>
          <a:p>
            <a:r>
              <a:rPr lang="cs-CZ" dirty="0" smtClean="0"/>
              <a:t>Adaptační programy pro prvňáky</a:t>
            </a:r>
          </a:p>
          <a:p>
            <a:r>
              <a:rPr lang="cs-CZ" dirty="0" smtClean="0"/>
              <a:t>Preventivní </a:t>
            </a:r>
            <a:r>
              <a:rPr lang="cs-CZ" dirty="0"/>
              <a:t>práce s třídním kolektivem-podpora adaptace, nastavení pravidel soužití, podpora pro-sociálního chování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Podpora adaptace žáků 1. ročníků SŠ (motivační R, programy)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34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Zamyšlení nad prvňáky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6096" y="1920085"/>
            <a:ext cx="3250704" cy="443484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Nejprve 1. třída ZŠ-jak rozumíte pojmu školní zralost? Jak se pozná zralé dítě? Jaké typy obtíží může mít nezralé dítě a jak mu pomoct?</a:t>
            </a:r>
          </a:p>
          <a:p>
            <a:r>
              <a:rPr lang="cs-CZ" dirty="0" smtClean="0"/>
              <a:t>Přestup na 2. stupeň, do primy…</a:t>
            </a:r>
          </a:p>
          <a:p>
            <a:r>
              <a:rPr lang="cs-CZ" dirty="0" smtClean="0"/>
              <a:t>1. ročník SŠ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560465"/>
            <a:ext cx="3152775" cy="1447800"/>
          </a:xfrm>
          <a:scene3d>
            <a:camera prst="orthographicFront">
              <a:rot lat="0" lon="0" rev="20999999"/>
            </a:camera>
            <a:lightRig rig="threePt" dir="t"/>
          </a:scene3d>
        </p:spPr>
      </p:pic>
      <p:pic>
        <p:nvPicPr>
          <p:cNvPr id="1027" name="Picture 3" descr="C:\Users\A\Desktop\mareče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29" y="5085184"/>
            <a:ext cx="3038475" cy="1504950"/>
          </a:xfrm>
          <a:prstGeom prst="rect">
            <a:avLst/>
          </a:prstGeom>
          <a:noFill/>
          <a:scene3d>
            <a:camera prst="orthographicFront">
              <a:rot lat="0" lon="0" rev="3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\Desktop\klu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611" y="1988840"/>
            <a:ext cx="2914650" cy="1571625"/>
          </a:xfrm>
          <a:prstGeom prst="rect">
            <a:avLst/>
          </a:prstGeom>
          <a:noFill/>
          <a:scene3d>
            <a:camera prst="orthographicFront">
              <a:rot lat="0" lon="0" rev="6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1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518</TotalTime>
  <Words>2125</Words>
  <Application>Microsoft Office PowerPoint</Application>
  <PresentationFormat>Předvádění na obrazovce (4:3)</PresentationFormat>
  <Paragraphs>172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Calibri</vt:lpstr>
      <vt:lpstr>Constantia</vt:lpstr>
      <vt:lpstr>Wingdings</vt:lpstr>
      <vt:lpstr>Wingdings 2</vt:lpstr>
      <vt:lpstr>Tok</vt:lpstr>
      <vt:lpstr>Školní psycholog                  v práci se žáky</vt:lpstr>
      <vt:lpstr>Program setkání</vt:lpstr>
      <vt:lpstr>Podmínky pro práci ŠP se žáky</vt:lpstr>
      <vt:lpstr>Prevence a intervence</vt:lpstr>
      <vt:lpstr>Diagnostika v práci ŠP</vt:lpstr>
      <vt:lpstr>Diagnostika-pokračování</vt:lpstr>
      <vt:lpstr>Oblasti práce psychologa se žáky (nejčastější)</vt:lpstr>
      <vt:lpstr>Zahájení školní docházky</vt:lpstr>
      <vt:lpstr>Zamyšlení nad prvňáky </vt:lpstr>
      <vt:lpstr>Screeningy a depistáže</vt:lpstr>
      <vt:lpstr>Žáci ohrožení výukovým selháváním</vt:lpstr>
      <vt:lpstr>Příčiny výukového selhávání</vt:lpstr>
      <vt:lpstr>Kariérové poradenství</vt:lpstr>
      <vt:lpstr>Cíl=vybavit žáka kompetencemi,         aby se v budoucnu dobře rozhodoval</vt:lpstr>
      <vt:lpstr>Pomoc při řešení osobních problémů žáků</vt:lpstr>
      <vt:lpstr>Skupinová práce se žáky</vt:lpstr>
      <vt:lpstr>Práce se školní třídou</vt:lpstr>
      <vt:lpstr>Klima školy</vt:lpstr>
      <vt:lpstr>Klima třídy</vt:lpstr>
      <vt:lpstr>Management školní třídy</vt:lpstr>
      <vt:lpstr>Prevence a intervence</vt:lpstr>
      <vt:lpstr>Koheze třídy</vt:lpstr>
      <vt:lpstr>Prezentace aplikace PowerPoint</vt:lpstr>
      <vt:lpstr>Pozice žáka ve třídě</vt:lpstr>
      <vt:lpstr>Práce se třídou</vt:lpstr>
      <vt:lpstr>Obvyklá struktura setkání              při práci se třídou</vt:lpstr>
      <vt:lpstr>Zpět na začátek k prevenci a intervenci</vt:lpstr>
      <vt:lpstr>Preventivní a intervenční programy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psycholog                  v práci se žáky</dc:title>
  <dc:creator>Alice</dc:creator>
  <cp:lastModifiedBy>Šárka Portešová</cp:lastModifiedBy>
  <cp:revision>40</cp:revision>
  <cp:lastPrinted>2016-10-26T20:47:30Z</cp:lastPrinted>
  <dcterms:created xsi:type="dcterms:W3CDTF">2016-10-25T07:16:59Z</dcterms:created>
  <dcterms:modified xsi:type="dcterms:W3CDTF">2016-11-07T09:09:42Z</dcterms:modified>
</cp:coreProperties>
</file>