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6" r:id="rId8"/>
    <p:sldId id="268" r:id="rId9"/>
    <p:sldId id="269" r:id="rId10"/>
    <p:sldId id="270" r:id="rId11"/>
    <p:sldId id="271" r:id="rId12"/>
    <p:sldId id="272" r:id="rId13"/>
    <p:sldId id="263" r:id="rId14"/>
    <p:sldId id="273" r:id="rId15"/>
    <p:sldId id="264" r:id="rId16"/>
    <p:sldId id="265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36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06.11.2016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06.11.2016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06.11.2016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06.11.2016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06.11.2016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06.11.2016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06.11.2016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06.11.2016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06.11.2016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06.11.2016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11F63-147D-492E-8A94-129A4A9F5E31}" type="datetimeFigureOut">
              <a:rPr lang="cs-CZ" smtClean="0"/>
              <a:t>06.11.2016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A11F63-147D-492E-8A94-129A4A9F5E31}" type="datetimeFigureOut">
              <a:rPr lang="cs-CZ" smtClean="0"/>
              <a:t>06.11.2016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AC3BC4-B19E-44FB-B8E7-D17B738E60DD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20141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Školní psycholog ve spolupráci s učiteli, rodiči        a vnějšími subjekty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14468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Mgr. Alice Vašáková</a:t>
            </a:r>
          </a:p>
          <a:p>
            <a:r>
              <a:rPr lang="cs-CZ" dirty="0" smtClean="0"/>
              <a:t>Pro FSS MU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00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Pár slov o kontrole (vedení)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dirty="0" smtClean="0"/>
              <a:t>Základní předpoklad: pracovník ví, co by učiteli mohlo pomoct, má nabídku řešení, ví co učitel potřebuje a dává mu to (vede ho k tomu)</a:t>
            </a:r>
          </a:p>
          <a:p>
            <a:pPr eaLnBrk="1" hangingPunct="1"/>
            <a:r>
              <a:rPr lang="cs-CZ" dirty="0" smtClean="0"/>
              <a:t>Kontrola je často nevyhnutelná, efektivní, účelná                 a potřebná </a:t>
            </a:r>
          </a:p>
          <a:p>
            <a:pPr eaLnBrk="1" hangingPunct="1"/>
            <a:r>
              <a:rPr lang="cs-CZ" dirty="0" smtClean="0"/>
              <a:t>Může být postavena na zájmu jiných lidí, než klienta (vedení, kolegů, systému)</a:t>
            </a:r>
          </a:p>
          <a:p>
            <a:pPr eaLnBrk="1" hangingPunct="1"/>
            <a:r>
              <a:rPr lang="cs-CZ" dirty="0" smtClean="0"/>
              <a:t>Kontrola „je přebírána“ společně s „vládou nad problémem“ a zodpovědností za výsledek</a:t>
            </a:r>
          </a:p>
          <a:p>
            <a:pPr eaLnBrk="1" hangingPunct="1"/>
            <a:r>
              <a:rPr lang="cs-CZ" dirty="0" smtClean="0"/>
              <a:t>Je často prvoplánově rychlejší než pomoc (rychlý průběh, rychlé řešení, ale…mnohdy malá efektivita)</a:t>
            </a:r>
          </a:p>
        </p:txBody>
      </p:sp>
    </p:spTree>
    <p:extLst>
      <p:ext uri="{BB962C8B-B14F-4D97-AF65-F5344CB8AC3E}">
        <p14:creationId xmlns:p14="http://schemas.microsoft.com/office/powerpoint/2010/main" val="377938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Pár slov o kontrole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Psycholog se při kontrole řídí svými „</a:t>
            </a:r>
            <a:r>
              <a:rPr lang="cs-CZ" dirty="0"/>
              <a:t>normami</a:t>
            </a:r>
            <a:r>
              <a:rPr lang="cs-CZ" dirty="0" smtClean="0"/>
              <a:t>“(</a:t>
            </a:r>
            <a:r>
              <a:rPr lang="cs-CZ" dirty="0"/>
              <a:t>nebo normami, které reprezentuje</a:t>
            </a:r>
            <a:r>
              <a:rPr lang="cs-CZ" dirty="0" smtClean="0"/>
              <a:t>) zkušenostmi, úhly pohledu</a:t>
            </a:r>
          </a:p>
          <a:p>
            <a:r>
              <a:rPr lang="cs-CZ" dirty="0" smtClean="0"/>
              <a:t>Pom. pracovník je při ní aktivnější než učitel                                (v myšlenkách, slovech i činech)</a:t>
            </a:r>
          </a:p>
          <a:p>
            <a:pPr eaLnBrk="1" hangingPunct="1"/>
            <a:r>
              <a:rPr lang="cs-CZ" dirty="0" smtClean="0"/>
              <a:t>Jeho cílem je přivést učitele k „žádoucímu chování“        (které mu pomůže vyřešit problém-otevřeně nebo skrytě)</a:t>
            </a:r>
          </a:p>
          <a:p>
            <a:pPr eaLnBrk="1" hangingPunct="1"/>
            <a:r>
              <a:rPr lang="cs-CZ" dirty="0" smtClean="0"/>
              <a:t>Kontrola s sebou nese nerovný vztah se všemi důsledky</a:t>
            </a:r>
          </a:p>
          <a:p>
            <a:pPr eaLnBrk="1" hangingPunct="1"/>
            <a:r>
              <a:rPr lang="cs-CZ" dirty="0" smtClean="0"/>
              <a:t>Kontrola má mnoho podob, tou nejčastější je dávání rad, které vycházejí z našeho přesvědčení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932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Pár slov o pomoci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 </a:t>
            </a:r>
            <a:r>
              <a:rPr lang="cs-CZ" dirty="0"/>
              <a:t>začátku pomoci je </a:t>
            </a:r>
            <a:r>
              <a:rPr lang="cs-CZ" dirty="0" smtClean="0"/>
              <a:t>učitelova  objednávka nebo </a:t>
            </a:r>
            <a:r>
              <a:rPr lang="cs-CZ" dirty="0"/>
              <a:t>žádost </a:t>
            </a:r>
            <a:r>
              <a:rPr lang="cs-CZ" dirty="0" smtClean="0"/>
              <a:t>    a </a:t>
            </a:r>
            <a:r>
              <a:rPr lang="cs-CZ" dirty="0"/>
              <a:t>naše </a:t>
            </a:r>
            <a:r>
              <a:rPr lang="cs-CZ" dirty="0" smtClean="0"/>
              <a:t>nabídka, cíl naší spolupráce si dojednáváme</a:t>
            </a:r>
            <a:endParaRPr lang="cs-CZ" dirty="0"/>
          </a:p>
          <a:p>
            <a:pPr eaLnBrk="1" hangingPunct="1"/>
            <a:r>
              <a:rPr lang="cs-CZ" dirty="0" smtClean="0"/>
              <a:t>Vše další, co děláme, je vždy výsledkem interakce                 s učitelem, dojednávání</a:t>
            </a:r>
          </a:p>
          <a:p>
            <a:pPr eaLnBrk="1" hangingPunct="1"/>
            <a:r>
              <a:rPr lang="cs-CZ" dirty="0" smtClean="0"/>
              <a:t>Pomoc je často zdlouhavější než kontrola, její efekt je ale většinou dlouhodobější (</a:t>
            </a:r>
            <a:r>
              <a:rPr lang="cs-CZ" dirty="0" err="1" smtClean="0"/>
              <a:t>druhoplánový</a:t>
            </a:r>
            <a:r>
              <a:rPr lang="cs-CZ" dirty="0" smtClean="0"/>
              <a:t>), často trvalý</a:t>
            </a:r>
          </a:p>
          <a:p>
            <a:pPr eaLnBrk="1" hangingPunct="1"/>
            <a:r>
              <a:rPr lang="cs-CZ" dirty="0" smtClean="0"/>
              <a:t>Pomoc je postavena na zájmu učitele, jehož respektujeme jako odborníka na svůj problém</a:t>
            </a:r>
          </a:p>
          <a:p>
            <a:pPr eaLnBrk="1" hangingPunct="1"/>
            <a:r>
              <a:rPr lang="cs-CZ" dirty="0" smtClean="0"/>
              <a:t>Pomoc s sebou nese rovnocenný vztah a dělbu zodpovědnosti</a:t>
            </a:r>
          </a:p>
          <a:p>
            <a:pPr eaLnBrk="1" hangingPunct="1"/>
            <a:r>
              <a:rPr lang="cs-CZ" dirty="0" smtClean="0"/>
              <a:t>Princip: </a:t>
            </a:r>
            <a:r>
              <a:rPr lang="cs-CZ" dirty="0" err="1" smtClean="0"/>
              <a:t>zkompetentňování</a:t>
            </a:r>
            <a:r>
              <a:rPr lang="cs-CZ" dirty="0" smtClean="0"/>
              <a:t> učitele, práce se zdroji, aktivizace, podpora</a:t>
            </a:r>
          </a:p>
        </p:txBody>
      </p:sp>
    </p:spTree>
    <p:extLst>
      <p:ext uri="{BB962C8B-B14F-4D97-AF65-F5344CB8AC3E}">
        <p14:creationId xmlns:p14="http://schemas.microsoft.com/office/powerpoint/2010/main" val="329815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Podpora při řešení obtíží, spojených s učením a vyučováním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Učitelé se na </a:t>
            </a:r>
            <a:r>
              <a:rPr lang="el-GR" dirty="0" smtClean="0"/>
              <a:t>Ψ</a:t>
            </a:r>
            <a:r>
              <a:rPr lang="cs-CZ" dirty="0" smtClean="0"/>
              <a:t> nejčastěji obracejí s těmito tématy: vzdělávání žáků se speciálními vzdělávacími potřebami, vedení žáků nemotivovaných, </a:t>
            </a:r>
            <a:r>
              <a:rPr lang="cs-CZ" dirty="0" err="1" smtClean="0"/>
              <a:t>kriteria</a:t>
            </a:r>
            <a:r>
              <a:rPr lang="cs-CZ" dirty="0" smtClean="0"/>
              <a:t> pro hodnocení a klasifikaci, alternativní (nové) metody a formy práce, práce se žáky málo nadanými, neprospívajícími, nepracujícími, vedení žáků nadaných, práce s klimatem třídy, komunikace učitele se žáky a třídou, strategie řízení třídy…</a:t>
            </a:r>
          </a:p>
          <a:p>
            <a:r>
              <a:rPr lang="cs-CZ" dirty="0" smtClean="0"/>
              <a:t>Základem dobré intervence je moudře dojednaná zakázka a zplnomocňování pedagoga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85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konkrétního může ŠP nabídnout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Pomoc při nastavení podpůrných opatření, tvorbě PLPP</a:t>
            </a:r>
          </a:p>
          <a:p>
            <a:r>
              <a:rPr lang="cs-CZ" dirty="0" smtClean="0"/>
              <a:t>Pomoc při mapování příčin obtíží žáka (spoluúčast na rozhovoru s rodiči, se žákem)</a:t>
            </a:r>
          </a:p>
          <a:p>
            <a:r>
              <a:rPr lang="cs-CZ" dirty="0" smtClean="0"/>
              <a:t>Psychologická diagnostika</a:t>
            </a:r>
          </a:p>
          <a:p>
            <a:r>
              <a:rPr lang="cs-CZ" dirty="0" smtClean="0"/>
              <a:t>Pomoc při pedagogické diagnostice</a:t>
            </a:r>
          </a:p>
          <a:p>
            <a:r>
              <a:rPr lang="cs-CZ" dirty="0" smtClean="0"/>
              <a:t>Mapování výukového stylu učitele-náslechy, zacílené podle zakázky (na co se zaměřit), zpětná vazba učiteli</a:t>
            </a:r>
          </a:p>
          <a:p>
            <a:r>
              <a:rPr lang="cs-CZ" dirty="0" smtClean="0"/>
              <a:t>Koordinace spolupráce….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12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Podpora při řešení výchovných obtíží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Častá témata: nastavování pravidel chování ve škole, práce s nezdravými vztahy ve třídě, opakované porušování pravidel žáky, nevhodné chování vůči spolužákům, učitelům, rizikové chování (OPL, </a:t>
            </a:r>
            <a:r>
              <a:rPr lang="cs-CZ" dirty="0" err="1" smtClean="0"/>
              <a:t>kyber</a:t>
            </a:r>
            <a:r>
              <a:rPr lang="cs-CZ" dirty="0" smtClean="0"/>
              <a:t>/šikana)….</a:t>
            </a:r>
          </a:p>
          <a:p>
            <a:r>
              <a:rPr lang="cs-CZ" dirty="0" smtClean="0"/>
              <a:t>Specifickou kategorií učitelů jsou pro ŠP třídní-spolupráce s nimi by měla mít dlouhodobý charakter, zaměření na prevenci</a:t>
            </a:r>
          </a:p>
          <a:p>
            <a:r>
              <a:rPr lang="cs-CZ" dirty="0" smtClean="0"/>
              <a:t>Co může ŠP poskytnout? Konzultace, metodickou podporu učiteli a individuální práci se žákem.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30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témata učitelů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Pokud si ŠP získá důvěru učitelů, mohou se na něj obracet s různým typem osobních problémů</a:t>
            </a:r>
          </a:p>
          <a:p>
            <a:r>
              <a:rPr lang="cs-CZ" dirty="0" smtClean="0"/>
              <a:t>Některé z nich mohou souviset s pedagogickou prací (sebepojetí učitele, obavy ze selhání, vyhoření, vztahy na pracovišti)</a:t>
            </a:r>
          </a:p>
          <a:p>
            <a:r>
              <a:rPr lang="cs-CZ" dirty="0" smtClean="0"/>
              <a:t>Často se ale učitelé na </a:t>
            </a:r>
            <a:r>
              <a:rPr lang="el-GR" dirty="0" smtClean="0"/>
              <a:t>Ψ</a:t>
            </a:r>
            <a:r>
              <a:rPr lang="cs-CZ" dirty="0" smtClean="0"/>
              <a:t> obrací s problémy ryze osobními-zde lze doporučit jen pečlivé reflektování vlastních kompetencí a citlivé vyjasňování hranic vztahu. Obecné zkušenosti říkají, že tento typ zakázek je bezpečnější přenést mimo školu, doporučit ověřené odborníky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49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psychologa s rodiči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nutné dostatečně formálně ošetřit (souhlas s poskytováním poradenských </a:t>
            </a:r>
            <a:r>
              <a:rPr lang="cs-CZ" dirty="0" err="1" smtClean="0"/>
              <a:t>služeb+individuální</a:t>
            </a:r>
            <a:r>
              <a:rPr lang="cs-CZ" dirty="0" smtClean="0"/>
              <a:t> souhlas na aktivity ŠP „nad rámec generálního souhlasu)</a:t>
            </a:r>
          </a:p>
          <a:p>
            <a:r>
              <a:rPr lang="cs-CZ" dirty="0" smtClean="0"/>
              <a:t>Informovanost rodičů o působení psychologa ve škole, nabídka spolupráce</a:t>
            </a:r>
          </a:p>
          <a:p>
            <a:r>
              <a:rPr lang="cs-CZ" dirty="0" smtClean="0"/>
              <a:t>Pro-aktivní psycholog, který zůstává v povědomí rodičů </a:t>
            </a:r>
          </a:p>
          <a:p>
            <a:r>
              <a:rPr lang="cs-CZ" dirty="0" smtClean="0"/>
              <a:t>Pozor na tendenci rodičů hledat spojence proti škole (psycholog se na tuto pozici dobře hodí, zejména když daného učitele vnímá jako nekompetentního)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959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rodičů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Výukové obtíže žáka (pomoc při řešení, ale i delegování „poučte učitele o dětské duši“)</a:t>
            </a:r>
          </a:p>
          <a:p>
            <a:r>
              <a:rPr lang="cs-CZ" dirty="0" smtClean="0"/>
              <a:t>Výchovné problémy s dítětem v rodině</a:t>
            </a:r>
          </a:p>
          <a:p>
            <a:r>
              <a:rPr lang="cs-CZ" dirty="0" smtClean="0"/>
              <a:t>Vztahové problémy dítěte (doma i ve škole)</a:t>
            </a:r>
          </a:p>
          <a:p>
            <a:r>
              <a:rPr lang="cs-CZ" dirty="0" smtClean="0"/>
              <a:t>Konzultace, které se týkají podstaty speciálních vzdělávacích potřeb</a:t>
            </a:r>
          </a:p>
          <a:p>
            <a:r>
              <a:rPr lang="cs-CZ" dirty="0" smtClean="0"/>
              <a:t>Pomoc při řešení krizových rodinných situací (rozvod, traumata, eskalace konfliktů mezi rodiči a dětmi…)</a:t>
            </a:r>
          </a:p>
          <a:p>
            <a:r>
              <a:rPr lang="cs-CZ" dirty="0" smtClean="0"/>
              <a:t>Časté téma: učitelé si s ní/m neví rady, ale doma je to ještě horší…vůbec ho/ji nezvládáme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Spolupráce ŠP se subjekty       mimo školu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Školská poradenská zařízení</a:t>
            </a:r>
          </a:p>
          <a:p>
            <a:r>
              <a:rPr lang="cs-CZ" dirty="0" smtClean="0"/>
              <a:t>Střediska výchovné péče</a:t>
            </a:r>
          </a:p>
          <a:p>
            <a:r>
              <a:rPr lang="cs-CZ" dirty="0" smtClean="0"/>
              <a:t>OSPOD</a:t>
            </a:r>
          </a:p>
          <a:p>
            <a:r>
              <a:rPr lang="cs-CZ" dirty="0" smtClean="0"/>
              <a:t>Odborní lékaři (nejčastěji psychiatr, klinický psycholog, neurolog)</a:t>
            </a:r>
          </a:p>
          <a:p>
            <a:r>
              <a:rPr lang="cs-CZ" dirty="0" smtClean="0"/>
              <a:t>Krizová centra</a:t>
            </a:r>
          </a:p>
          <a:p>
            <a:r>
              <a:rPr lang="cs-CZ" dirty="0" smtClean="0"/>
              <a:t>Spolupracující organizace-neziskovky, vzdělávací         a zážitkové agentury </a:t>
            </a:r>
          </a:p>
          <a:p>
            <a:r>
              <a:rPr lang="cs-CZ" dirty="0" smtClean="0"/>
              <a:t>DOPORUČENÍ: seznam, katalog ověřených odborníků-kontakty k dispozici kolegům, rodičům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81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ŠP jako poradenská služby pro pedagogy </a:t>
            </a:r>
          </a:p>
          <a:p>
            <a:r>
              <a:rPr lang="cs-CZ" dirty="0" smtClean="0"/>
              <a:t>Spolupráce se zákonnými zástupci dětí</a:t>
            </a:r>
          </a:p>
          <a:p>
            <a:endParaRPr lang="cs-CZ" dirty="0"/>
          </a:p>
          <a:p>
            <a:r>
              <a:rPr lang="cs-CZ" dirty="0" smtClean="0"/>
              <a:t>Program poradenských služeb ve škole, činnosti ŠP      v průběhu školního roku</a:t>
            </a:r>
          </a:p>
          <a:p>
            <a:r>
              <a:rPr lang="cs-CZ" dirty="0" smtClean="0"/>
              <a:t>Práce se zakázkou </a:t>
            </a:r>
            <a:r>
              <a:rPr lang="el-GR" dirty="0" smtClean="0"/>
              <a:t>Ψ</a:t>
            </a:r>
            <a:endParaRPr lang="cs-CZ" dirty="0" smtClean="0"/>
          </a:p>
          <a:p>
            <a:r>
              <a:rPr lang="cs-CZ" dirty="0" smtClean="0"/>
              <a:t>Diskuse, shrnutí spolupráce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65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Zrcadlo </a:t>
            </a:r>
            <a:r>
              <a:rPr lang="cs-CZ" dirty="0" err="1" smtClean="0"/>
              <a:t>zrcadlo</a:t>
            </a:r>
            <a:r>
              <a:rPr lang="cs-CZ" dirty="0" smtClean="0"/>
              <a:t> pověz mi…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PAT analýza-předvídání a analýza očekávaných reakcí na změnu</a:t>
            </a:r>
          </a:p>
          <a:p>
            <a:r>
              <a:rPr lang="cs-CZ" dirty="0" smtClean="0"/>
              <a:t>Obavy-lákadla-pokušení</a:t>
            </a:r>
          </a:p>
          <a:p>
            <a:r>
              <a:rPr lang="cs-CZ" dirty="0" smtClean="0"/>
              <a:t>Skupinová práce,             k jejímž výstupům se vrátíme na konci tématu</a:t>
            </a:r>
            <a:endParaRPr lang="cs-CZ" dirty="0"/>
          </a:p>
        </p:txBody>
      </p:sp>
      <p:pic>
        <p:nvPicPr>
          <p:cNvPr id="1026" name="Picture 2" descr="C:\Users\A\Desktop\zrcad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36912"/>
            <a:ext cx="3497147" cy="30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34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Pedagogové jako klienti ŠP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</a:t>
            </a:r>
            <a:r>
              <a:rPr lang="cs-CZ" dirty="0" smtClean="0"/>
              <a:t>ranice vztahu mezi psychologem a učiteli.             Kde jinde si s klienty tykáme?</a:t>
            </a:r>
          </a:p>
          <a:p>
            <a:r>
              <a:rPr lang="cs-CZ" dirty="0" smtClean="0"/>
              <a:t>Odborník mezi laiky nebo laik mezi odborníky?       Jak udělat z různých úhlů pohledu výhodu?</a:t>
            </a:r>
          </a:p>
          <a:p>
            <a:r>
              <a:rPr lang="cs-CZ" dirty="0" smtClean="0"/>
              <a:t>Vztahová síť školního psychologa,                            rizika  jeho role ve škole</a:t>
            </a:r>
          </a:p>
          <a:p>
            <a:r>
              <a:rPr lang="cs-CZ" dirty="0" smtClean="0"/>
              <a:t>Týmová spolupráce v rámci ŠPP-cesta k ukotvení pozice ve škole (</a:t>
            </a:r>
            <a:r>
              <a:rPr lang="el-GR" dirty="0" smtClean="0"/>
              <a:t>Ψ</a:t>
            </a:r>
            <a:r>
              <a:rPr lang="cs-CZ" dirty="0" smtClean="0"/>
              <a:t> je součást poradenského týmu)</a:t>
            </a:r>
          </a:p>
          <a:p>
            <a:r>
              <a:rPr lang="cs-CZ" dirty="0" smtClean="0"/>
              <a:t>Etika práce psychologa ve škole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13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Spolupráce s pedagogy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Pedagogickými pracovníky ve škole jsou učitelé         (včetně učitelů MŠ), vychovatelé, asistenti pedagoga</a:t>
            </a:r>
          </a:p>
          <a:p>
            <a:r>
              <a:rPr lang="cs-CZ" dirty="0" smtClean="0"/>
              <a:t>Klienty, kteří zadávají ŠP své zakázky, mohou být také členové vedení školy-zde pozor na dojednávání zakázek, delegování a snahu „využít“ nástrojů, které má psycholog    k dispozici (nemusí jít o vědomou manipulaci)</a:t>
            </a:r>
          </a:p>
          <a:p>
            <a:r>
              <a:rPr lang="cs-CZ" dirty="0" smtClean="0"/>
              <a:t>Pozornost je vhodné věnovat „hranici“ zakázek, zvážit své kompetence zejména při poskytování poradenství/terapie při osobních problémech pedagogů </a:t>
            </a:r>
          </a:p>
          <a:p>
            <a:r>
              <a:rPr lang="cs-CZ" dirty="0" smtClean="0"/>
              <a:t>ZKUŠENOSTI/ HODNOCENÍ PEDAGOGŮ JE PRO POZICI PSYCHOLOGA ZCELA KLÍČOVÉ (od učitelů přichází nebo pochází většina zakázek </a:t>
            </a:r>
            <a:r>
              <a:rPr lang="cs-CZ" dirty="0" smtClean="0">
                <a:sym typeface="Wingdings" panose="05000000000000000000" pitchFamily="2" charset="2"/>
              </a:rPr>
              <a:t>)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9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Kategorizace zakázek od pedagogů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Problematika vyučování a učení žáků (vzdělávání žáků se specifickými nároky, hodnocení a klasifikace, metody a formy práce, komunikace se třídou a její vedení…)</a:t>
            </a:r>
          </a:p>
          <a:p>
            <a:r>
              <a:rPr lang="cs-CZ" dirty="0" smtClean="0"/>
              <a:t>Oblast výchovných obtíží žáků (porušování pravidel, nevhodná komunikace žáka s učitelem i ostatními, rizikové chování…) </a:t>
            </a:r>
          </a:p>
          <a:p>
            <a:r>
              <a:rPr lang="cs-CZ" dirty="0" smtClean="0"/>
              <a:t>Témata samotných učitelů (pedagogická identita, rozvoj kompetencí, syndrom vyhoření, </a:t>
            </a:r>
            <a:r>
              <a:rPr lang="cs-CZ" dirty="0" err="1" smtClean="0"/>
              <a:t>osobní-rodinné-vztahové</a:t>
            </a:r>
            <a:r>
              <a:rPr lang="cs-CZ" dirty="0" smtClean="0"/>
              <a:t> problémy, vztahy na pracovišti…)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07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lze zobecnit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Koncept pomoci a podpory</a:t>
            </a:r>
          </a:p>
          <a:p>
            <a:r>
              <a:rPr lang="cs-CZ" dirty="0" smtClean="0"/>
              <a:t>Kontext práce </a:t>
            </a:r>
            <a:r>
              <a:rPr lang="el-GR" dirty="0" smtClean="0"/>
              <a:t>Ψ</a:t>
            </a:r>
            <a:r>
              <a:rPr lang="cs-CZ" dirty="0" smtClean="0"/>
              <a:t>: zplnomocňování pedagoga (rozvoj dovedností, reflexe schopností)</a:t>
            </a:r>
          </a:p>
          <a:p>
            <a:r>
              <a:rPr lang="cs-CZ" dirty="0" smtClean="0"/>
              <a:t>Klíčový je proces dojednávání zakázky (dohoda na tom, co je cílem, jaké kroky k němu vedou a kdo je za co zodpovědný)</a:t>
            </a:r>
          </a:p>
          <a:p>
            <a:r>
              <a:rPr lang="cs-CZ" dirty="0" smtClean="0"/>
              <a:t>Pozor na před-poklady</a:t>
            </a:r>
          </a:p>
          <a:p>
            <a:r>
              <a:rPr lang="cs-CZ" dirty="0" smtClean="0"/>
              <a:t>A na delegování kompetencí</a:t>
            </a:r>
          </a:p>
          <a:p>
            <a:r>
              <a:rPr lang="cs-CZ" dirty="0" smtClean="0"/>
              <a:t>základní strategie: VÍM, ŽE NIC NEVÍM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69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podoby může mít intervence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708920"/>
            <a:ext cx="3168352" cy="2376264"/>
          </a:xfr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812" y="2708920"/>
            <a:ext cx="2886596" cy="2376263"/>
          </a:xfrm>
        </p:spPr>
      </p:pic>
    </p:spTree>
    <p:extLst>
      <p:ext uri="{BB962C8B-B14F-4D97-AF65-F5344CB8AC3E}">
        <p14:creationId xmlns:p14="http://schemas.microsoft.com/office/powerpoint/2010/main" val="22557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Pomoc a kontrola-užitečný nástroj ze sociální práce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 smtClean="0"/>
              <a:t>Pomáhat(=podporovat) nebo kontrolovat (=mít pod kontrolou, vést)?</a:t>
            </a:r>
          </a:p>
          <a:p>
            <a:pPr eaLnBrk="1" hangingPunct="1"/>
            <a:r>
              <a:rPr lang="cs-CZ" dirty="0" smtClean="0"/>
              <a:t>Dva efektivní nástroje, oba jsou zcela relevantní ve vztahu pomáhajícího pracovníka a klienta</a:t>
            </a:r>
          </a:p>
          <a:p>
            <a:pPr eaLnBrk="1" hangingPunct="1"/>
            <a:r>
              <a:rPr lang="cs-CZ" dirty="0" smtClean="0"/>
              <a:t>Psycholog musí být schopen je odlišovat (sebereflexe)</a:t>
            </a:r>
          </a:p>
          <a:p>
            <a:pPr eaLnBrk="1" hangingPunct="1"/>
            <a:r>
              <a:rPr lang="cs-CZ" dirty="0" smtClean="0"/>
              <a:t>Volí je podle kontextu, zakázky, aktuální situace</a:t>
            </a:r>
          </a:p>
          <a:p>
            <a:pPr eaLnBrk="1" hangingPunct="1"/>
            <a:r>
              <a:rPr lang="cs-CZ" dirty="0" err="1" smtClean="0"/>
              <a:t>Kriteriem</a:t>
            </a:r>
            <a:r>
              <a:rPr lang="cs-CZ" dirty="0" smtClean="0"/>
              <a:t> pro jejich použití je EFEKTIVITA</a:t>
            </a:r>
          </a:p>
          <a:p>
            <a:pPr eaLnBrk="1" hangingPunct="1"/>
            <a:r>
              <a:rPr lang="cs-CZ" dirty="0" smtClean="0"/>
              <a:t>Mohou se prolínat v rámci práce s klientem i v rámci jedné intervence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8073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854</TotalTime>
  <Words>1208</Words>
  <Application>Microsoft Office PowerPoint</Application>
  <PresentationFormat>Předvádění na obrazovce (4:3)</PresentationFormat>
  <Paragraphs>103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Calibri</vt:lpstr>
      <vt:lpstr>Constantia</vt:lpstr>
      <vt:lpstr>Wingdings</vt:lpstr>
      <vt:lpstr>Wingdings 2</vt:lpstr>
      <vt:lpstr>Tok</vt:lpstr>
      <vt:lpstr>Školní psycholog ve spolupráci s učiteli, rodiči        a vnějšími subjekty</vt:lpstr>
      <vt:lpstr>Témata setkání</vt:lpstr>
      <vt:lpstr>Zrcadlo zrcadlo pověz mi…</vt:lpstr>
      <vt:lpstr>Pedagogové jako klienti ŠP</vt:lpstr>
      <vt:lpstr>Spolupráce s pedagogy</vt:lpstr>
      <vt:lpstr>Kategorizace zakázek od pedagogů</vt:lpstr>
      <vt:lpstr>Co lze zobecnit</vt:lpstr>
      <vt:lpstr>Jaké podoby může mít intervence</vt:lpstr>
      <vt:lpstr>Pomoc a kontrola-užitečný nástroj ze sociální práce</vt:lpstr>
      <vt:lpstr>Pár slov o kontrole (vedení)</vt:lpstr>
      <vt:lpstr>Pár slov o kontrole</vt:lpstr>
      <vt:lpstr>Pár slov o pomoci</vt:lpstr>
      <vt:lpstr>Podpora při řešení obtíží, spojených s učením a vyučováním</vt:lpstr>
      <vt:lpstr>Co konkrétního může ŠP nabídnout</vt:lpstr>
      <vt:lpstr>Podpora při řešení výchovných obtíží</vt:lpstr>
      <vt:lpstr>Osobní témata učitelů</vt:lpstr>
      <vt:lpstr>Spolupráce psychologa s rodiči</vt:lpstr>
      <vt:lpstr>Témata rodičů</vt:lpstr>
      <vt:lpstr>Spolupráce ŠP se subjekty       mimo školu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psycholog ve spolupráci s učiteli, rodiči a vnějšími subjekty</dc:title>
  <dc:creator>Alice</dc:creator>
  <cp:lastModifiedBy>Šárka Portešová</cp:lastModifiedBy>
  <cp:revision>27</cp:revision>
  <dcterms:created xsi:type="dcterms:W3CDTF">2016-10-31T10:31:29Z</dcterms:created>
  <dcterms:modified xsi:type="dcterms:W3CDTF">2016-11-06T17:10:24Z</dcterms:modified>
</cp:coreProperties>
</file>