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60" r:id="rId4"/>
    <p:sldId id="281" r:id="rId5"/>
    <p:sldId id="263" r:id="rId6"/>
    <p:sldId id="262" r:id="rId7"/>
    <p:sldId id="264" r:id="rId8"/>
    <p:sldId id="282" r:id="rId9"/>
    <p:sldId id="266" r:id="rId10"/>
    <p:sldId id="267" r:id="rId11"/>
    <p:sldId id="268" r:id="rId12"/>
    <p:sldId id="289" r:id="rId13"/>
    <p:sldId id="296" r:id="rId14"/>
    <p:sldId id="276" r:id="rId15"/>
    <p:sldId id="270" r:id="rId16"/>
    <p:sldId id="271" r:id="rId17"/>
    <p:sldId id="272" r:id="rId18"/>
    <p:sldId id="273" r:id="rId19"/>
    <p:sldId id="274" r:id="rId20"/>
    <p:sldId id="285" r:id="rId21"/>
    <p:sldId id="283" r:id="rId22"/>
    <p:sldId id="287" r:id="rId23"/>
    <p:sldId id="286" r:id="rId24"/>
    <p:sldId id="288" r:id="rId25"/>
    <p:sldId id="277" r:id="rId26"/>
    <p:sldId id="294" r:id="rId27"/>
    <p:sldId id="278" r:id="rId28"/>
    <p:sldId id="279" r:id="rId29"/>
    <p:sldId id="290" r:id="rId30"/>
    <p:sldId id="297" r:id="rId31"/>
    <p:sldId id="291" r:id="rId32"/>
    <p:sldId id="302" r:id="rId33"/>
    <p:sldId id="303" r:id="rId34"/>
    <p:sldId id="298" r:id="rId35"/>
    <p:sldId id="299" r:id="rId36"/>
    <p:sldId id="300" r:id="rId37"/>
    <p:sldId id="301" r:id="rId38"/>
    <p:sldId id="306" r:id="rId39"/>
    <p:sldId id="304" r:id="rId40"/>
    <p:sldId id="305" r:id="rId41"/>
    <p:sldId id="292" r:id="rId42"/>
    <p:sldId id="293" r:id="rId43"/>
  </p:sldIdLst>
  <p:sldSz cx="9144000" cy="6858000" type="screen4x3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D6399-6B9F-4D75-A287-3FC2CE6B353F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F8936-EBAD-4750-AB6D-286AAD6CB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459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8D28E-8142-46AF-B025-6E830C9F0707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16FAA-0EDB-4636-AF31-00FE8A82D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8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44575" y="952500"/>
            <a:ext cx="4579938" cy="34369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31847" y="4722757"/>
            <a:ext cx="4610761" cy="3813633"/>
          </a:xfrm>
        </p:spPr>
        <p:txBody>
          <a:bodyPr/>
          <a:lstStyle/>
          <a:p>
            <a:endParaRPr lang="cs-CZ" sz="21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44575" y="952500"/>
            <a:ext cx="4579938" cy="34369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31847" y="4722757"/>
            <a:ext cx="4610761" cy="3813633"/>
          </a:xfrm>
        </p:spPr>
        <p:txBody>
          <a:bodyPr/>
          <a:lstStyle/>
          <a:p>
            <a:endParaRPr lang="cs-CZ" sz="21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44575" y="952500"/>
            <a:ext cx="4579938" cy="34369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31847" y="4722757"/>
            <a:ext cx="4610761" cy="3813633"/>
          </a:xfrm>
        </p:spPr>
        <p:txBody>
          <a:bodyPr/>
          <a:lstStyle/>
          <a:p>
            <a:endParaRPr lang="cs-CZ" sz="21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629173E-22B8-42FF-A8B7-EA41351CF198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BA1D07-D60A-4371-8DAE-BECAAB24A0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173E-22B8-42FF-A8B7-EA41351CF198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1D07-D60A-4371-8DAE-BECAAB24A0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173E-22B8-42FF-A8B7-EA41351CF198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1D07-D60A-4371-8DAE-BECAAB24A0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A5E5-33FC-47BB-9001-7CB15E4989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895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A110-D9DD-4030-937C-189D4F202F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002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5013-7BF8-487A-8BCC-910DEEC42F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360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629173E-22B8-42FF-A8B7-EA41351CF198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1D07-D60A-4371-8DAE-BECAAB24A0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629173E-22B8-42FF-A8B7-EA41351CF198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BA1D07-D60A-4371-8DAE-BECAAB24A069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629173E-22B8-42FF-A8B7-EA41351CF198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BA1D07-D60A-4371-8DAE-BECAAB24A0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629173E-22B8-42FF-A8B7-EA41351CF198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BA1D07-D60A-4371-8DAE-BECAAB24A06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173E-22B8-42FF-A8B7-EA41351CF198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1D07-D60A-4371-8DAE-BECAAB24A0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629173E-22B8-42FF-A8B7-EA41351CF198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BA1D07-D60A-4371-8DAE-BECAAB24A0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629173E-22B8-42FF-A8B7-EA41351CF198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BA1D07-D60A-4371-8DAE-BECAAB24A06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629173E-22B8-42FF-A8B7-EA41351CF198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BA1D07-D60A-4371-8DAE-BECAAB24A06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629173E-22B8-42FF-A8B7-EA41351CF198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BA1D07-D60A-4371-8DAE-BECAAB24A069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istickaskola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eautism.com/token-economy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929375" cy="16061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Poruchy autistického spektra</a:t>
            </a:r>
            <a:br>
              <a:rPr lang="cs-CZ" dirty="0" smtClean="0"/>
            </a:br>
            <a:r>
              <a:rPr lang="cs-CZ" dirty="0" smtClean="0"/>
              <a:t>SPC Brno, Štolcova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4320479" cy="2170073"/>
          </a:xfrm>
        </p:spPr>
        <p:txBody>
          <a:bodyPr>
            <a:normAutofit fontScale="92500"/>
          </a:bodyPr>
          <a:lstStyle/>
          <a:p>
            <a:pPr algn="l"/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Mgr. Budínová Lenka</a:t>
            </a:r>
          </a:p>
          <a:p>
            <a:pPr algn="l"/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Mgr. Matuštíková Klára</a:t>
            </a:r>
          </a:p>
          <a:p>
            <a:pPr algn="l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www.autistickaskola.cz</a:t>
            </a:r>
            <a:endParaRPr lang="cs-CZ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spc@autistickaskola.cz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000" dirty="0" smtClean="0">
                <a:solidFill>
                  <a:schemeClr val="tx1">
                    <a:lumMod val="95000"/>
                  </a:schemeClr>
                </a:solidFill>
              </a:rPr>
              <a:t>Problémy ve vývoj řeči</a:t>
            </a:r>
          </a:p>
          <a:p>
            <a:pPr lvl="1"/>
            <a:r>
              <a:rPr lang="cs-CZ" altLang="cs-CZ" sz="1600" dirty="0" smtClean="0">
                <a:solidFill>
                  <a:schemeClr val="tx1">
                    <a:lumMod val="95000"/>
                  </a:schemeClr>
                </a:solidFill>
              </a:rPr>
              <a:t>Opožděný vývoj řeči </a:t>
            </a:r>
          </a:p>
          <a:p>
            <a:pPr lvl="1"/>
            <a:r>
              <a:rPr lang="cs-CZ" altLang="cs-CZ" sz="1600" dirty="0" smtClean="0">
                <a:solidFill>
                  <a:schemeClr val="tx1">
                    <a:lumMod val="95000"/>
                  </a:schemeClr>
                </a:solidFill>
              </a:rPr>
              <a:t>Absence řeči - dítě se  nesnaží tento nedostatek kompenzovat jiným alternativním způsobem komunikace (např. mimikou, gesty). </a:t>
            </a:r>
            <a:endParaRPr lang="cs-CZ" altLang="cs-CZ" sz="15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cs-CZ" altLang="cs-CZ" sz="2000" dirty="0" smtClean="0">
                <a:solidFill>
                  <a:schemeClr val="tx1">
                    <a:lumMod val="95000"/>
                  </a:schemeClr>
                </a:solidFill>
              </a:rPr>
              <a:t>Nepřiměřený verbální projev (málo i moc)</a:t>
            </a:r>
          </a:p>
          <a:p>
            <a:r>
              <a:rPr lang="cs-CZ" altLang="cs-CZ" sz="2000" dirty="0" smtClean="0">
                <a:solidFill>
                  <a:schemeClr val="tx1">
                    <a:lumMod val="95000"/>
                  </a:schemeClr>
                </a:solidFill>
              </a:rPr>
              <a:t>Nepřiměřené užívání jazyka</a:t>
            </a:r>
          </a:p>
          <a:p>
            <a:pPr lvl="1"/>
            <a:r>
              <a:rPr lang="cs-CZ" altLang="cs-CZ" sz="1600" dirty="0" smtClean="0">
                <a:solidFill>
                  <a:schemeClr val="tx1">
                    <a:lumMod val="95000"/>
                  </a:schemeClr>
                </a:solidFill>
              </a:rPr>
              <a:t>Řečové stereotypie - bezprostřední a opožděné echolálie </a:t>
            </a:r>
          </a:p>
          <a:p>
            <a:pPr lvl="1"/>
            <a:r>
              <a:rPr lang="cs-CZ" altLang="cs-CZ" sz="1600" dirty="0" smtClean="0">
                <a:solidFill>
                  <a:schemeClr val="tx1">
                    <a:lumMod val="95000"/>
                  </a:schemeClr>
                </a:solidFill>
              </a:rPr>
              <a:t>Problémy </a:t>
            </a:r>
            <a:r>
              <a:rPr lang="cs-CZ" altLang="cs-CZ" sz="1600" dirty="0">
                <a:solidFill>
                  <a:schemeClr val="tx1">
                    <a:lumMod val="95000"/>
                  </a:schemeClr>
                </a:solidFill>
              </a:rPr>
              <a:t>s užíváním jazyka a jeho gramatickou strukturou (záměna osob a rodů, tykání/vykání, špatný slovosled, apod</a:t>
            </a:r>
            <a:r>
              <a:rPr lang="cs-CZ" altLang="cs-CZ" sz="1600" dirty="0" smtClean="0">
                <a:solidFill>
                  <a:schemeClr val="tx1">
                    <a:lumMod val="95000"/>
                  </a:schemeClr>
                </a:solidFill>
              </a:rPr>
              <a:t>.)</a:t>
            </a:r>
          </a:p>
          <a:p>
            <a:pPr lvl="1"/>
            <a:r>
              <a:rPr lang="cs-CZ" altLang="cs-CZ" sz="1600" dirty="0" smtClean="0">
                <a:solidFill>
                  <a:schemeClr val="tx1">
                    <a:lumMod val="95000"/>
                  </a:schemeClr>
                </a:solidFill>
              </a:rPr>
              <a:t>Zvláštní intonace, vlastní žargon</a:t>
            </a:r>
            <a:endParaRPr lang="cs-CZ" altLang="cs-CZ" sz="16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cs-CZ" altLang="cs-CZ" sz="2000" dirty="0" smtClean="0">
                <a:solidFill>
                  <a:schemeClr val="tx1">
                    <a:lumMod val="95000"/>
                  </a:schemeClr>
                </a:solidFill>
              </a:rPr>
              <a:t>Obtíže s porozuměním </a:t>
            </a:r>
          </a:p>
          <a:p>
            <a:pPr eaLnBrk="1" hangingPunct="1"/>
            <a:r>
              <a:rPr lang="cs-CZ" altLang="cs-CZ" sz="2000" dirty="0" smtClean="0">
                <a:solidFill>
                  <a:schemeClr val="tx1">
                    <a:lumMod val="95000"/>
                  </a:schemeClr>
                </a:solidFill>
              </a:rPr>
              <a:t>Nepochopení humoru, nadsázky, abstrakce</a:t>
            </a:r>
          </a:p>
          <a:p>
            <a:pPr eaLnBrk="1" hangingPunct="1"/>
            <a:r>
              <a:rPr lang="cs-CZ" altLang="cs-CZ" sz="2000" dirty="0" smtClean="0">
                <a:solidFill>
                  <a:schemeClr val="tx1">
                    <a:lumMod val="95000"/>
                  </a:schemeClr>
                </a:solidFill>
              </a:rPr>
              <a:t>Obtíže se svěřováním se</a:t>
            </a:r>
            <a:endParaRPr lang="cs-CZ" altLang="cs-CZ" sz="20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cs-CZ" altLang="cs-CZ" sz="2000" dirty="0" smtClean="0">
                <a:solidFill>
                  <a:schemeClr val="tx1">
                    <a:lumMod val="95000"/>
                  </a:schemeClr>
                </a:solidFill>
              </a:rPr>
              <a:t>Neverbální komunikace - narušená </a:t>
            </a:r>
            <a:r>
              <a:rPr lang="cs-CZ" altLang="cs-CZ" sz="2000" dirty="0">
                <a:solidFill>
                  <a:schemeClr val="tx1">
                    <a:lumMod val="95000"/>
                  </a:schemeClr>
                </a:solidFill>
              </a:rPr>
              <a:t>schopnost přiměřeně užívat neverbální chování </a:t>
            </a:r>
            <a:r>
              <a:rPr lang="cs-CZ" altLang="cs-CZ" sz="2000" dirty="0" smtClean="0">
                <a:solidFill>
                  <a:schemeClr val="tx1">
                    <a:lumMod val="95000"/>
                  </a:schemeClr>
                </a:solidFill>
              </a:rPr>
              <a:t>(postoj </a:t>
            </a:r>
            <a:r>
              <a:rPr lang="cs-CZ" altLang="cs-CZ" sz="2000" dirty="0">
                <a:solidFill>
                  <a:schemeClr val="tx1">
                    <a:lumMod val="95000"/>
                  </a:schemeClr>
                </a:solidFill>
              </a:rPr>
              <a:t>těla, gest, </a:t>
            </a:r>
            <a:r>
              <a:rPr lang="cs-CZ" altLang="cs-CZ" sz="2000" dirty="0" smtClean="0">
                <a:solidFill>
                  <a:schemeClr val="tx1">
                    <a:lumMod val="95000"/>
                  </a:schemeClr>
                </a:solidFill>
              </a:rPr>
              <a:t>mimika, oční kontakt).</a:t>
            </a:r>
            <a:endParaRPr lang="cs-CZ" altLang="cs-CZ" sz="20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endParaRPr lang="cs-CZ" altLang="cs-CZ" sz="20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cs-CZ" altLang="cs-CZ" sz="2000" b="1" dirty="0" smtClean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Komunikace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84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507288" cy="52565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altLang="cs-CZ" sz="1800" dirty="0" smtClean="0">
                <a:solidFill>
                  <a:schemeClr val="tx1">
                    <a:lumMod val="95000"/>
                  </a:schemeClr>
                </a:solidFill>
              </a:rPr>
              <a:t>Nepřiměřená hra</a:t>
            </a:r>
          </a:p>
          <a:p>
            <a:pPr lvl="1">
              <a:lnSpc>
                <a:spcPct val="150000"/>
              </a:lnSpc>
            </a:pPr>
            <a:r>
              <a:rPr lang="cs-CZ" altLang="cs-CZ" sz="1400" dirty="0" smtClean="0">
                <a:solidFill>
                  <a:schemeClr val="tx1">
                    <a:lumMod val="95000"/>
                  </a:schemeClr>
                </a:solidFill>
              </a:rPr>
              <a:t>Chybí </a:t>
            </a:r>
            <a:r>
              <a:rPr lang="cs-CZ" altLang="cs-CZ" sz="1400" dirty="0">
                <a:solidFill>
                  <a:schemeClr val="tx1">
                    <a:lumMod val="95000"/>
                  </a:schemeClr>
                </a:solidFill>
              </a:rPr>
              <a:t>různorodá, spontánní, symbolická a sociálně napodobivá hra </a:t>
            </a:r>
            <a:r>
              <a:rPr lang="cs-CZ" altLang="cs-CZ" sz="1400" dirty="0" smtClean="0">
                <a:solidFill>
                  <a:schemeClr val="tx1">
                    <a:lumMod val="95000"/>
                  </a:schemeClr>
                </a:solidFill>
              </a:rPr>
              <a:t>odpovídající </a:t>
            </a:r>
            <a:r>
              <a:rPr lang="cs-CZ" altLang="cs-CZ" sz="1400" dirty="0">
                <a:solidFill>
                  <a:schemeClr val="tx1">
                    <a:lumMod val="95000"/>
                  </a:schemeClr>
                </a:solidFill>
              </a:rPr>
              <a:t>vývojové </a:t>
            </a:r>
            <a:r>
              <a:rPr lang="cs-CZ" altLang="cs-CZ" sz="1400" dirty="0" smtClean="0">
                <a:solidFill>
                  <a:schemeClr val="tx1">
                    <a:lumMod val="95000"/>
                  </a:schemeClr>
                </a:solidFill>
              </a:rPr>
              <a:t>úrovni</a:t>
            </a:r>
            <a:r>
              <a:rPr lang="cs-CZ" altLang="cs-CZ" sz="1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altLang="cs-CZ" sz="1400" dirty="0" smtClean="0">
                <a:solidFill>
                  <a:schemeClr val="tx1">
                    <a:lumMod val="95000"/>
                  </a:schemeClr>
                </a:solidFill>
              </a:rPr>
              <a:t>(děti si často neumí hrát t s hračkami)</a:t>
            </a:r>
          </a:p>
          <a:p>
            <a:pPr lvl="1">
              <a:lnSpc>
                <a:spcPct val="150000"/>
              </a:lnSpc>
            </a:pPr>
            <a:r>
              <a:rPr lang="cs-CZ" altLang="cs-CZ" sz="1400" dirty="0" smtClean="0">
                <a:solidFill>
                  <a:schemeClr val="tx1">
                    <a:lumMod val="95000"/>
                  </a:schemeClr>
                </a:solidFill>
              </a:rPr>
              <a:t>Hra bývá neobvyklá a stereotypní (zaujetí nezvyklými částmi hraček nebo předmětů, fascinace pohybem) , uplívání na stejných aktivitách</a:t>
            </a:r>
          </a:p>
          <a:p>
            <a:pPr>
              <a:lnSpc>
                <a:spcPct val="150000"/>
              </a:lnSpc>
            </a:pPr>
            <a:r>
              <a:rPr lang="cs-CZ" altLang="cs-CZ" sz="2100" dirty="0" smtClean="0">
                <a:solidFill>
                  <a:schemeClr val="tx1">
                    <a:lumMod val="95000"/>
                  </a:schemeClr>
                </a:solidFill>
              </a:rPr>
              <a:t>Výrazný zájem o specifickou oblast, problémy s motivací v jiných oblastech (např. dopravní prostředky, Vesmír, čísla, apod.)</a:t>
            </a:r>
          </a:p>
          <a:p>
            <a:pPr>
              <a:lnSpc>
                <a:spcPct val="150000"/>
              </a:lnSpc>
            </a:pPr>
            <a:r>
              <a:rPr lang="cs-CZ" altLang="cs-CZ" sz="2100" dirty="0" smtClean="0">
                <a:solidFill>
                  <a:schemeClr val="tx1">
                    <a:lumMod val="95000"/>
                  </a:schemeClr>
                </a:solidFill>
              </a:rPr>
              <a:t>Rigidita - </a:t>
            </a:r>
            <a:r>
              <a:rPr lang="cs-CZ" altLang="cs-CZ" sz="2100" dirty="0">
                <a:solidFill>
                  <a:schemeClr val="tx1">
                    <a:lumMod val="95000"/>
                  </a:schemeClr>
                </a:solidFill>
              </a:rPr>
              <a:t>ulpívání na specifických, nefunkčních rituálech a rutinní činnosti, odpor ke </a:t>
            </a:r>
            <a:r>
              <a:rPr lang="cs-CZ" altLang="cs-CZ" sz="2100" dirty="0" smtClean="0">
                <a:solidFill>
                  <a:schemeClr val="tx1">
                    <a:lumMod val="95000"/>
                  </a:schemeClr>
                </a:solidFill>
              </a:rPr>
              <a:t>změnám</a:t>
            </a:r>
            <a:endParaRPr lang="cs-CZ" altLang="cs-CZ" sz="21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altLang="cs-CZ" sz="2100" dirty="0" smtClean="0">
                <a:solidFill>
                  <a:schemeClr val="tx1">
                    <a:lumMod val="95000"/>
                  </a:schemeClr>
                </a:solidFill>
              </a:rPr>
              <a:t>Problém s přijetí prohry nebo pochopením soutěživosti</a:t>
            </a:r>
          </a:p>
          <a:p>
            <a:pPr>
              <a:lnSpc>
                <a:spcPct val="150000"/>
              </a:lnSpc>
            </a:pPr>
            <a:r>
              <a:rPr lang="cs-CZ" altLang="cs-CZ" sz="2100" dirty="0" smtClean="0">
                <a:solidFill>
                  <a:schemeClr val="tx1">
                    <a:lumMod val="95000"/>
                  </a:schemeClr>
                </a:solidFill>
              </a:rPr>
              <a:t>Představivost</a:t>
            </a:r>
          </a:p>
          <a:p>
            <a:pPr lvl="1">
              <a:lnSpc>
                <a:spcPct val="150000"/>
              </a:lnSpc>
            </a:pPr>
            <a:r>
              <a:rPr lang="cs-CZ" altLang="cs-CZ" sz="1400" dirty="0" smtClean="0">
                <a:solidFill>
                  <a:schemeClr val="tx1">
                    <a:lumMod val="95000"/>
                  </a:schemeClr>
                </a:solidFill>
              </a:rPr>
              <a:t>Nepřiměřené prostorové schopnosti (opět spektrum, oba extrémy)</a:t>
            </a:r>
          </a:p>
          <a:p>
            <a:pPr lvl="1">
              <a:lnSpc>
                <a:spcPct val="150000"/>
              </a:lnSpc>
            </a:pPr>
            <a:r>
              <a:rPr lang="cs-CZ" altLang="cs-CZ" sz="1400" dirty="0" smtClean="0">
                <a:solidFill>
                  <a:schemeClr val="tx1">
                    <a:lumMod val="95000"/>
                  </a:schemeClr>
                </a:solidFill>
              </a:rPr>
              <a:t>Problematická orientace v čase nebo prostoru</a:t>
            </a:r>
          </a:p>
          <a:p>
            <a:pPr lvl="1">
              <a:lnSpc>
                <a:spcPct val="150000"/>
              </a:lnSpc>
            </a:pPr>
            <a:r>
              <a:rPr lang="cs-CZ" altLang="cs-CZ" sz="1400" dirty="0" smtClean="0">
                <a:solidFill>
                  <a:schemeClr val="tx1">
                    <a:lumMod val="95000"/>
                  </a:schemeClr>
                </a:solidFill>
              </a:rPr>
              <a:t>Problém s abstraktními instrukcemi a zadáním</a:t>
            </a:r>
            <a:endParaRPr lang="cs-CZ" altLang="cs-CZ" sz="14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cs-CZ" altLang="cs-CZ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cs-CZ" altLang="cs-CZ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cs-CZ" altLang="cs-CZ" sz="1800" b="1" dirty="0" smtClean="0">
              <a:solidFill>
                <a:schemeClr val="bg1"/>
              </a:solidFill>
            </a:endParaRPr>
          </a:p>
          <a:p>
            <a:pPr eaLnBrk="1" hangingPunct="1"/>
            <a:endParaRPr lang="cs-CZ" altLang="cs-CZ" sz="1800" b="1" dirty="0" smtClean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Představivost a omezené zájmy</a:t>
            </a:r>
          </a:p>
        </p:txBody>
      </p:sp>
    </p:spTree>
    <p:extLst>
      <p:ext uri="{BB962C8B-B14F-4D97-AF65-F5344CB8AC3E}">
        <p14:creationId xmlns:p14="http://schemas.microsoft.com/office/powerpoint/2010/main" val="350884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Nespecifické rysy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5112568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90000"/>
              </a:lnSpc>
            </a:pPr>
            <a:r>
              <a:rPr lang="cs-CZ" sz="7200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Nerovnoměrný profil kognitivních </a:t>
            </a:r>
            <a:r>
              <a:rPr lang="cs-CZ" sz="72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schopností</a:t>
            </a:r>
          </a:p>
          <a:p>
            <a:pPr lvl="0">
              <a:lnSpc>
                <a:spcPct val="90000"/>
              </a:lnSpc>
            </a:pPr>
            <a:r>
              <a:rPr lang="cs-CZ" sz="72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Obtíže s </a:t>
            </a:r>
            <a:r>
              <a:rPr lang="cs-CZ" sz="7200" dirty="0" err="1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grafomotorikou</a:t>
            </a:r>
            <a:endParaRPr lang="cs-CZ" sz="7200" dirty="0" smtClean="0">
              <a:solidFill>
                <a:schemeClr val="tx1">
                  <a:lumMod val="95000"/>
                </a:schemeClr>
              </a:solidFill>
              <a:cs typeface="Tahoma" pitchFamily="2"/>
            </a:endParaRPr>
          </a:p>
          <a:p>
            <a:pPr lvl="0">
              <a:lnSpc>
                <a:spcPct val="90000"/>
              </a:lnSpc>
            </a:pPr>
            <a:r>
              <a:rPr lang="cs-CZ" sz="72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Celková neobratnost</a:t>
            </a:r>
          </a:p>
          <a:p>
            <a:pPr lvl="0">
              <a:lnSpc>
                <a:spcPct val="90000"/>
              </a:lnSpc>
            </a:pPr>
            <a:r>
              <a:rPr lang="cs-CZ" sz="72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Problémy s jídlem (rigidita jídelníčku)</a:t>
            </a:r>
          </a:p>
          <a:p>
            <a:pPr lvl="0">
              <a:lnSpc>
                <a:spcPct val="90000"/>
              </a:lnSpc>
            </a:pPr>
            <a:r>
              <a:rPr lang="cs-CZ" sz="72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Obtíže se spánkem</a:t>
            </a:r>
          </a:p>
          <a:p>
            <a:pPr lvl="0">
              <a:lnSpc>
                <a:spcPct val="90000"/>
              </a:lnSpc>
            </a:pPr>
            <a:r>
              <a:rPr lang="cs-CZ" sz="72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Hypersenzitivita - neobvyklé </a:t>
            </a:r>
            <a:r>
              <a:rPr lang="cs-CZ" sz="7200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reakce na smyslové podněty </a:t>
            </a:r>
            <a:r>
              <a:rPr lang="cs-CZ" sz="72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(zacpávání uší – hluk, problém s dotyky – hmat, očichávání, olizování, vestibulární systém – obliba v točení se)</a:t>
            </a:r>
          </a:p>
          <a:p>
            <a:pPr lvl="0">
              <a:lnSpc>
                <a:spcPct val="90000"/>
              </a:lnSpc>
            </a:pPr>
            <a:r>
              <a:rPr lang="cs-CZ" sz="72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Hyperaktivita nebo </a:t>
            </a:r>
            <a:r>
              <a:rPr lang="cs-CZ" sz="7200" dirty="0" err="1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hypoaktivita</a:t>
            </a:r>
            <a:endParaRPr lang="cs-CZ" sz="7200" dirty="0" smtClean="0">
              <a:solidFill>
                <a:schemeClr val="tx1">
                  <a:lumMod val="95000"/>
                </a:schemeClr>
              </a:solidFill>
              <a:cs typeface="Tahoma" pitchFamily="2"/>
            </a:endParaRPr>
          </a:p>
          <a:p>
            <a:pPr lvl="0">
              <a:lnSpc>
                <a:spcPct val="90000"/>
              </a:lnSpc>
            </a:pPr>
            <a:r>
              <a:rPr lang="cs-CZ" sz="72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Impulzivita, nevnímání nebezpečí</a:t>
            </a:r>
          </a:p>
          <a:p>
            <a:pPr>
              <a:lnSpc>
                <a:spcPct val="90000"/>
              </a:lnSpc>
            </a:pPr>
            <a:r>
              <a:rPr lang="cs-CZ" sz="7200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Problémy s chováním </a:t>
            </a:r>
            <a:r>
              <a:rPr lang="cs-CZ" sz="72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(agresivita</a:t>
            </a:r>
            <a:r>
              <a:rPr lang="cs-CZ" sz="7200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, sebezraňování…)</a:t>
            </a:r>
          </a:p>
          <a:p>
            <a:pPr>
              <a:lnSpc>
                <a:spcPct val="90000"/>
              </a:lnSpc>
            </a:pPr>
            <a:r>
              <a:rPr lang="cs-CZ" sz="7200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Nepřiměřené emocionální reakce (bezdůvodný pláč nebo smích, střídání nálad, afekty, úzkost, absence strachu v nebezpečných situacích</a:t>
            </a:r>
          </a:p>
          <a:p>
            <a:pPr lvl="0">
              <a:lnSpc>
                <a:spcPct val="90000"/>
              </a:lnSpc>
            </a:pPr>
            <a:r>
              <a:rPr lang="cs-CZ" sz="72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Upřednostňování </a:t>
            </a:r>
            <a:r>
              <a:rPr lang="cs-CZ" sz="7200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periferního zrakového vnímání před přímým pohledem</a:t>
            </a:r>
          </a:p>
          <a:p>
            <a:pPr lvl="0">
              <a:lnSpc>
                <a:spcPct val="90000"/>
              </a:lnSpc>
            </a:pPr>
            <a:r>
              <a:rPr lang="cs-CZ" sz="7200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Snížená schopnost imitace pohybů, nachýlená chůze či chůze po špičkách, tleskání, luskání prsty</a:t>
            </a:r>
            <a:r>
              <a:rPr lang="cs-CZ" sz="72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7200" dirty="0">
                <a:solidFill>
                  <a:schemeClr val="tx1">
                    <a:lumMod val="95000"/>
                  </a:schemeClr>
                </a:solidFill>
              </a:rPr>
              <a:t>Stereotypní a opakující se motorické manýrování (třepání či kroutivé pohyby rukama a prsty nebo komplexní specifické pohyby celým tělem).</a:t>
            </a:r>
          </a:p>
          <a:p>
            <a:pPr lvl="0">
              <a:lnSpc>
                <a:spcPct val="90000"/>
              </a:lnSpc>
            </a:pPr>
            <a:endParaRPr lang="cs-CZ" sz="7200" dirty="0">
              <a:solidFill>
                <a:srgbClr val="FFFFFF"/>
              </a:solidFill>
              <a:cs typeface="Tahoma" pitchFamily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6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Projevy emocionality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7931224" cy="44985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2300" dirty="0">
                <a:solidFill>
                  <a:schemeClr val="tx1">
                    <a:lumMod val="95000"/>
                  </a:schemeClr>
                </a:solidFill>
              </a:rPr>
              <a:t>Potíže s chápáním potřeb druhých, </a:t>
            </a:r>
            <a:r>
              <a:rPr lang="cs-CZ" altLang="cs-CZ" sz="2300" b="1" dirty="0">
                <a:solidFill>
                  <a:schemeClr val="tx1">
                    <a:lumMod val="95000"/>
                  </a:schemeClr>
                </a:solidFill>
              </a:rPr>
              <a:t>nízká míra empatie</a:t>
            </a:r>
            <a:r>
              <a:rPr lang="cs-CZ" altLang="cs-CZ" sz="2300" dirty="0">
                <a:solidFill>
                  <a:schemeClr val="tx1">
                    <a:lumMod val="95000"/>
                  </a:schemeClr>
                </a:solidFill>
              </a:rPr>
              <a:t>, v důsledku toho působí na své okolí </a:t>
            </a:r>
            <a:r>
              <a:rPr lang="cs-CZ" altLang="cs-CZ" sz="2300" b="1" dirty="0">
                <a:solidFill>
                  <a:schemeClr val="tx1">
                    <a:lumMod val="95000"/>
                  </a:schemeClr>
                </a:solidFill>
              </a:rPr>
              <a:t>egocentricky</a:t>
            </a:r>
            <a:r>
              <a:rPr lang="cs-CZ" altLang="cs-CZ" sz="2300" dirty="0">
                <a:solidFill>
                  <a:schemeClr val="tx1">
                    <a:lumMod val="95000"/>
                  </a:schemeClr>
                </a:solidFill>
              </a:rPr>
              <a:t>, jejich výroky vůči ostatním bývají často urážlivé, a pro okolí, včetně blízkých členů rodiny, zraňující. </a:t>
            </a:r>
            <a:endParaRPr lang="cs-CZ" altLang="cs-CZ" sz="23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3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300" b="1" dirty="0">
                <a:solidFill>
                  <a:schemeClr val="tx1">
                    <a:lumMod val="95000"/>
                  </a:schemeClr>
                </a:solidFill>
              </a:rPr>
              <a:t>Nedokáží  verbálně vyjádřit své city</a:t>
            </a:r>
            <a:r>
              <a:rPr lang="cs-CZ" altLang="cs-CZ" sz="2300" dirty="0">
                <a:solidFill>
                  <a:schemeClr val="tx1">
                    <a:lumMod val="95000"/>
                  </a:schemeClr>
                </a:solidFill>
              </a:rPr>
              <a:t>, nebo je tato schopnost velmi nízká</a:t>
            </a:r>
            <a:r>
              <a:rPr lang="cs-CZ" altLang="cs-CZ" sz="23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cs-CZ" altLang="cs-CZ" sz="23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300" dirty="0">
                <a:solidFill>
                  <a:schemeClr val="tx1">
                    <a:lumMod val="95000"/>
                  </a:schemeClr>
                </a:solidFill>
              </a:rPr>
              <a:t>U řady dětí s PAS se projevuje </a:t>
            </a:r>
            <a:r>
              <a:rPr lang="cs-CZ" altLang="cs-CZ" sz="2300" b="1" dirty="0">
                <a:solidFill>
                  <a:schemeClr val="tx1">
                    <a:lumMod val="95000"/>
                  </a:schemeClr>
                </a:solidFill>
              </a:rPr>
              <a:t>nízká frustrační tolerance</a:t>
            </a:r>
            <a:r>
              <a:rPr lang="cs-CZ" altLang="cs-CZ" sz="2300" dirty="0">
                <a:solidFill>
                  <a:schemeClr val="tx1">
                    <a:lumMod val="95000"/>
                  </a:schemeClr>
                </a:solidFill>
              </a:rPr>
              <a:t>, učitelé se často setkávají </a:t>
            </a:r>
            <a:r>
              <a:rPr lang="cs-CZ" altLang="cs-CZ" sz="2300" dirty="0" smtClean="0">
                <a:solidFill>
                  <a:schemeClr val="tx1">
                    <a:lumMod val="95000"/>
                  </a:schemeClr>
                </a:solidFill>
              </a:rPr>
              <a:t>s </a:t>
            </a:r>
            <a:r>
              <a:rPr lang="cs-CZ" altLang="cs-CZ" sz="2300" dirty="0">
                <a:solidFill>
                  <a:schemeClr val="tx1">
                    <a:lumMod val="95000"/>
                  </a:schemeClr>
                </a:solidFill>
              </a:rPr>
              <a:t>žáky s PAS, kteří velmi bouřlivě a nepřiměřeně reagují na kladené požadavky v rámci školní práce</a:t>
            </a:r>
            <a:r>
              <a:rPr lang="cs-CZ" altLang="cs-CZ" sz="23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cs-CZ" altLang="cs-CZ" sz="23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300" b="1" dirty="0">
                <a:solidFill>
                  <a:schemeClr val="tx1">
                    <a:lumMod val="95000"/>
                  </a:schemeClr>
                </a:solidFill>
              </a:rPr>
              <a:t>úzkostné projevy</a:t>
            </a:r>
            <a:r>
              <a:rPr lang="cs-CZ" altLang="cs-CZ" sz="2300" dirty="0">
                <a:solidFill>
                  <a:schemeClr val="tx1">
                    <a:lumMod val="95000"/>
                  </a:schemeClr>
                </a:solidFill>
              </a:rPr>
              <a:t>, jako jsou specifické strachy (z otevřených dveří, sušáků na toaletě, některých zvířat, věcí apod.), trvalá úzkost (ze smrti, nemoci, změny apod.), panické reakce, sociální fobie, separační úzkost. </a:t>
            </a:r>
            <a:endParaRPr lang="cs-CZ" altLang="cs-CZ" sz="23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3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300" b="1" dirty="0">
                <a:solidFill>
                  <a:schemeClr val="tx1">
                    <a:lumMod val="95000"/>
                  </a:schemeClr>
                </a:solidFill>
              </a:rPr>
              <a:t>Střídání nálad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1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tx1">
                    <a:lumMod val="95000"/>
                  </a:schemeClr>
                </a:solidFill>
              </a:rPr>
              <a:t>Okolní svět se zdá příliš složitý, abstraktní.</a:t>
            </a:r>
          </a:p>
          <a:p>
            <a:pPr>
              <a:lnSpc>
                <a:spcPct val="90000"/>
              </a:lnSpc>
            </a:pPr>
            <a:endParaRPr lang="cs-CZ" altLang="cs-CZ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tx1">
                    <a:lumMod val="95000"/>
                  </a:schemeClr>
                </a:solidFill>
              </a:rPr>
              <a:t>Nechápou smysluplnost dění, někdy neví, jak reagovat, trvají na něčem, co znají – </a:t>
            </a:r>
            <a:r>
              <a:rPr lang="cs-CZ" altLang="cs-CZ" sz="2800" b="1" u="sng" dirty="0" smtClean="0">
                <a:solidFill>
                  <a:schemeClr val="tx1">
                    <a:lumMod val="95000"/>
                  </a:schemeClr>
                </a:solidFill>
              </a:rPr>
              <a:t>neodklání se od reality, ale mají problémy tuto realitu správně pochopit.</a:t>
            </a:r>
          </a:p>
          <a:p>
            <a:pPr>
              <a:lnSpc>
                <a:spcPct val="90000"/>
              </a:lnSpc>
            </a:pPr>
            <a:endParaRPr lang="cs-CZ" altLang="cs-CZ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tx1">
                    <a:lumMod val="95000"/>
                  </a:schemeClr>
                </a:solidFill>
              </a:rPr>
              <a:t>Preferují činnosti, kde vládne </a:t>
            </a:r>
            <a:r>
              <a:rPr lang="cs-CZ" altLang="cs-CZ" sz="2800" b="1" u="sng" dirty="0" smtClean="0">
                <a:solidFill>
                  <a:schemeClr val="tx1">
                    <a:lumMod val="95000"/>
                  </a:schemeClr>
                </a:solidFill>
              </a:rPr>
              <a:t>řád, harmonie, pravidla</a:t>
            </a:r>
            <a:r>
              <a:rPr lang="cs-CZ" altLang="cs-CZ" sz="2800" dirty="0" smtClean="0">
                <a:solidFill>
                  <a:schemeClr val="tx1">
                    <a:lumMod val="95000"/>
                  </a:schemeClr>
                </a:solidFill>
              </a:rPr>
              <a:t> – čísla, hudba, telefonní seznamy, jízdní řády…</a:t>
            </a:r>
          </a:p>
          <a:p>
            <a:pPr>
              <a:lnSpc>
                <a:spcPct val="90000"/>
              </a:lnSpc>
            </a:pPr>
            <a:endParaRPr lang="cs-CZ" altLang="cs-CZ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tx1">
                    <a:lumMod val="95000"/>
                  </a:schemeClr>
                </a:solidFill>
              </a:rPr>
              <a:t>Před světem se často uzavírají, setrvávají ve svém zjednodušeném vidění světa.</a:t>
            </a:r>
          </a:p>
          <a:p>
            <a:pPr>
              <a:lnSpc>
                <a:spcPct val="90000"/>
              </a:lnSpc>
            </a:pPr>
            <a:endParaRPr lang="cs-CZ" altLang="cs-CZ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tx1">
                    <a:lumMod val="95000"/>
                  </a:schemeClr>
                </a:solidFill>
              </a:rPr>
              <a:t>Frustrace z nepochopení  se může projevovat agresí či </a:t>
            </a:r>
            <a:r>
              <a:rPr lang="cs-CZ" altLang="cs-CZ" sz="2800" dirty="0" err="1" smtClean="0">
                <a:solidFill>
                  <a:schemeClr val="tx1">
                    <a:lumMod val="95000"/>
                  </a:schemeClr>
                </a:solidFill>
              </a:rPr>
              <a:t>automutilačními</a:t>
            </a:r>
            <a:r>
              <a:rPr lang="cs-CZ" altLang="cs-CZ" sz="2800" dirty="0" smtClean="0">
                <a:solidFill>
                  <a:schemeClr val="tx1">
                    <a:lumMod val="95000"/>
                  </a:schemeClr>
                </a:solidFill>
              </a:rPr>
              <a:t> projevy. </a:t>
            </a:r>
          </a:p>
          <a:p>
            <a:endParaRPr lang="cs-CZ" altLang="cs-CZ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PAS projevující se v 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7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18390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>
                <a:cs typeface="Tahoma" pitchFamily="2"/>
              </a:rPr>
              <a:t>MKN 10 - Evropa</a:t>
            </a:r>
          </a:p>
          <a:p>
            <a:pPr lvl="2" hangingPunct="0"/>
            <a:r>
              <a:rPr lang="cs-CZ" dirty="0">
                <a:cs typeface="Tahoma" pitchFamily="2"/>
              </a:rPr>
              <a:t>Dětský autismus</a:t>
            </a:r>
          </a:p>
          <a:p>
            <a:pPr lvl="2" hangingPunct="0"/>
            <a:r>
              <a:rPr lang="cs-CZ" dirty="0">
                <a:cs typeface="Tahoma" pitchFamily="2"/>
              </a:rPr>
              <a:t>Atypický autismus</a:t>
            </a:r>
          </a:p>
          <a:p>
            <a:pPr lvl="2" hangingPunct="0"/>
            <a:r>
              <a:rPr lang="cs-CZ" dirty="0">
                <a:cs typeface="Tahoma" pitchFamily="2"/>
              </a:rPr>
              <a:t>Aspergerův syndrom</a:t>
            </a:r>
          </a:p>
          <a:p>
            <a:pPr lvl="2" hangingPunct="0"/>
            <a:r>
              <a:rPr lang="cs-CZ" sz="1800" dirty="0" err="1">
                <a:cs typeface="Tahoma" pitchFamily="2"/>
              </a:rPr>
              <a:t>Rettův</a:t>
            </a:r>
            <a:r>
              <a:rPr lang="cs-CZ" sz="1800" dirty="0">
                <a:cs typeface="Tahoma" pitchFamily="2"/>
              </a:rPr>
              <a:t> syndrom</a:t>
            </a:r>
          </a:p>
          <a:p>
            <a:pPr lvl="2" hangingPunct="0"/>
            <a:r>
              <a:rPr lang="cs-CZ" sz="1800" dirty="0">
                <a:cs typeface="Tahoma" pitchFamily="2"/>
              </a:rPr>
              <a:t>Jiné </a:t>
            </a:r>
            <a:r>
              <a:rPr lang="cs-CZ" sz="1800" dirty="0" err="1">
                <a:cs typeface="Tahoma" pitchFamily="2"/>
              </a:rPr>
              <a:t>pervazivní</a:t>
            </a:r>
            <a:r>
              <a:rPr lang="cs-CZ" sz="1800" dirty="0">
                <a:cs typeface="Tahoma" pitchFamily="2"/>
              </a:rPr>
              <a:t> vývojové poruchy</a:t>
            </a:r>
          </a:p>
          <a:p>
            <a:pPr lvl="2" hangingPunct="0"/>
            <a:r>
              <a:rPr lang="cs-CZ" sz="1800" dirty="0">
                <a:cs typeface="Tahoma" pitchFamily="2"/>
              </a:rPr>
              <a:t>Pervazivní vývojová porucha nespecifikovaná</a:t>
            </a:r>
          </a:p>
          <a:p>
            <a:pPr lvl="0"/>
            <a:r>
              <a:rPr lang="cs-CZ" dirty="0">
                <a:cs typeface="Tahoma" pitchFamily="2"/>
              </a:rPr>
              <a:t>DSM-V - USA</a:t>
            </a:r>
          </a:p>
          <a:p>
            <a:pPr lvl="2" hangingPunct="0"/>
            <a:r>
              <a:rPr lang="cs-CZ" dirty="0">
                <a:cs typeface="Tahoma" pitchFamily="2"/>
              </a:rPr>
              <a:t>Porucha autistického spektra</a:t>
            </a:r>
          </a:p>
          <a:p>
            <a:pPr lvl="3" hangingPunct="0"/>
            <a:r>
              <a:rPr lang="cs-CZ" dirty="0">
                <a:cs typeface="Tahoma" pitchFamily="2"/>
              </a:rPr>
              <a:t>Hodnotí závažnost symptomů</a:t>
            </a:r>
          </a:p>
          <a:p>
            <a:pPr lvl="0"/>
            <a:r>
              <a:rPr lang="cs-CZ" dirty="0">
                <a:cs typeface="Tahoma" pitchFamily="2"/>
              </a:rPr>
              <a:t>Dle závažnosti symptomů</a:t>
            </a:r>
          </a:p>
          <a:p>
            <a:pPr lvl="2" hangingPunct="0"/>
            <a:r>
              <a:rPr lang="cs-CZ" dirty="0">
                <a:cs typeface="Tahoma" pitchFamily="2"/>
              </a:rPr>
              <a:t>Mírná až těžká symptomatika</a:t>
            </a:r>
          </a:p>
          <a:p>
            <a:pPr lvl="0"/>
            <a:r>
              <a:rPr lang="cs-CZ" dirty="0">
                <a:cs typeface="Tahoma" pitchFamily="2"/>
              </a:rPr>
              <a:t>Dle adaptability</a:t>
            </a:r>
          </a:p>
          <a:p>
            <a:pPr lvl="2" hangingPunct="0"/>
            <a:r>
              <a:rPr lang="cs-CZ" dirty="0" err="1">
                <a:cs typeface="Tahoma" pitchFamily="2"/>
              </a:rPr>
              <a:t>Nízkofunkční</a:t>
            </a:r>
            <a:r>
              <a:rPr lang="cs-CZ" dirty="0">
                <a:cs typeface="Tahoma" pitchFamily="2"/>
              </a:rPr>
              <a:t>, Vysocefunkční</a:t>
            </a:r>
          </a:p>
          <a:p>
            <a:pPr lvl="0"/>
            <a:r>
              <a:rPr lang="cs-CZ" dirty="0">
                <a:cs typeface="Tahoma" pitchFamily="2"/>
              </a:rPr>
              <a:t>Dle sociální interakce</a:t>
            </a:r>
          </a:p>
          <a:p>
            <a:pPr lvl="2" hangingPunct="0"/>
            <a:r>
              <a:rPr lang="cs-CZ" dirty="0">
                <a:cs typeface="Tahoma" pitchFamily="2"/>
              </a:rPr>
              <a:t>Osamělý, pasivní, aktivní, formální, smíšený</a:t>
            </a:r>
          </a:p>
          <a:p>
            <a:endParaRPr lang="cs-CZ" alt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5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8100"/>
            <a:ext cx="8229600" cy="48577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cs-CZ" altLang="cs-CZ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cs-CZ" altLang="cs-CZ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cs-CZ" altLang="cs-CZ" dirty="0" smtClean="0">
                <a:solidFill>
                  <a:schemeClr val="bg1"/>
                </a:solidFill>
              </a:rPr>
              <a:t>Obecně stále stoupá; aktuálně 1-2% z populace</a:t>
            </a:r>
          </a:p>
          <a:p>
            <a:pPr eaLnBrk="1" hangingPunct="1">
              <a:buFontTx/>
              <a:buNone/>
              <a:defRPr/>
            </a:pPr>
            <a:endParaRPr lang="cs-CZ" altLang="cs-CZ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cs-CZ" altLang="cs-CZ" dirty="0" smtClean="0">
                <a:solidFill>
                  <a:schemeClr val="bg1"/>
                </a:solidFill>
              </a:rPr>
              <a:t>PAS 3-4:1  (</a:t>
            </a:r>
            <a:r>
              <a:rPr lang="cs-CZ" altLang="cs-CZ" dirty="0" err="1" smtClean="0">
                <a:solidFill>
                  <a:schemeClr val="bg1"/>
                </a:solidFill>
              </a:rPr>
              <a:t>Asperger.syn</a:t>
            </a:r>
            <a:r>
              <a:rPr lang="cs-CZ" altLang="cs-CZ" dirty="0" smtClean="0">
                <a:solidFill>
                  <a:schemeClr val="bg1"/>
                </a:solidFill>
              </a:rPr>
              <a:t>. 8:1)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620713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974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86886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Epidemiologie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6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5" y="1882775"/>
            <a:ext cx="749705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nárůstu prevalence</a:t>
            </a:r>
            <a:br>
              <a:rPr lang="cs-CZ" dirty="0" smtClean="0"/>
            </a:br>
            <a:r>
              <a:rPr lang="cs-CZ" sz="2000" dirty="0" smtClean="0"/>
              <a:t>dle </a:t>
            </a:r>
            <a:r>
              <a:rPr lang="cs-CZ" sz="2000" dirty="0" err="1" smtClean="0"/>
              <a:t>Karine</a:t>
            </a:r>
            <a:r>
              <a:rPr lang="cs-CZ" sz="2000" dirty="0" smtClean="0"/>
              <a:t> </a:t>
            </a:r>
            <a:r>
              <a:rPr lang="cs-CZ" sz="2000" dirty="0" err="1" smtClean="0"/>
              <a:t>Weintraub</a:t>
            </a:r>
            <a:r>
              <a:rPr lang="cs-CZ" sz="2000" dirty="0" smtClean="0"/>
              <a:t> (2011), čas. </a:t>
            </a:r>
            <a:r>
              <a:rPr lang="cs-CZ" sz="2000" dirty="0" err="1" smtClean="0"/>
              <a:t>Nature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8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99FF99"/>
              </a:buClr>
              <a:buSzPct val="80000"/>
              <a:buFontTx/>
              <a:buNone/>
              <a:defRPr/>
            </a:pPr>
            <a:r>
              <a:rPr lang="cs-CZ" altLang="cs-CZ" dirty="0" smtClean="0">
                <a:solidFill>
                  <a:schemeClr val="bg1"/>
                </a:solidFill>
              </a:rPr>
              <a:t>-  </a:t>
            </a:r>
            <a:r>
              <a:rPr lang="cs-CZ" altLang="cs-CZ" sz="2400" dirty="0" smtClean="0">
                <a:solidFill>
                  <a:srgbClr val="FFFFFF"/>
                </a:solidFill>
                <a:cs typeface="Arial"/>
              </a:rPr>
              <a:t>dědičně </a:t>
            </a:r>
            <a:r>
              <a:rPr lang="cs-CZ" altLang="cs-CZ" sz="2400" dirty="0">
                <a:solidFill>
                  <a:srgbClr val="FFFFFF"/>
                </a:solidFill>
                <a:cs typeface="Arial"/>
              </a:rPr>
              <a:t>podmíněné změny v mozkovém vývoji (</a:t>
            </a:r>
            <a:r>
              <a:rPr lang="cs-CZ" altLang="cs-CZ" sz="2400" dirty="0" err="1" smtClean="0">
                <a:solidFill>
                  <a:srgbClr val="FFFFFF"/>
                </a:solidFill>
                <a:cs typeface="Arial"/>
              </a:rPr>
              <a:t>Acosta</a:t>
            </a:r>
            <a:r>
              <a:rPr lang="cs-CZ" altLang="cs-CZ" sz="2400" dirty="0" smtClean="0">
                <a:solidFill>
                  <a:srgbClr val="FFFFFF"/>
                </a:solidFill>
                <a:cs typeface="Arial"/>
              </a:rPr>
              <a:t>,    2003</a:t>
            </a:r>
            <a:r>
              <a:rPr lang="cs-CZ" altLang="cs-CZ" sz="2400" dirty="0">
                <a:solidFill>
                  <a:srgbClr val="FFFFFF"/>
                </a:solidFill>
                <a:cs typeface="Arial"/>
              </a:rPr>
              <a:t>)</a:t>
            </a:r>
          </a:p>
          <a:p>
            <a:pPr>
              <a:buClr>
                <a:srgbClr val="99FF99"/>
              </a:buClr>
              <a:buSzPct val="80000"/>
              <a:buFontTx/>
              <a:buChar char="-"/>
              <a:defRPr/>
            </a:pPr>
            <a:r>
              <a:rPr lang="cs-CZ" altLang="cs-CZ" sz="2400" dirty="0">
                <a:solidFill>
                  <a:srgbClr val="FFFFFF"/>
                </a:solidFill>
                <a:cs typeface="Arial"/>
              </a:rPr>
              <a:t>pro variabilitu v příčinách svědčí různorodost projevů autismu</a:t>
            </a:r>
          </a:p>
          <a:p>
            <a:pPr>
              <a:buClr>
                <a:srgbClr val="99FF99"/>
              </a:buClr>
              <a:buSzPct val="80000"/>
              <a:buFontTx/>
              <a:buChar char="-"/>
              <a:defRPr/>
            </a:pPr>
            <a:r>
              <a:rPr lang="cs-CZ" altLang="cs-CZ" sz="2400" dirty="0">
                <a:solidFill>
                  <a:srgbClr val="FFFFFF"/>
                </a:solidFill>
                <a:cs typeface="Arial"/>
              </a:rPr>
              <a:t>podíl různých genů na vzniku autismu (v prenatálním a postnatálním vývoji reagují na negativní externí vlivy)</a:t>
            </a:r>
          </a:p>
          <a:p>
            <a:pPr>
              <a:buClr>
                <a:srgbClr val="99FF99"/>
              </a:buClr>
              <a:buSzPct val="80000"/>
              <a:buFontTx/>
              <a:buChar char="-"/>
              <a:defRPr/>
            </a:pPr>
            <a:r>
              <a:rPr lang="cs-CZ" altLang="cs-CZ" sz="2400" dirty="0">
                <a:solidFill>
                  <a:srgbClr val="FFFFFF"/>
                </a:solidFill>
                <a:cs typeface="Arial"/>
              </a:rPr>
              <a:t>specifické projevy v chování nejsou způsobeny chybným výchovným vedením!!!</a:t>
            </a:r>
            <a:endParaRPr lang="cs-CZ" altLang="cs-CZ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cs-CZ" altLang="cs-CZ" b="1" dirty="0" smtClean="0">
                <a:solidFill>
                  <a:schemeClr val="bg1"/>
                </a:solidFill>
              </a:rPr>
              <a:t>Genetické (hereditární) faktory – aktuálně udávaná až 90% genetická podmíněnost</a:t>
            </a:r>
          </a:p>
          <a:p>
            <a:pPr eaLnBrk="1" hangingPunct="1">
              <a:defRPr/>
            </a:pPr>
            <a:endParaRPr lang="cs-CZ" altLang="cs-CZ" sz="2400" b="1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3"/>
            <a:ext cx="8229600" cy="46413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b="1" dirty="0" smtClean="0">
                <a:solidFill>
                  <a:srgbClr val="FFFFFF"/>
                </a:solidFill>
                <a:cs typeface="Arial" charset="0"/>
              </a:rPr>
              <a:t>mentální retardace</a:t>
            </a:r>
            <a:r>
              <a:rPr lang="cs-CZ" altLang="cs-CZ" sz="2000" dirty="0" smtClean="0">
                <a:solidFill>
                  <a:srgbClr val="FFFFFF"/>
                </a:solidFill>
                <a:cs typeface="Arial" charset="0"/>
              </a:rPr>
              <a:t>, 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rgbClr val="FFFFFF"/>
                </a:solidFill>
                <a:cs typeface="Arial" charset="0"/>
              </a:rPr>
              <a:t>syndrom fragilního X chromozomu,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rgbClr val="FFFFFF"/>
                </a:solidFill>
                <a:cs typeface="Arial" charset="0"/>
              </a:rPr>
              <a:t>Downův syndrom (až 7-10% jedinců s PAS), 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rgbClr val="FFFFFF"/>
                </a:solidFill>
                <a:cs typeface="Arial" charset="0"/>
              </a:rPr>
              <a:t>epilepsie (neurologické poruchy obecně – 60% jedinců s PAS),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b="1" dirty="0" smtClean="0">
                <a:solidFill>
                  <a:srgbClr val="FFFFFF"/>
                </a:solidFill>
                <a:cs typeface="Arial" charset="0"/>
              </a:rPr>
              <a:t>vady řeči /vývojové poruchy řeči/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rgbClr val="FFFFFF"/>
                </a:solidFill>
                <a:cs typeface="Arial" charset="0"/>
              </a:rPr>
              <a:t>vady sluchu, zraku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b="1" dirty="0" smtClean="0">
                <a:solidFill>
                  <a:srgbClr val="FFFFFF"/>
                </a:solidFill>
                <a:cs typeface="Arial" charset="0"/>
              </a:rPr>
              <a:t>ADHD (porucha aktivity a pozornosti)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b="1" dirty="0" smtClean="0">
                <a:solidFill>
                  <a:srgbClr val="FFFFFF"/>
                </a:solidFill>
                <a:cs typeface="Arial" charset="0"/>
              </a:rPr>
              <a:t>ADD (porucha aktivity</a:t>
            </a:r>
            <a:r>
              <a:rPr lang="cs-CZ" altLang="cs-CZ" sz="2000" dirty="0" smtClean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rgbClr val="FFFFFF"/>
                </a:solidFill>
                <a:cs typeface="Arial" charset="0"/>
              </a:rPr>
              <a:t>specifické poruchy učení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rgbClr val="FFFFFF"/>
                </a:solidFill>
                <a:cs typeface="Arial" charset="0"/>
              </a:rPr>
              <a:t>vývojová porucha motorických funkcí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rgbClr val="FFFFFF"/>
                </a:solidFill>
                <a:cs typeface="Arial" charset="0"/>
              </a:rPr>
              <a:t>Tourettův syndrom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rgbClr val="FFFFFF"/>
                </a:solidFill>
                <a:cs typeface="Arial" charset="0"/>
              </a:rPr>
              <a:t>Obsedantně kompulsivní porucha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rgbClr val="FFFFFF"/>
                </a:solidFill>
                <a:cs typeface="Arial" charset="0"/>
              </a:rPr>
              <a:t>Úzkostné poruchy, deprese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cs-CZ" altLang="cs-CZ" sz="1800" dirty="0" smtClean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Tx/>
              <a:buNone/>
            </a:pPr>
            <a:r>
              <a:rPr lang="cs-CZ" altLang="cs-CZ" sz="2400" dirty="0" smtClean="0">
                <a:solidFill>
                  <a:srgbClr val="FFFFFF"/>
                </a:solidFill>
                <a:cs typeface="Arial" charset="0"/>
              </a:rPr>
              <a:t>Mezinárodní zdravotnická organizace uvádí, že je známých přibližně 70 podskupin diagnóz, které se mohou vyskytovat společně s PAS.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Diferenciální dg x komorbidita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0162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308189" cy="58810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v SPC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>
                <a:cs typeface="Tahoma" pitchFamily="2"/>
              </a:rPr>
              <a:t>Psychologická a speciálně pedagogická diagnostika </a:t>
            </a:r>
          </a:p>
          <a:p>
            <a:pPr lvl="1"/>
            <a:r>
              <a:rPr lang="cs-CZ" dirty="0" smtClean="0">
                <a:cs typeface="Tahoma" pitchFamily="2"/>
              </a:rPr>
              <a:t>!Nediagnostikujeme PAS, dg. mají ze zdravotnictví!</a:t>
            </a:r>
          </a:p>
          <a:p>
            <a:pPr lvl="0"/>
            <a:r>
              <a:rPr lang="cs-CZ" dirty="0" smtClean="0">
                <a:cs typeface="Tahoma" pitchFamily="2"/>
              </a:rPr>
              <a:t>Pomoc </a:t>
            </a:r>
            <a:r>
              <a:rPr lang="cs-CZ" dirty="0">
                <a:cs typeface="Tahoma" pitchFamily="2"/>
              </a:rPr>
              <a:t>při </a:t>
            </a:r>
            <a:r>
              <a:rPr lang="cs-CZ" dirty="0" smtClean="0">
                <a:cs typeface="Tahoma" pitchFamily="2"/>
              </a:rPr>
              <a:t>zařazení dětí do škol </a:t>
            </a:r>
          </a:p>
          <a:p>
            <a:pPr lvl="1"/>
            <a:r>
              <a:rPr lang="cs-CZ" dirty="0" smtClean="0">
                <a:cs typeface="Tahoma" pitchFamily="2"/>
              </a:rPr>
              <a:t>vytváření </a:t>
            </a:r>
            <a:r>
              <a:rPr lang="cs-CZ" dirty="0">
                <a:cs typeface="Tahoma" pitchFamily="2"/>
              </a:rPr>
              <a:t>doporučení ŠPZ pro žáka s </a:t>
            </a:r>
            <a:r>
              <a:rPr lang="cs-CZ" dirty="0" smtClean="0">
                <a:cs typeface="Tahoma" pitchFamily="2"/>
              </a:rPr>
              <a:t>PAS</a:t>
            </a:r>
          </a:p>
          <a:p>
            <a:pPr lvl="1"/>
            <a:r>
              <a:rPr lang="cs-CZ" dirty="0" smtClean="0">
                <a:cs typeface="Tahoma" pitchFamily="2"/>
              </a:rPr>
              <a:t>odklady, zařazení do speciálních nebo běžných škol, doporučení k přijímacím zkouškám apod.</a:t>
            </a:r>
            <a:endParaRPr lang="cs-CZ" dirty="0">
              <a:cs typeface="Tahoma" pitchFamily="2"/>
            </a:endParaRPr>
          </a:p>
          <a:p>
            <a:pPr lvl="0"/>
            <a:r>
              <a:rPr lang="cs-CZ" dirty="0">
                <a:cs typeface="Tahoma" pitchFamily="2"/>
              </a:rPr>
              <a:t>Metodicko-konzultační návštěvy ve škole</a:t>
            </a:r>
          </a:p>
          <a:p>
            <a:pPr lvl="0"/>
            <a:r>
              <a:rPr lang="cs-CZ" dirty="0">
                <a:cs typeface="Tahoma" pitchFamily="2"/>
              </a:rPr>
              <a:t>Konzultace při vypracovávání IVP</a:t>
            </a:r>
          </a:p>
          <a:p>
            <a:pPr lvl="0"/>
            <a:r>
              <a:rPr lang="cs-CZ" dirty="0">
                <a:cs typeface="Tahoma" pitchFamily="2"/>
              </a:rPr>
              <a:t>Kurzy a metodické semináře organizované autistickou školou ZŠ Brno, Štolcova, </a:t>
            </a:r>
            <a:r>
              <a:rPr lang="cs-CZ" dirty="0" err="1">
                <a:cs typeface="Tahoma" pitchFamily="2"/>
              </a:rPr>
              <a:t>p.o</a:t>
            </a:r>
            <a:r>
              <a:rPr lang="cs-CZ" dirty="0">
                <a:cs typeface="Tahoma" pitchFamily="2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9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17961"/>
          </a:xfrm>
        </p:spPr>
        <p:txBody>
          <a:bodyPr/>
          <a:lstStyle/>
          <a:p>
            <a:r>
              <a:rPr lang="cs-CZ" dirty="0" smtClean="0"/>
              <a:t>Psycholog			</a:t>
            </a:r>
            <a:r>
              <a:rPr lang="cs-CZ" dirty="0" err="1" smtClean="0"/>
              <a:t>Spec</a:t>
            </a:r>
            <a:r>
              <a:rPr lang="cs-CZ" dirty="0" smtClean="0"/>
              <a:t>. </a:t>
            </a:r>
            <a:r>
              <a:rPr lang="cs-CZ" dirty="0" err="1" smtClean="0"/>
              <a:t>ped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Psychologická diagnostika v SPC nebo ve škole</a:t>
            </a:r>
          </a:p>
          <a:p>
            <a:pPr lvl="1"/>
            <a:r>
              <a:rPr lang="cs-CZ" dirty="0" smtClean="0"/>
              <a:t>školní zralost</a:t>
            </a:r>
          </a:p>
          <a:p>
            <a:pPr lvl="1"/>
            <a:r>
              <a:rPr lang="cs-CZ" dirty="0" smtClean="0"/>
              <a:t>Intelekt</a:t>
            </a:r>
          </a:p>
          <a:p>
            <a:pPr lvl="1"/>
            <a:r>
              <a:rPr lang="cs-CZ" dirty="0" smtClean="0"/>
              <a:t>SPU</a:t>
            </a:r>
          </a:p>
          <a:p>
            <a:pPr lvl="1"/>
            <a:r>
              <a:rPr lang="cs-CZ" dirty="0" smtClean="0"/>
              <a:t>kariérní poradenství</a:t>
            </a:r>
          </a:p>
          <a:p>
            <a:r>
              <a:rPr lang="cs-CZ" dirty="0" smtClean="0"/>
              <a:t>Poradenská činnost s rodiči nebo pedagogy</a:t>
            </a:r>
          </a:p>
          <a:p>
            <a:pPr marL="64008" indent="0">
              <a:buNone/>
            </a:pPr>
            <a:r>
              <a:rPr lang="cs-CZ" dirty="0" smtClean="0"/>
              <a:t>Diagnostika probíhá převážně v SPC, někdy ve škole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Speciálně pedagogická diagnostika (většinou ve třídě) zaměřená na PAS </a:t>
            </a:r>
          </a:p>
          <a:p>
            <a:pPr lvl="1"/>
            <a:r>
              <a:rPr lang="cs-CZ" dirty="0" smtClean="0"/>
              <a:t>problémové chování</a:t>
            </a:r>
          </a:p>
          <a:p>
            <a:pPr lvl="1"/>
            <a:r>
              <a:rPr lang="cs-CZ" dirty="0" smtClean="0"/>
              <a:t>specifika ve vzdělávání</a:t>
            </a:r>
          </a:p>
          <a:p>
            <a:r>
              <a:rPr lang="cs-CZ" dirty="0" smtClean="0"/>
              <a:t>Metodicko</a:t>
            </a:r>
            <a:r>
              <a:rPr lang="cs-CZ" dirty="0"/>
              <a:t>-</a:t>
            </a:r>
            <a:r>
              <a:rPr lang="cs-CZ" dirty="0" smtClean="0"/>
              <a:t>konzultační návštěvy škol</a:t>
            </a:r>
          </a:p>
          <a:p>
            <a:r>
              <a:rPr lang="cs-CZ" dirty="0" smtClean="0"/>
              <a:t>Konzultace IVP</a:t>
            </a:r>
          </a:p>
          <a:p>
            <a:r>
              <a:rPr lang="cs-CZ" dirty="0" smtClean="0"/>
              <a:t>Poradenská činnost se zákonnými zástupci</a:t>
            </a:r>
          </a:p>
          <a:p>
            <a:r>
              <a:rPr lang="cs-CZ" dirty="0" smtClean="0"/>
              <a:t>Nácviky sociálních dovedností (dříve, nyní ne)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3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práva ŠPZ  &amp; 	Doporučení ŠPZ</a:t>
            </a:r>
            <a:br>
              <a:rPr lang="cs-CZ" dirty="0" smtClean="0"/>
            </a:br>
            <a:r>
              <a:rPr lang="cs-CZ" sz="2000" dirty="0" smtClean="0">
                <a:latin typeface="+mn-lt"/>
              </a:rPr>
              <a:t>K čemu se vyjadřujeme ve zprávě a doporučení </a:t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>
                <a:latin typeface="+mn-lt"/>
              </a:rPr>
              <a:t>(ŠPZ = školní poradenské zařízení)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cs-CZ" dirty="0" smtClean="0"/>
              <a:t>Zpráva (určena rodičům):</a:t>
            </a:r>
          </a:p>
          <a:p>
            <a:r>
              <a:rPr lang="cs-CZ" dirty="0" smtClean="0"/>
              <a:t>Anamnéza</a:t>
            </a:r>
          </a:p>
          <a:p>
            <a:r>
              <a:rPr lang="cs-CZ" dirty="0" smtClean="0"/>
              <a:t>Psychologická část</a:t>
            </a:r>
          </a:p>
          <a:p>
            <a:pPr lvl="1"/>
            <a:r>
              <a:rPr lang="cs-CZ" dirty="0" smtClean="0"/>
              <a:t>V souvislosti s objednávkou</a:t>
            </a:r>
          </a:p>
          <a:p>
            <a:pPr lvl="1"/>
            <a:r>
              <a:rPr lang="cs-CZ" dirty="0" smtClean="0"/>
              <a:t>Triáda PAS</a:t>
            </a:r>
          </a:p>
          <a:p>
            <a:pPr lvl="1"/>
            <a:r>
              <a:rPr lang="cs-CZ" dirty="0" smtClean="0"/>
              <a:t>Rozumové schopnosti</a:t>
            </a:r>
          </a:p>
          <a:p>
            <a:pPr lvl="1"/>
            <a:r>
              <a:rPr lang="cs-CZ" dirty="0" smtClean="0"/>
              <a:t>Adaptabilita</a:t>
            </a:r>
          </a:p>
          <a:p>
            <a:r>
              <a:rPr lang="cs-CZ" dirty="0" smtClean="0"/>
              <a:t>Speciálně pedagogická část (náhled ve třídě)</a:t>
            </a:r>
          </a:p>
          <a:p>
            <a:r>
              <a:rPr lang="cs-CZ" dirty="0" smtClean="0"/>
              <a:t>Pedagogická část(hodnocení pedagoga, IVP)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cs-CZ" dirty="0" smtClean="0"/>
              <a:t>Doporučení (určeno škole):</a:t>
            </a:r>
          </a:p>
          <a:p>
            <a:r>
              <a:rPr lang="cs-CZ" dirty="0" smtClean="0"/>
              <a:t>Závěr zprávy</a:t>
            </a:r>
          </a:p>
          <a:p>
            <a:r>
              <a:rPr lang="cs-CZ" dirty="0" smtClean="0"/>
              <a:t>Hodnocení IVP</a:t>
            </a:r>
          </a:p>
          <a:p>
            <a:r>
              <a:rPr lang="cs-CZ" dirty="0" smtClean="0"/>
              <a:t>Metody výuky</a:t>
            </a:r>
          </a:p>
          <a:p>
            <a:r>
              <a:rPr lang="cs-CZ" dirty="0" smtClean="0"/>
              <a:t>Úprava obsahu vzdělávání</a:t>
            </a:r>
            <a:endParaRPr lang="cs-CZ" dirty="0"/>
          </a:p>
          <a:p>
            <a:r>
              <a:rPr lang="cs-CZ" dirty="0" smtClean="0"/>
              <a:t>Úprava </a:t>
            </a:r>
            <a:r>
              <a:rPr lang="cs-CZ" dirty="0"/>
              <a:t>očekávaných výstupů</a:t>
            </a:r>
          </a:p>
          <a:p>
            <a:r>
              <a:rPr lang="cs-CZ" dirty="0" smtClean="0"/>
              <a:t>Organizace výuky</a:t>
            </a:r>
          </a:p>
          <a:p>
            <a:r>
              <a:rPr lang="cs-CZ" dirty="0"/>
              <a:t>Personální podpora</a:t>
            </a:r>
          </a:p>
          <a:p>
            <a:r>
              <a:rPr lang="cs-CZ" dirty="0" smtClean="0"/>
              <a:t>Pomůcky</a:t>
            </a:r>
          </a:p>
          <a:p>
            <a:r>
              <a:rPr lang="cs-CZ" dirty="0" smtClean="0"/>
              <a:t>Pobyt v družině, prodlužování studia, doporučení k přijímacím zkouškám, jiné 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Klienti SPC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endParaRPr lang="cs-CZ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09600" y="2035208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 současnosti máme hodně klientů a málo pracovníků, výrazně klientů stále přibývá, ale naštěstí přibývá i pracovníků</a:t>
            </a:r>
          </a:p>
          <a:p>
            <a:r>
              <a:rPr lang="cs-CZ" dirty="0" smtClean="0"/>
              <a:t>Aktuální tým SPC</a:t>
            </a:r>
          </a:p>
          <a:p>
            <a:pPr lvl="1"/>
            <a:r>
              <a:rPr lang="cs-CZ" dirty="0"/>
              <a:t>3</a:t>
            </a:r>
            <a:r>
              <a:rPr lang="cs-CZ" dirty="0" smtClean="0"/>
              <a:t> psycholožky (nyní nově)</a:t>
            </a:r>
          </a:p>
          <a:p>
            <a:pPr lvl="1"/>
            <a:r>
              <a:rPr lang="cs-CZ" dirty="0" smtClean="0"/>
              <a:t>7 speciálních pedagogů</a:t>
            </a:r>
          </a:p>
          <a:p>
            <a:pPr lvl="1"/>
            <a:r>
              <a:rPr lang="cs-CZ" dirty="0" err="1" smtClean="0"/>
              <a:t>Admistrativní</a:t>
            </a:r>
            <a:r>
              <a:rPr lang="cs-CZ" dirty="0" smtClean="0"/>
              <a:t> pracovnice</a:t>
            </a:r>
          </a:p>
          <a:p>
            <a:pPr lvl="1"/>
            <a:r>
              <a:rPr lang="cs-CZ" dirty="0" smtClean="0"/>
              <a:t>Sociální pracovnice</a:t>
            </a:r>
          </a:p>
        </p:txBody>
      </p:sp>
    </p:spTree>
    <p:extLst>
      <p:ext uri="{BB962C8B-B14F-4D97-AF65-F5344CB8AC3E}">
        <p14:creationId xmlns:p14="http://schemas.microsoft.com/office/powerpoint/2010/main" val="40281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jdou děti z SPC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Běžná </a:t>
            </a:r>
            <a:r>
              <a:rPr lang="cs-CZ" dirty="0" err="1" smtClean="0"/>
              <a:t>mš</a:t>
            </a:r>
            <a:r>
              <a:rPr lang="cs-CZ" dirty="0" smtClean="0"/>
              <a:t>, </a:t>
            </a:r>
            <a:r>
              <a:rPr lang="cs-CZ" dirty="0" err="1" smtClean="0"/>
              <a:t>zš</a:t>
            </a:r>
            <a:r>
              <a:rPr lang="cs-CZ" dirty="0" smtClean="0"/>
              <a:t>, </a:t>
            </a:r>
            <a:r>
              <a:rPr lang="cs-CZ" dirty="0" err="1" smtClean="0"/>
              <a:t>sš</a:t>
            </a:r>
            <a:r>
              <a:rPr lang="cs-CZ" dirty="0" smtClean="0"/>
              <a:t>, </a:t>
            </a:r>
            <a:r>
              <a:rPr lang="cs-CZ" dirty="0" err="1" smtClean="0"/>
              <a:t>voš</a:t>
            </a:r>
            <a:r>
              <a:rPr lang="cs-CZ" dirty="0" smtClean="0"/>
              <a:t>, </a:t>
            </a:r>
            <a:r>
              <a:rPr lang="cs-CZ" dirty="0" err="1" smtClean="0"/>
              <a:t>vš</a:t>
            </a:r>
            <a:endParaRPr lang="cs-CZ" dirty="0" smtClean="0"/>
          </a:p>
          <a:p>
            <a:r>
              <a:rPr lang="cs-CZ" dirty="0" smtClean="0"/>
              <a:t>Speciální třídy dle §16, odst. 9 ŠZ zřízení při běžné škole </a:t>
            </a:r>
          </a:p>
          <a:p>
            <a:r>
              <a:rPr lang="cs-CZ" dirty="0" smtClean="0"/>
              <a:t>Speciální školy zřízené dle §16, odst. 9 ŠZ</a:t>
            </a:r>
          </a:p>
          <a:p>
            <a:r>
              <a:rPr lang="cs-CZ" dirty="0" smtClean="0"/>
              <a:t>Domácí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8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 dirty="0">
                <a:cs typeface="Tahoma" pitchFamily="2"/>
              </a:rPr>
              <a:t>Děti s PAS v běžné škole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268760"/>
            <a:ext cx="8075240" cy="5400600"/>
          </a:xfrm>
          <a:prstGeom prst="rect">
            <a:avLst/>
          </a:prstGeom>
        </p:spPr>
        <p:txBody>
          <a:bodyPr/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000" dirty="0" smtClean="0">
                <a:cs typeface="Tahoma" pitchFamily="2"/>
              </a:rPr>
              <a:t>Základní </a:t>
            </a:r>
            <a:r>
              <a:rPr lang="cs-CZ" sz="2000" dirty="0">
                <a:cs typeface="Tahoma" pitchFamily="2"/>
              </a:rPr>
              <a:t>možnost vzdělávání </a:t>
            </a:r>
            <a:r>
              <a:rPr lang="cs-CZ" sz="2000" dirty="0" smtClean="0">
                <a:cs typeface="Tahoma" pitchFamily="2"/>
              </a:rPr>
              <a:t>dětí s PAS </a:t>
            </a:r>
            <a:r>
              <a:rPr lang="cs-CZ" sz="2000" dirty="0">
                <a:cs typeface="Tahoma" pitchFamily="2"/>
              </a:rPr>
              <a:t>bez mentálního postižení</a:t>
            </a:r>
            <a:r>
              <a:rPr lang="cs-CZ" sz="2000" dirty="0" smtClean="0">
                <a:cs typeface="Tahoma" pitchFamily="2"/>
              </a:rPr>
              <a:t>!!!</a:t>
            </a:r>
          </a:p>
          <a:p>
            <a:pPr lvl="1"/>
            <a:r>
              <a:rPr lang="cs-CZ" sz="1600" dirty="0" smtClean="0">
                <a:cs typeface="Tahoma" pitchFamily="2"/>
              </a:rPr>
              <a:t>Příklady dobré i špatné praxe</a:t>
            </a:r>
          </a:p>
          <a:p>
            <a:pPr lvl="1"/>
            <a:r>
              <a:rPr lang="cs-CZ" sz="1600" dirty="0" smtClean="0">
                <a:cs typeface="Tahoma" pitchFamily="2"/>
              </a:rPr>
              <a:t>Zkušenosti a přístup pedagogů i vedení školy, nutnost spolupráce s rodinou</a:t>
            </a:r>
            <a:endParaRPr lang="cs-CZ" sz="1600" dirty="0">
              <a:cs typeface="Tahoma" pitchFamily="2"/>
            </a:endParaRPr>
          </a:p>
          <a:p>
            <a:pPr lvl="0"/>
            <a:r>
              <a:rPr lang="cs-CZ" sz="2000" dirty="0" smtClean="0">
                <a:cs typeface="Tahoma" pitchFamily="2"/>
              </a:rPr>
              <a:t>V </a:t>
            </a:r>
            <a:r>
              <a:rPr lang="cs-CZ" sz="2000" dirty="0">
                <a:cs typeface="Tahoma" pitchFamily="2"/>
              </a:rPr>
              <a:t>současné době </a:t>
            </a:r>
            <a:r>
              <a:rPr lang="cs-CZ" sz="2000" dirty="0" smtClean="0">
                <a:cs typeface="Tahoma" pitchFamily="2"/>
              </a:rPr>
              <a:t>často preference </a:t>
            </a:r>
            <a:r>
              <a:rPr lang="cs-CZ" sz="2000" dirty="0">
                <a:cs typeface="Tahoma" pitchFamily="2"/>
              </a:rPr>
              <a:t>i u dětí s LMP (lehké mentální postižení)</a:t>
            </a:r>
          </a:p>
          <a:p>
            <a:pPr lvl="0"/>
            <a:r>
              <a:rPr lang="cs-CZ" sz="2000" dirty="0">
                <a:cs typeface="Tahoma" pitchFamily="2"/>
              </a:rPr>
              <a:t>Možnost zařazení dítěte s nižší mírou </a:t>
            </a:r>
            <a:r>
              <a:rPr lang="cs-CZ" sz="2000" dirty="0" smtClean="0">
                <a:cs typeface="Tahoma" pitchFamily="2"/>
              </a:rPr>
              <a:t>rozumových </a:t>
            </a:r>
            <a:r>
              <a:rPr lang="cs-CZ" sz="2000" dirty="0">
                <a:cs typeface="Tahoma" pitchFamily="2"/>
              </a:rPr>
              <a:t>schopností do ZŠ, výběr </a:t>
            </a:r>
            <a:r>
              <a:rPr lang="cs-CZ" sz="2000" dirty="0" smtClean="0">
                <a:cs typeface="Tahoma" pitchFamily="2"/>
              </a:rPr>
              <a:t>rodiče</a:t>
            </a:r>
          </a:p>
          <a:p>
            <a:pPr lvl="0"/>
            <a:r>
              <a:rPr lang="cs-CZ" sz="2000" dirty="0" smtClean="0">
                <a:cs typeface="Tahoma" pitchFamily="2"/>
              </a:rPr>
              <a:t>Snaha o INTEGRACI…</a:t>
            </a:r>
          </a:p>
          <a:p>
            <a:pPr lvl="1"/>
            <a:r>
              <a:rPr lang="cs-CZ" sz="1600" dirty="0" smtClean="0">
                <a:cs typeface="Tahoma" pitchFamily="2"/>
              </a:rPr>
              <a:t>…aby dítě s PAS fungovalo ve třídě jako ostatní spolužáci</a:t>
            </a:r>
          </a:p>
          <a:p>
            <a:pPr lvl="1"/>
            <a:r>
              <a:rPr lang="cs-CZ" sz="1600" dirty="0" smtClean="0">
                <a:cs typeface="Tahoma" pitchFamily="2"/>
              </a:rPr>
              <a:t>Většinou podpora AP</a:t>
            </a:r>
          </a:p>
          <a:p>
            <a:pPr lvl="1"/>
            <a:r>
              <a:rPr lang="cs-CZ" sz="1600" dirty="0" smtClean="0">
                <a:cs typeface="Tahoma" pitchFamily="2"/>
              </a:rPr>
              <a:t>Speciální pomůcky (organizace prostoru a času, rozvoj soc. dovedností, rozvoj pozornosti, relaxační pomůcky, </a:t>
            </a:r>
            <a:r>
              <a:rPr lang="cs-CZ" sz="1600" dirty="0" err="1" smtClean="0">
                <a:cs typeface="Tahoma" pitchFamily="2"/>
              </a:rPr>
              <a:t>laminátor</a:t>
            </a:r>
            <a:r>
              <a:rPr lang="cs-CZ" sz="1600" dirty="0" smtClean="0">
                <a:cs typeface="Tahoma" pitchFamily="2"/>
              </a:rPr>
              <a:t>, tablet a výukový software)</a:t>
            </a:r>
          </a:p>
          <a:p>
            <a:pPr lvl="1"/>
            <a:r>
              <a:rPr lang="cs-CZ" sz="1600" dirty="0" smtClean="0">
                <a:cs typeface="Tahoma" pitchFamily="2"/>
              </a:rPr>
              <a:t>Nutný individuální přístup a podpora pedagogů </a:t>
            </a:r>
            <a:r>
              <a:rPr lang="cs-CZ" sz="1600" smtClean="0">
                <a:cs typeface="Tahoma" pitchFamily="2"/>
              </a:rPr>
              <a:t>i kolektivu</a:t>
            </a:r>
            <a:endParaRPr lang="cs-CZ" dirty="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929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Šikana dětí s PAS v běžné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14544"/>
          </a:xfrm>
        </p:spPr>
        <p:txBody>
          <a:bodyPr/>
          <a:lstStyle/>
          <a:p>
            <a:pPr marL="64008" lvl="0" indent="0">
              <a:buNone/>
            </a:pPr>
            <a:r>
              <a:rPr lang="cs-CZ" sz="2000" dirty="0" smtClean="0">
                <a:cs typeface="Tahoma" pitchFamily="2"/>
              </a:rPr>
              <a:t>Dotazníkové šetření (</a:t>
            </a:r>
            <a:r>
              <a:rPr lang="cs-CZ" sz="2000" dirty="0" err="1" smtClean="0">
                <a:cs typeface="Tahoma" pitchFamily="2"/>
              </a:rPr>
              <a:t>Bittmannovi</a:t>
            </a:r>
            <a:r>
              <a:rPr lang="cs-CZ" sz="2000" dirty="0" smtClean="0">
                <a:cs typeface="Tahoma" pitchFamily="2"/>
              </a:rPr>
              <a:t>, 2016) </a:t>
            </a:r>
          </a:p>
          <a:p>
            <a:pPr lvl="0"/>
            <a:r>
              <a:rPr lang="cs-CZ" sz="1800" dirty="0" smtClean="0">
                <a:cs typeface="Tahoma" pitchFamily="2"/>
              </a:rPr>
              <a:t>248 </a:t>
            </a:r>
            <a:r>
              <a:rPr lang="cs-CZ" sz="1800" dirty="0">
                <a:cs typeface="Tahoma" pitchFamily="2"/>
              </a:rPr>
              <a:t>žáků a studentů s </a:t>
            </a:r>
            <a:r>
              <a:rPr lang="cs-CZ" sz="1800" dirty="0" smtClean="0">
                <a:cs typeface="Tahoma" pitchFamily="2"/>
              </a:rPr>
              <a:t>PAS</a:t>
            </a:r>
          </a:p>
          <a:p>
            <a:pPr lvl="0"/>
            <a:r>
              <a:rPr lang="cs-CZ" sz="1800" dirty="0" smtClean="0">
                <a:cs typeface="Tahoma" pitchFamily="2"/>
              </a:rPr>
              <a:t>obětí </a:t>
            </a:r>
            <a:r>
              <a:rPr lang="cs-CZ" sz="1800" dirty="0">
                <a:cs typeface="Tahoma" pitchFamily="2"/>
              </a:rPr>
              <a:t>šikany –  </a:t>
            </a:r>
            <a:r>
              <a:rPr lang="cs-CZ" sz="1800" dirty="0" smtClean="0">
                <a:cs typeface="Tahoma" pitchFamily="2"/>
              </a:rPr>
              <a:t>68%</a:t>
            </a:r>
          </a:p>
          <a:p>
            <a:pPr lvl="0"/>
            <a:r>
              <a:rPr lang="cs-CZ" sz="1800" dirty="0" smtClean="0">
                <a:cs typeface="Tahoma" pitchFamily="2"/>
              </a:rPr>
              <a:t>Podoba </a:t>
            </a:r>
            <a:r>
              <a:rPr lang="cs-CZ" sz="1800" dirty="0">
                <a:cs typeface="Tahoma" pitchFamily="2"/>
              </a:rPr>
              <a:t>šikany </a:t>
            </a:r>
          </a:p>
          <a:p>
            <a:pPr lvl="1"/>
            <a:r>
              <a:rPr lang="cs-CZ" sz="1600" dirty="0" smtClean="0">
                <a:cs typeface="Tahoma" pitchFamily="2"/>
              </a:rPr>
              <a:t>60</a:t>
            </a:r>
            <a:r>
              <a:rPr lang="cs-CZ" sz="1600" dirty="0">
                <a:cs typeface="Tahoma" pitchFamily="2"/>
              </a:rPr>
              <a:t>% </a:t>
            </a:r>
            <a:r>
              <a:rPr lang="cs-CZ" sz="1600" dirty="0" smtClean="0">
                <a:cs typeface="Tahoma" pitchFamily="2"/>
              </a:rPr>
              <a:t>posměšky</a:t>
            </a:r>
          </a:p>
          <a:p>
            <a:pPr lvl="1"/>
            <a:r>
              <a:rPr lang="cs-CZ" sz="1600" dirty="0" smtClean="0">
                <a:cs typeface="Tahoma" pitchFamily="2"/>
              </a:rPr>
              <a:t>navádění </a:t>
            </a:r>
            <a:r>
              <a:rPr lang="cs-CZ" sz="1600" dirty="0">
                <a:cs typeface="Tahoma" pitchFamily="2"/>
              </a:rPr>
              <a:t>spolužáků proti dítěti s PAS 54,3</a:t>
            </a:r>
            <a:r>
              <a:rPr lang="cs-CZ" sz="1600" dirty="0" smtClean="0">
                <a:cs typeface="Tahoma" pitchFamily="2"/>
              </a:rPr>
              <a:t>%</a:t>
            </a:r>
          </a:p>
          <a:p>
            <a:pPr lvl="1"/>
            <a:r>
              <a:rPr lang="cs-CZ" sz="1600" dirty="0" smtClean="0">
                <a:cs typeface="Tahoma" pitchFamily="2"/>
              </a:rPr>
              <a:t>nadávky 54,3%</a:t>
            </a:r>
          </a:p>
          <a:p>
            <a:pPr lvl="1"/>
            <a:r>
              <a:rPr lang="cs-CZ" sz="1600" dirty="0" smtClean="0">
                <a:cs typeface="Tahoma" pitchFamily="2"/>
              </a:rPr>
              <a:t>vyčleňování </a:t>
            </a:r>
            <a:r>
              <a:rPr lang="cs-CZ" sz="1600" dirty="0">
                <a:cs typeface="Tahoma" pitchFamily="2"/>
              </a:rPr>
              <a:t>ze skupiny </a:t>
            </a:r>
            <a:r>
              <a:rPr lang="cs-CZ" sz="1600" dirty="0" smtClean="0">
                <a:cs typeface="Tahoma" pitchFamily="2"/>
              </a:rPr>
              <a:t>54,3%</a:t>
            </a:r>
          </a:p>
          <a:p>
            <a:pPr lvl="1"/>
            <a:r>
              <a:rPr lang="cs-CZ" sz="1600" dirty="0" smtClean="0">
                <a:cs typeface="Tahoma" pitchFamily="2"/>
              </a:rPr>
              <a:t>pomluvy 51,4%</a:t>
            </a:r>
          </a:p>
          <a:p>
            <a:pPr lvl="1"/>
            <a:r>
              <a:rPr lang="cs-CZ" sz="1600" dirty="0" smtClean="0">
                <a:cs typeface="Tahoma" pitchFamily="2"/>
              </a:rPr>
              <a:t>schovávání </a:t>
            </a:r>
            <a:r>
              <a:rPr lang="cs-CZ" sz="1600" dirty="0">
                <a:cs typeface="Tahoma" pitchFamily="2"/>
              </a:rPr>
              <a:t>věcí </a:t>
            </a:r>
            <a:r>
              <a:rPr lang="cs-CZ" sz="1600" dirty="0" smtClean="0">
                <a:cs typeface="Tahoma" pitchFamily="2"/>
              </a:rPr>
              <a:t>51,4%</a:t>
            </a:r>
          </a:p>
          <a:p>
            <a:pPr lvl="1"/>
            <a:r>
              <a:rPr lang="cs-CZ" sz="1600" dirty="0" smtClean="0">
                <a:cs typeface="Tahoma" pitchFamily="2"/>
              </a:rPr>
              <a:t>komolení </a:t>
            </a:r>
            <a:r>
              <a:rPr lang="cs-CZ" sz="1600" dirty="0">
                <a:cs typeface="Tahoma" pitchFamily="2"/>
              </a:rPr>
              <a:t>jména </a:t>
            </a:r>
            <a:r>
              <a:rPr lang="cs-CZ" sz="1600" dirty="0" smtClean="0">
                <a:cs typeface="Tahoma" pitchFamily="2"/>
              </a:rPr>
              <a:t>45,7%</a:t>
            </a:r>
          </a:p>
          <a:p>
            <a:pPr lvl="1"/>
            <a:r>
              <a:rPr lang="cs-CZ" sz="1600" dirty="0" smtClean="0">
                <a:cs typeface="Tahoma" pitchFamily="2"/>
              </a:rPr>
              <a:t>strkání 45,7%</a:t>
            </a:r>
          </a:p>
          <a:p>
            <a:pPr lvl="1"/>
            <a:r>
              <a:rPr lang="cs-CZ" sz="1600" dirty="0">
                <a:cs typeface="Tahoma" pitchFamily="2"/>
              </a:rPr>
              <a:t>k</a:t>
            </a:r>
            <a:r>
              <a:rPr lang="cs-CZ" sz="1600" dirty="0" smtClean="0">
                <a:cs typeface="Tahoma" pitchFamily="2"/>
              </a:rPr>
              <a:t>opání 31,4%</a:t>
            </a:r>
          </a:p>
          <a:p>
            <a:pPr lvl="1"/>
            <a:r>
              <a:rPr lang="cs-CZ" sz="1600" dirty="0" smtClean="0">
                <a:cs typeface="Tahoma" pitchFamily="2"/>
              </a:rPr>
              <a:t>mlácení </a:t>
            </a:r>
            <a:r>
              <a:rPr lang="cs-CZ" sz="1600" dirty="0">
                <a:cs typeface="Tahoma" pitchFamily="2"/>
              </a:rPr>
              <a:t>28,6%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5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 dirty="0">
                <a:cs typeface="Tahoma" pitchFamily="2"/>
              </a:rPr>
              <a:t>Proč jsou děti s PAS častěji terčem šikany?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95536" y="1484784"/>
            <a:ext cx="7958138" cy="5160962"/>
          </a:xfrm>
        </p:spPr>
        <p:txBody>
          <a:bodyPr>
            <a:normAutofit fontScale="92500"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9pPr>
          </a:lstStyle>
          <a:p>
            <a:pPr lvl="0"/>
            <a:r>
              <a:rPr lang="cs-CZ" b="1" dirty="0">
                <a:latin typeface="+mn-lt"/>
                <a:cs typeface="Tahoma" pitchFamily="2"/>
              </a:rPr>
              <a:t>Deficity v sociálních dovednostech</a:t>
            </a:r>
          </a:p>
          <a:p>
            <a:pPr lvl="2" rtl="0" hangingPunct="0"/>
            <a:r>
              <a:rPr lang="cs-CZ" sz="1800" dirty="0">
                <a:latin typeface="+mn-lt"/>
                <a:cs typeface="Tahoma" pitchFamily="2"/>
              </a:rPr>
              <a:t>Děti s PAS často neumí iniciovat kontakt s vrstevníky, do kontaktu jdou nevhodným způsobem (pro získání pozornosti provokuje spolužáky, směje se v situacích, které nejsou k smíchu; udělá, co mu ostatní řeknou</a:t>
            </a:r>
          </a:p>
          <a:p>
            <a:pPr lvl="0"/>
            <a:r>
              <a:rPr lang="cs-CZ" b="1" dirty="0">
                <a:latin typeface="+mn-lt"/>
                <a:cs typeface="Tahoma" pitchFamily="2"/>
              </a:rPr>
              <a:t>Deficity v komunikačních dovednostech</a:t>
            </a:r>
          </a:p>
          <a:p>
            <a:pPr lvl="2" rtl="0" hangingPunct="0"/>
            <a:r>
              <a:rPr lang="cs-CZ" sz="1800" dirty="0">
                <a:latin typeface="+mn-lt"/>
                <a:cs typeface="Tahoma" pitchFamily="2"/>
              </a:rPr>
              <a:t>Typické chyby dětí s PAS – ulpívavost na svých tématech, nezájem o komunikačního partnera, doslovné chápání tvrzení, nerozeznání ironie/vtipu/nadsázky, echolálie (opakování dříve slyšeného)</a:t>
            </a:r>
          </a:p>
          <a:p>
            <a:pPr lvl="0"/>
            <a:r>
              <a:rPr lang="cs-CZ" b="1" dirty="0">
                <a:latin typeface="+mn-lt"/>
                <a:cs typeface="Tahoma" pitchFamily="2"/>
              </a:rPr>
              <a:t>Deficity v emočních dovednostech</a:t>
            </a:r>
          </a:p>
          <a:p>
            <a:pPr lvl="2" rtl="0" hangingPunct="0"/>
            <a:r>
              <a:rPr lang="cs-CZ" sz="1800" dirty="0">
                <a:latin typeface="+mn-lt"/>
                <a:cs typeface="Tahoma" pitchFamily="2"/>
              </a:rPr>
              <a:t>Nepřiměřené prožívání emocí, výrazné prožitky všech emocí (při neúspěchu se můžou snadno rozplakat; někdy jakoby bez příčiny vybuchnou vztekem; velký strach bez zdánlivé příčiny</a:t>
            </a:r>
          </a:p>
          <a:p>
            <a:pPr lvl="0"/>
            <a:r>
              <a:rPr lang="cs-CZ" b="1" dirty="0">
                <a:latin typeface="+mn-lt"/>
                <a:cs typeface="Tahoma" pitchFamily="2"/>
              </a:rPr>
              <a:t>Hypersenzitivita na některé smyslové vjemy</a:t>
            </a:r>
          </a:p>
          <a:p>
            <a:pPr lvl="2" rtl="0" hangingPunct="0"/>
            <a:r>
              <a:rPr lang="cs-CZ" sz="1800" dirty="0">
                <a:latin typeface="+mn-lt"/>
                <a:cs typeface="Tahoma" pitchFamily="2"/>
              </a:rPr>
              <a:t>Přecitlivělost na dotyk; hluk, světlo, ...</a:t>
            </a:r>
          </a:p>
          <a:p>
            <a:pPr lvl="0"/>
            <a:r>
              <a:rPr lang="cs-CZ" b="1" dirty="0">
                <a:latin typeface="+mn-lt"/>
                <a:cs typeface="Tahoma" pitchFamily="2"/>
              </a:rPr>
              <a:t>Deficity v exekutivních funkcích</a:t>
            </a:r>
          </a:p>
          <a:p>
            <a:pPr lvl="2" rtl="0" hangingPunct="0"/>
            <a:r>
              <a:rPr lang="cs-CZ" sz="1800" dirty="0">
                <a:latin typeface="+mn-lt"/>
                <a:cs typeface="Tahoma" pitchFamily="2"/>
              </a:rPr>
              <a:t>Špatné zvládání </a:t>
            </a:r>
            <a:r>
              <a:rPr lang="cs-CZ" sz="1800" dirty="0" smtClean="0">
                <a:latin typeface="+mn-lt"/>
                <a:cs typeface="Tahoma" pitchFamily="2"/>
              </a:rPr>
              <a:t>změn, plánování a organizace, ovládání</a:t>
            </a:r>
            <a:endParaRPr lang="cs-CZ" sz="1800" dirty="0">
              <a:latin typeface="+mn-lt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 dirty="0" smtClean="0">
                <a:cs typeface="Tahoma" pitchFamily="2"/>
              </a:rPr>
              <a:t>Vzor </a:t>
            </a:r>
            <a:r>
              <a:rPr lang="cs-CZ" dirty="0">
                <a:cs typeface="Tahoma" pitchFamily="2"/>
              </a:rPr>
              <a:t>dospělých osob (</a:t>
            </a:r>
            <a:r>
              <a:rPr lang="cs-CZ" dirty="0" smtClean="0">
                <a:cs typeface="Tahoma" pitchFamily="2"/>
              </a:rPr>
              <a:t>pedagogů</a:t>
            </a:r>
            <a:r>
              <a:rPr lang="cs-CZ" dirty="0">
                <a:cs typeface="Tahoma" pitchFamily="2"/>
              </a:rPr>
              <a:t> </a:t>
            </a:r>
            <a:r>
              <a:rPr lang="cs-CZ" dirty="0" smtClean="0">
                <a:cs typeface="Tahoma" pitchFamily="2"/>
              </a:rPr>
              <a:t>a asistentů)</a:t>
            </a:r>
            <a:endParaRPr lang="cs-CZ" dirty="0">
              <a:cs typeface="Tahoma" pitchFamily="2"/>
            </a:endParaRP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95536" y="1628800"/>
            <a:ext cx="7958138" cy="4938712"/>
          </a:xfrm>
        </p:spPr>
        <p:txBody>
          <a:bodyPr>
            <a:normAutofit fontScale="92500" lnSpcReduction="10000"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</a:defRPr>
            </a:lvl9pPr>
          </a:lstStyle>
          <a:p>
            <a:pPr lvl="0">
              <a:buNone/>
            </a:pPr>
            <a:r>
              <a:rPr lang="cs-CZ" sz="1800" i="1" dirty="0">
                <a:latin typeface="Arial" pitchFamily="34"/>
                <a:cs typeface="Tahoma" pitchFamily="2"/>
              </a:rPr>
              <a:t>„</a:t>
            </a:r>
            <a:r>
              <a:rPr lang="cs-CZ" sz="1800" i="1" dirty="0">
                <a:latin typeface="+mn-lt"/>
                <a:cs typeface="Tahoma" pitchFamily="2"/>
              </a:rPr>
              <a:t>Tyto děti jsou často překvapivě citlivé na osobnost učitele. Ačkoliv bývají i za optimálních podmínek problematické, nechají se vést a učit, avšak pouze od těch, kdo vůči nim projevují skutečné pochopení a upřímnou náklonnost, od lidí kteří s nimi jednají vlídně a ano, s humorem. Vnitřní emocionální postoj učitele ovlivňuje, mimovolně a podvědomě, náladu a chování dítěte (Asperger; cit. dle </a:t>
            </a:r>
            <a:r>
              <a:rPr lang="cs-CZ" sz="1800" i="1" dirty="0" err="1">
                <a:latin typeface="+mn-lt"/>
                <a:cs typeface="Tahoma" pitchFamily="2"/>
              </a:rPr>
              <a:t>Sainsburyová</a:t>
            </a:r>
            <a:r>
              <a:rPr lang="cs-CZ" sz="1800" i="1" dirty="0">
                <a:latin typeface="+mn-lt"/>
                <a:cs typeface="Tahoma" pitchFamily="2"/>
              </a:rPr>
              <a:t>, 2016)“.</a:t>
            </a:r>
          </a:p>
          <a:p>
            <a:pPr lvl="0">
              <a:buNone/>
            </a:pPr>
            <a:endParaRPr lang="cs-CZ" sz="1800" i="1" dirty="0">
              <a:latin typeface="+mn-lt"/>
              <a:cs typeface="Tahoma" pitchFamily="2"/>
            </a:endParaRPr>
          </a:p>
          <a:p>
            <a:pPr lvl="0"/>
            <a:r>
              <a:rPr lang="cs-CZ" sz="1800" i="1" dirty="0">
                <a:latin typeface="+mn-lt"/>
                <a:cs typeface="Tahoma" pitchFamily="2"/>
              </a:rPr>
              <a:t>Dobrý učitel – má náklonnost k autismu, PAS jako zájem, výzva, kreativně zkouší nové věci, hledá cestu k dítěti</a:t>
            </a:r>
          </a:p>
          <a:p>
            <a:pPr lvl="0"/>
            <a:r>
              <a:rPr lang="cs-CZ" sz="1800" i="1" dirty="0">
                <a:latin typeface="+mn-lt"/>
                <a:cs typeface="Tahoma" pitchFamily="2"/>
              </a:rPr>
              <a:t>Pedagog a asistent jsou pro dítě s PAS klíčové osoby ve škole, většinou totiž snáze komunikují s dospělými</a:t>
            </a:r>
          </a:p>
          <a:p>
            <a:pPr lvl="0"/>
            <a:r>
              <a:rPr lang="cs-CZ" sz="1800" i="1" dirty="0">
                <a:latin typeface="+mn-lt"/>
                <a:cs typeface="Tahoma" pitchFamily="2"/>
              </a:rPr>
              <a:t>Časté nedorozumění – nepochopení projevů autismu a chybné výklady</a:t>
            </a:r>
          </a:p>
          <a:p>
            <a:pPr lvl="2" rtl="0" hangingPunct="0"/>
            <a:r>
              <a:rPr lang="cs-CZ" sz="1800" i="1" dirty="0">
                <a:latin typeface="+mn-lt"/>
                <a:cs typeface="Tahoma" pitchFamily="2"/>
              </a:rPr>
              <a:t>Líne, neposlušné, umíněné, chytračí, musí se víc snažit</a:t>
            </a:r>
          </a:p>
          <a:p>
            <a:pPr lvl="0">
              <a:buNone/>
            </a:pPr>
            <a:endParaRPr lang="cs-CZ" sz="1800" i="1" dirty="0">
              <a:latin typeface="+mn-lt"/>
              <a:cs typeface="Tahoma" pitchFamily="2"/>
            </a:endParaRPr>
          </a:p>
          <a:p>
            <a:pPr lvl="0"/>
            <a:r>
              <a:rPr lang="cs-CZ" sz="1800" i="1" dirty="0">
                <a:latin typeface="+mn-lt"/>
                <a:cs typeface="Tahoma" pitchFamily="2"/>
              </a:rPr>
              <a:t>Učitel i asistent pedagoga působí na dítě s PAS i na kolektiv, jdou příkladem a děti od nich vědomě i nevědomě mohou přejímat názory</a:t>
            </a:r>
          </a:p>
          <a:p>
            <a:pPr lvl="0"/>
            <a:r>
              <a:rPr lang="cs-CZ" sz="1800" dirty="0">
                <a:latin typeface="+mn-lt"/>
                <a:cs typeface="Tahoma" pitchFamily="2"/>
              </a:rPr>
              <a:t>Vždy má význam pozitivního přeznačkování pedagoga, když dítě s PAS odepíše učitel, kolektiv ho potopí (loajalita vůči učiteli)</a:t>
            </a:r>
          </a:p>
          <a:p>
            <a:pPr lvl="0"/>
            <a:endParaRPr lang="cs-CZ" dirty="0">
              <a:latin typeface="Arial" pitchFamily="34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677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s PAS ve speciálních třídách – strukturované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dirty="0"/>
              <a:t>Vychází z:  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TEACCH programu (Schopler a jeho tým</a:t>
            </a:r>
          </a:p>
          <a:p>
            <a:pPr>
              <a:lnSpc>
                <a:spcPct val="90000"/>
              </a:lnSpc>
            </a:pPr>
            <a:r>
              <a:rPr lang="cs-CZ" altLang="cs-CZ" dirty="0" err="1" smtClean="0"/>
              <a:t>Loovasovy</a:t>
            </a:r>
            <a:r>
              <a:rPr lang="cs-CZ" altLang="cs-CZ" dirty="0" smtClean="0"/>
              <a:t> </a:t>
            </a:r>
            <a:r>
              <a:rPr lang="cs-CZ" altLang="cs-CZ" dirty="0"/>
              <a:t>intervenční </a:t>
            </a:r>
            <a:r>
              <a:rPr lang="cs-CZ" altLang="cs-CZ" dirty="0" smtClean="0"/>
              <a:t>terapie</a:t>
            </a:r>
          </a:p>
          <a:p>
            <a:pPr lvl="1">
              <a:lnSpc>
                <a:spcPct val="90000"/>
              </a:lnSpc>
            </a:pPr>
            <a:r>
              <a:rPr lang="cs-CZ" altLang="cs-CZ" sz="3600" dirty="0" smtClean="0"/>
              <a:t>behaviorální intervence</a:t>
            </a:r>
            <a:endParaRPr lang="cs-CZ" altLang="cs-CZ" sz="3600" dirty="0"/>
          </a:p>
          <a:p>
            <a:pPr lvl="1">
              <a:lnSpc>
                <a:spcPct val="90000"/>
              </a:lnSpc>
            </a:pPr>
            <a:r>
              <a:rPr lang="cs-CZ" altLang="cs-CZ" sz="3600" dirty="0"/>
              <a:t>kognitivně – behaviorální  intervence </a:t>
            </a:r>
            <a:endParaRPr lang="cs-CZ" altLang="cs-CZ" sz="3600" dirty="0" smtClean="0"/>
          </a:p>
          <a:p>
            <a:pPr lvl="1"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80000"/>
              </a:lnSpc>
              <a:buNone/>
            </a:pPr>
            <a:r>
              <a:rPr lang="cs-CZ" altLang="cs-CZ" sz="3200" i="1" dirty="0"/>
              <a:t>Metodika strukturovaného učení zohledňuje:</a:t>
            </a:r>
          </a:p>
          <a:p>
            <a:pPr>
              <a:lnSpc>
                <a:spcPct val="80000"/>
              </a:lnSpc>
            </a:pPr>
            <a:r>
              <a:rPr lang="cs-CZ" altLang="cs-CZ" sz="3200" dirty="0"/>
              <a:t>širokou a různorodou škálu poruch (míra symptomatiky PAS, adaptabilita, komunikační handicap)</a:t>
            </a:r>
          </a:p>
          <a:p>
            <a:pPr>
              <a:lnSpc>
                <a:spcPct val="80000"/>
              </a:lnSpc>
            </a:pPr>
            <a:r>
              <a:rPr lang="cs-CZ" altLang="cs-CZ" sz="3200" dirty="0"/>
              <a:t>osobnostní a charakterové zvláštnosti každého jedince</a:t>
            </a:r>
          </a:p>
          <a:p>
            <a:pPr>
              <a:lnSpc>
                <a:spcPct val="80000"/>
              </a:lnSpc>
            </a:pPr>
            <a:r>
              <a:rPr lang="cs-CZ" altLang="cs-CZ" sz="3200" dirty="0"/>
              <a:t>mentální úroveň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4000" dirty="0"/>
              <a:t>Metodika je postavena na  teoriích učení  a chování. </a:t>
            </a:r>
          </a:p>
          <a:p>
            <a:pPr marL="64008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25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altLang="cs-CZ" dirty="0" smtClean="0">
                <a:solidFill>
                  <a:schemeClr val="tx1">
                    <a:lumMod val="95000"/>
                  </a:schemeClr>
                </a:solidFill>
              </a:rPr>
              <a:t>PAS </a:t>
            </a:r>
            <a:r>
              <a:rPr lang="cs-CZ" altLang="cs-CZ" dirty="0">
                <a:solidFill>
                  <a:schemeClr val="tx1">
                    <a:lumMod val="95000"/>
                  </a:schemeClr>
                </a:solidFill>
              </a:rPr>
              <a:t>je celoživotní </a:t>
            </a:r>
            <a:r>
              <a:rPr lang="cs-CZ" altLang="cs-CZ" dirty="0" err="1">
                <a:solidFill>
                  <a:schemeClr val="tx1">
                    <a:lumMod val="95000"/>
                  </a:schemeClr>
                </a:solidFill>
              </a:rPr>
              <a:t>neurovývojová</a:t>
            </a:r>
            <a:r>
              <a:rPr lang="cs-CZ" altLang="cs-CZ" dirty="0">
                <a:solidFill>
                  <a:schemeClr val="tx1">
                    <a:lumMod val="95000"/>
                  </a:schemeClr>
                </a:solidFill>
              </a:rPr>
              <a:t> porucha, která má vliv na sociální a komunikační schopnosti jedince. Tzn. ovlivňuje to, jak se dotyčný chová k ostatním a jak s nimi komunikuje. Důsledkem poruchy je, že dítě špatně vyhodnocuje informace, které k němu přicházejí (nerozumí dobře tomu, co vidí, slyší a prožívá)– z toho plyne narušení v oblasti komunikace, sociálního chování a představivosti.</a:t>
            </a:r>
          </a:p>
          <a:p>
            <a:pPr eaLnBrk="1" hangingPunct="1">
              <a:buFontTx/>
              <a:buNone/>
            </a:pPr>
            <a:endParaRPr lang="cs-CZ" altLang="cs-CZ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cs-CZ" altLang="cs-CZ" b="1" i="1" dirty="0" smtClean="0">
                <a:solidFill>
                  <a:schemeClr val="tx1">
                    <a:lumMod val="95000"/>
                  </a:schemeClr>
                </a:solidFill>
              </a:rPr>
              <a:t>AUTISMUS JE PORUCHA SOCIÁLNÍ INTERAKCE POJÍCÍ SE S ODLIŠNÝMI ZPŮSOBY MYŠLENÍ A CHOVÁNÍ.</a:t>
            </a:r>
          </a:p>
          <a:p>
            <a:pPr eaLnBrk="1" hangingPunct="1"/>
            <a:endParaRPr lang="cs-CZ" altLang="cs-CZ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cs-CZ" altLang="cs-CZ" i="1" dirty="0" smtClean="0">
                <a:solidFill>
                  <a:schemeClr val="tx1">
                    <a:lumMod val="95000"/>
                  </a:schemeClr>
                </a:solidFill>
              </a:rPr>
              <a:t>porucha vývoje sociálního mozku – je narušený vývoj sociálního instinktivního chování.</a:t>
            </a:r>
          </a:p>
          <a:p>
            <a:pPr eaLnBrk="1" hangingPunct="1"/>
            <a:endParaRPr lang="cs-CZ" altLang="cs-CZ" dirty="0" smtClean="0">
              <a:solidFill>
                <a:schemeClr val="accent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autistického spektra</a:t>
            </a:r>
            <a:br>
              <a:rPr lang="cs-CZ" dirty="0" smtClean="0"/>
            </a:br>
            <a:r>
              <a:rPr lang="cs-CZ" dirty="0" smtClean="0"/>
              <a:t>Definice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1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Strukturované učení – základní metody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cs-CZ" dirty="0" smtClean="0"/>
              <a:t>Individualizace (individuální přístup) </a:t>
            </a:r>
            <a:endParaRPr lang="cs-CZ" dirty="0"/>
          </a:p>
          <a:p>
            <a:pPr lvl="2"/>
            <a:r>
              <a:rPr lang="cs-CZ" dirty="0"/>
              <a:t>Speciální pomůcky, využití zájmů, více relaxačních přestávek, pomoc AP</a:t>
            </a:r>
          </a:p>
          <a:p>
            <a:pPr lvl="1"/>
            <a:r>
              <a:rPr lang="cs-CZ" dirty="0"/>
              <a:t>Vizualizace</a:t>
            </a:r>
          </a:p>
          <a:p>
            <a:pPr lvl="2"/>
            <a:r>
              <a:rPr lang="cs-CZ" dirty="0"/>
              <a:t>vizuálně označit a zajistit orientaci v čase i prostoru, využívat různé barevné značení, zpřehlednit zadání, vizuálně odlišit; upravit učební texty; využívat přehledy, schémata, nákresy nově probíraného učiva</a:t>
            </a:r>
          </a:p>
          <a:p>
            <a:pPr lvl="1"/>
            <a:r>
              <a:rPr lang="cs-CZ" dirty="0"/>
              <a:t>Strukturalizace </a:t>
            </a:r>
          </a:p>
          <a:p>
            <a:pPr lvl="2"/>
            <a:r>
              <a:rPr lang="cs-CZ" dirty="0"/>
              <a:t>zajistit předvídatelnost v čase i prostoru, zpřehlednit úkoly a aktivity, strukturovat vyučovací hodiny; učivo rozfázovat, oddělit základní a rozšiřující informace, strukturovat zadání (např. u slovních úloh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Postupné </a:t>
            </a:r>
            <a:r>
              <a:rPr lang="cs-CZ" dirty="0"/>
              <a:t>kroky, přiměřenost (rozdílná vývojová úroveň)</a:t>
            </a:r>
          </a:p>
          <a:p>
            <a:pPr lvl="1"/>
            <a:r>
              <a:rPr lang="cs-CZ" dirty="0"/>
              <a:t>Motivační systém - </a:t>
            </a:r>
            <a:r>
              <a:rPr lang="cs-CZ" u="sng" dirty="0">
                <a:hlinkClick r:id="rId2"/>
              </a:rPr>
              <a:t>http://www.educateautism.com/token-economy.html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3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Strukturované učení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Vizualizace času - Denní režim </a:t>
            </a:r>
          </a:p>
          <a:p>
            <a:pPr lvl="1"/>
            <a:r>
              <a:rPr lang="cs-CZ" altLang="cs-CZ" dirty="0"/>
              <a:t>Denní režim a symboly na něm umístěné odpovídají jasně na otázku </a:t>
            </a:r>
            <a:r>
              <a:rPr lang="cs-CZ" altLang="cs-CZ" u="sng" dirty="0"/>
              <a:t>„</a:t>
            </a:r>
            <a:r>
              <a:rPr lang="cs-CZ" altLang="cs-CZ" b="1" u="sng" dirty="0"/>
              <a:t>Co</a:t>
            </a:r>
            <a:r>
              <a:rPr lang="cs-CZ" altLang="cs-CZ" u="sng" dirty="0"/>
              <a:t> budu dělat?“ a „</a:t>
            </a:r>
            <a:r>
              <a:rPr lang="cs-CZ" altLang="cs-CZ" b="1" u="sng" dirty="0"/>
              <a:t>Kdy </a:t>
            </a:r>
            <a:r>
              <a:rPr lang="cs-CZ" altLang="cs-CZ" u="sng" dirty="0"/>
              <a:t>to budu dělat?“.</a:t>
            </a:r>
          </a:p>
          <a:p>
            <a:r>
              <a:rPr lang="cs-CZ" dirty="0" smtClean="0"/>
              <a:t>Strukturalizace prostoru - Individuální </a:t>
            </a:r>
            <a:r>
              <a:rPr lang="cs-CZ" dirty="0"/>
              <a:t>pracovní </a:t>
            </a:r>
            <a:r>
              <a:rPr lang="cs-CZ" dirty="0" smtClean="0"/>
              <a:t>místo</a:t>
            </a:r>
          </a:p>
          <a:p>
            <a:pPr lvl="1"/>
            <a:r>
              <a:rPr lang="cs-CZ" dirty="0" smtClean="0"/>
              <a:t>Stálost a struktura vede k snadnému předvídání toho, co dítě čeká, což je prevencí k frustraci</a:t>
            </a:r>
            <a:endParaRPr lang="cs-CZ" dirty="0"/>
          </a:p>
          <a:p>
            <a:r>
              <a:rPr lang="cs-CZ" dirty="0" smtClean="0"/>
              <a:t>Strukturované </a:t>
            </a:r>
            <a:r>
              <a:rPr lang="cs-CZ" dirty="0"/>
              <a:t>krabice a </a:t>
            </a:r>
            <a:r>
              <a:rPr lang="cs-CZ" dirty="0" smtClean="0"/>
              <a:t>šanony</a:t>
            </a:r>
          </a:p>
          <a:p>
            <a:r>
              <a:rPr lang="cs-CZ" dirty="0" smtClean="0"/>
              <a:t>Procesuální schémata</a:t>
            </a:r>
          </a:p>
          <a:p>
            <a:r>
              <a:rPr lang="cs-CZ" dirty="0" smtClean="0"/>
              <a:t>Motivační systém</a:t>
            </a:r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r>
              <a:rPr lang="cs-CZ" altLang="cs-CZ" sz="3200" dirty="0" smtClean="0"/>
              <a:t>Vždy systém </a:t>
            </a:r>
            <a:r>
              <a:rPr lang="cs-CZ" altLang="cs-CZ" sz="3200" dirty="0"/>
              <a:t>práce </a:t>
            </a:r>
            <a:r>
              <a:rPr lang="cs-CZ" altLang="cs-CZ" sz="3200" b="1" u="sng" dirty="0"/>
              <a:t>zleva doprava a shora dolů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Ukázka vizualizace času  Denní režim - předmětový</a:t>
            </a:r>
          </a:p>
        </p:txBody>
      </p:sp>
      <p:pic>
        <p:nvPicPr>
          <p:cNvPr id="41987" name="Picture 4" descr="Foto 30- vizualiza času - konkrétní předmě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3" y="1600200"/>
            <a:ext cx="3394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0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Formy vizualizace času</a:t>
            </a:r>
          </a:p>
        </p:txBody>
      </p:sp>
      <p:pic>
        <p:nvPicPr>
          <p:cNvPr id="44036" name="Picture 4" descr="Foto 34 - vizualizace času pomocí slovních obrazů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Foto 32 - vizualizace času pomocí barevných obrázk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556792"/>
            <a:ext cx="33940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1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Ukázka – pracovní místo</a:t>
            </a:r>
            <a:br>
              <a:rPr lang="cs-CZ" altLang="cs-CZ" sz="4000" smtClean="0"/>
            </a:br>
            <a:r>
              <a:rPr lang="cs-CZ" altLang="cs-CZ" sz="2800" smtClean="0"/>
              <a:t>individuální práce</a:t>
            </a:r>
          </a:p>
        </p:txBody>
      </p:sp>
      <p:pic>
        <p:nvPicPr>
          <p:cNvPr id="12291" name="Picture 4" descr="Foto 1a) - místo pro individuální prác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7" descr="Foto 1b) - místo pro individuální prác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5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Ukázka – pracovní místo k samostatné práci</a:t>
            </a:r>
          </a:p>
        </p:txBody>
      </p:sp>
      <p:pic>
        <p:nvPicPr>
          <p:cNvPr id="1638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00213"/>
            <a:ext cx="7019925" cy="4679950"/>
          </a:xfrm>
        </p:spPr>
      </p:pic>
    </p:spTree>
    <p:extLst>
      <p:ext uri="{BB962C8B-B14F-4D97-AF65-F5344CB8AC3E}">
        <p14:creationId xmlns:p14="http://schemas.microsoft.com/office/powerpoint/2010/main" val="20977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Ukázka – krabicové úlohy</a:t>
            </a:r>
          </a:p>
        </p:txBody>
      </p:sp>
      <p:pic>
        <p:nvPicPr>
          <p:cNvPr id="31747" name="Picture 4" descr="Foto 16 - krabicová úloh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00200"/>
            <a:ext cx="2914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7" descr="Foto 17 - krabicová úloh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0" descr="Foto 18 - krabicová úloh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13" descr="Foto 19 - krabicová úloh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2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Ukázka – úlohy v pořadači</a:t>
            </a:r>
          </a:p>
        </p:txBody>
      </p:sp>
      <p:pic>
        <p:nvPicPr>
          <p:cNvPr id="33795" name="Picture 4" descr="Foto 22 - úloha v pořadač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7" descr="Foto 23 - úloha v pořadač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3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Ukázky obrazových procesuálních schémat</a:t>
            </a:r>
          </a:p>
        </p:txBody>
      </p:sp>
      <p:pic>
        <p:nvPicPr>
          <p:cNvPr id="67587" name="Picture 4" descr="foto 44 proc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8" name="Picture 6" descr="foto 46 pro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025" y="1843088"/>
            <a:ext cx="30289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Motivace - ukázka odměny</a:t>
            </a:r>
            <a:br>
              <a:rPr lang="cs-CZ" altLang="cs-CZ" sz="4000" dirty="0" smtClean="0"/>
            </a:br>
            <a:r>
              <a:rPr lang="cs-CZ" altLang="cs-CZ" sz="4000" dirty="0" smtClean="0"/>
              <a:t>činnostní</a:t>
            </a:r>
          </a:p>
        </p:txBody>
      </p:sp>
      <p:pic>
        <p:nvPicPr>
          <p:cNvPr id="74755" name="Picture 4" descr="foto 48 - činnostní odmě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7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8913"/>
            <a:ext cx="741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3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Podoby žetonového systému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sz="2800" smtClean="0"/>
              <a:t>Nejjednodušší formou je žetonová tabulka, v jejíž levé části je žlutá krabička, do které dítě po splnění úkolu vloží žlutou kostku (žeton), za krabičkou v pravé části je umístěna reálná odměna. </a:t>
            </a:r>
          </a:p>
        </p:txBody>
      </p:sp>
      <p:pic>
        <p:nvPicPr>
          <p:cNvPr id="80900" name="Picture 4" descr="foto 51 - žetonová tabulka - kost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1" name="Picture 6" descr="foto 53 - žetonová tabulka - více žetonů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2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Doufáme, že Vás smršť našich zkušeností s dětmi s PAS nezahltila, snažily jsme se Vám předat co nejširší paletu toho, s čím se setkáváme.</a:t>
            </a:r>
          </a:p>
          <a:p>
            <a:pPr>
              <a:defRPr/>
            </a:pPr>
            <a:r>
              <a:rPr lang="cs-CZ" sz="20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Videoukázka </a:t>
            </a:r>
            <a:r>
              <a:rPr lang="cs-CZ" sz="2000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z filmu Temple </a:t>
            </a:r>
            <a:r>
              <a:rPr lang="cs-CZ" sz="2000" dirty="0" err="1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Grandin</a:t>
            </a:r>
            <a:r>
              <a:rPr lang="cs-CZ" sz="2000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 (2010): (41. – 47. min</a:t>
            </a:r>
            <a:r>
              <a:rPr lang="cs-CZ" sz="2000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.) – Nepustily jsme ji, ale vřele doporučujeme shlédnout celý film, je to příjemný způsob, jak získat rychlý vhled do problematiky PAS. A poté se dívat na autismus tímto heslem:</a:t>
            </a:r>
            <a:endParaRPr lang="cs-CZ" sz="2000" dirty="0">
              <a:solidFill>
                <a:schemeClr val="tx1">
                  <a:lumMod val="95000"/>
                </a:schemeClr>
              </a:solidFill>
              <a:cs typeface="Tahoma" pitchFamily="2"/>
            </a:endParaRPr>
          </a:p>
          <a:p>
            <a:pPr marL="0" indent="0">
              <a:buFontTx/>
              <a:buNone/>
              <a:defRPr/>
            </a:pPr>
            <a:endParaRPr lang="cs-CZ" dirty="0">
              <a:solidFill>
                <a:schemeClr val="tx1">
                  <a:lumMod val="95000"/>
                </a:schemeClr>
              </a:solidFill>
              <a:cs typeface="Tahoma" pitchFamily="2"/>
            </a:endParaRPr>
          </a:p>
          <a:p>
            <a:pPr algn="ctr">
              <a:buFontTx/>
              <a:buNone/>
              <a:defRPr/>
            </a:pPr>
            <a:r>
              <a:rPr lang="cs-CZ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„</a:t>
            </a:r>
            <a:r>
              <a:rPr lang="cs-CZ" dirty="0" err="1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Different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 but not </a:t>
            </a:r>
            <a:r>
              <a:rPr lang="cs-CZ" dirty="0" err="1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less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“</a:t>
            </a:r>
          </a:p>
          <a:p>
            <a:pPr algn="ctr">
              <a:buFontTx/>
              <a:buNone/>
              <a:defRPr/>
            </a:pPr>
            <a:r>
              <a:rPr lang="cs-CZ" dirty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Odlišné, </a:t>
            </a:r>
            <a:r>
              <a:rPr lang="cs-CZ" dirty="0" smtClean="0">
                <a:solidFill>
                  <a:schemeClr val="tx1">
                    <a:lumMod val="95000"/>
                  </a:schemeClr>
                </a:solidFill>
                <a:cs typeface="Tahoma" pitchFamily="2"/>
              </a:rPr>
              <a:t>ale ne méněcenné</a:t>
            </a:r>
          </a:p>
          <a:p>
            <a:pPr algn="ctr">
              <a:buFontTx/>
              <a:buNone/>
              <a:defRPr/>
            </a:pPr>
            <a:endParaRPr lang="cs-CZ" dirty="0">
              <a:solidFill>
                <a:schemeClr val="tx1">
                  <a:lumMod val="95000"/>
                </a:schemeClr>
              </a:solidFill>
              <a:cs typeface="Tahoma" pitchFamily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4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 err="1">
                <a:cs typeface="Tahoma" pitchFamily="2"/>
              </a:rPr>
              <a:t>Bittmannová</a:t>
            </a:r>
            <a:r>
              <a:rPr lang="cs-CZ" dirty="0">
                <a:cs typeface="Tahoma" pitchFamily="2"/>
              </a:rPr>
              <a:t>, L., Bittmann, J. (2016). Prevence a účinné řešení šikany: U žáků a studentů s Aspergerovým syndromem a </a:t>
            </a:r>
            <a:r>
              <a:rPr lang="cs-CZ" dirty="0" err="1">
                <a:cs typeface="Tahoma" pitchFamily="2"/>
              </a:rPr>
              <a:t>vysocefunkčním</a:t>
            </a:r>
            <a:r>
              <a:rPr lang="cs-CZ" dirty="0">
                <a:cs typeface="Tahoma" pitchFamily="2"/>
              </a:rPr>
              <a:t> autismem. Praha: Pasparta </a:t>
            </a:r>
            <a:r>
              <a:rPr lang="cs-CZ" dirty="0" err="1">
                <a:cs typeface="Tahoma" pitchFamily="2"/>
              </a:rPr>
              <a:t>Publishing</a:t>
            </a:r>
            <a:r>
              <a:rPr lang="cs-CZ" dirty="0">
                <a:cs typeface="Tahoma" pitchFamily="2"/>
              </a:rPr>
              <a:t> s.r.o.</a:t>
            </a:r>
          </a:p>
          <a:p>
            <a:pPr lvl="0"/>
            <a:r>
              <a:rPr lang="cs-CZ" dirty="0" err="1">
                <a:cs typeface="Tahoma" pitchFamily="2"/>
              </a:rPr>
              <a:t>Bittmannová</a:t>
            </a:r>
            <a:r>
              <a:rPr lang="cs-CZ" dirty="0">
                <a:cs typeface="Tahoma" pitchFamily="2"/>
              </a:rPr>
              <a:t> L., Bittmann, J. (2017). Podpora začlenění žáka s autismem do třídního kolektivu: Prevence šikany prostřednictvím besed se spolužáky, rodiči a pedagogy. Praha: Pasparta </a:t>
            </a:r>
            <a:r>
              <a:rPr lang="cs-CZ" dirty="0" err="1">
                <a:cs typeface="Tahoma" pitchFamily="2"/>
              </a:rPr>
              <a:t>Publishing</a:t>
            </a:r>
            <a:r>
              <a:rPr lang="cs-CZ" dirty="0">
                <a:cs typeface="Tahoma" pitchFamily="2"/>
              </a:rPr>
              <a:t> s.r.o</a:t>
            </a:r>
            <a:r>
              <a:rPr lang="cs-CZ" dirty="0" smtClean="0">
                <a:cs typeface="Tahoma" pitchFamily="2"/>
              </a:rPr>
              <a:t>.</a:t>
            </a:r>
          </a:p>
          <a:p>
            <a:r>
              <a:rPr lang="cs-CZ" dirty="0" smtClean="0"/>
              <a:t>Čadilová, V.; Žampachová, Z. (2008). </a:t>
            </a:r>
            <a:r>
              <a:rPr lang="cs-CZ" dirty="0"/>
              <a:t>Strukturované učení. Praha: Portál, 2008.</a:t>
            </a:r>
          </a:p>
          <a:p>
            <a:pPr lvl="0"/>
            <a:r>
              <a:rPr lang="cs-CZ" dirty="0" smtClean="0">
                <a:cs typeface="Tahoma" pitchFamily="2"/>
              </a:rPr>
              <a:t>Pešek</a:t>
            </a:r>
            <a:r>
              <a:rPr lang="cs-CZ" dirty="0">
                <a:cs typeface="Tahoma" pitchFamily="2"/>
              </a:rPr>
              <a:t>, R. (2014). Co často zajímá rodiče dětí s Aspergerovým syndromem. Praha: Pasparta </a:t>
            </a:r>
            <a:r>
              <a:rPr lang="cs-CZ" dirty="0" err="1">
                <a:cs typeface="Tahoma" pitchFamily="2"/>
              </a:rPr>
              <a:t>Publishing</a:t>
            </a:r>
            <a:r>
              <a:rPr lang="cs-CZ" dirty="0">
                <a:cs typeface="Tahoma" pitchFamily="2"/>
              </a:rPr>
              <a:t> s.r.o.</a:t>
            </a:r>
          </a:p>
          <a:p>
            <a:pPr lvl="0"/>
            <a:r>
              <a:rPr lang="cs-CZ" dirty="0" err="1">
                <a:cs typeface="Tahoma" pitchFamily="2"/>
              </a:rPr>
              <a:t>Sainsburyová</a:t>
            </a:r>
            <a:r>
              <a:rPr lang="cs-CZ" dirty="0">
                <a:cs typeface="Tahoma" pitchFamily="2"/>
              </a:rPr>
              <a:t>, C. (2016). Marťan na hřišti. Praha: Pasparta </a:t>
            </a:r>
            <a:r>
              <a:rPr lang="cs-CZ" dirty="0" err="1">
                <a:cs typeface="Tahoma" pitchFamily="2"/>
              </a:rPr>
              <a:t>Publishing</a:t>
            </a:r>
            <a:r>
              <a:rPr lang="cs-CZ" dirty="0">
                <a:cs typeface="Tahoma" pitchFamily="2"/>
              </a:rPr>
              <a:t> s.r.o.</a:t>
            </a:r>
          </a:p>
          <a:p>
            <a:pPr lvl="0"/>
            <a:r>
              <a:rPr lang="cs-CZ" dirty="0">
                <a:cs typeface="Tahoma" pitchFamily="2"/>
              </a:rPr>
              <a:t>Thorová, K. (2016). Poruchy autistického spektra. Praha: Portál.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4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2736304"/>
          </a:xfrm>
        </p:spPr>
        <p:txBody>
          <a:bodyPr>
            <a:normAutofit fontScale="92500" lnSpcReduction="20000"/>
          </a:bodyPr>
          <a:lstStyle/>
          <a:p>
            <a:endParaRPr lang="cs-CZ" altLang="cs-CZ" dirty="0" smtClean="0"/>
          </a:p>
          <a:p>
            <a:r>
              <a:rPr lang="cs-CZ" altLang="cs-CZ" b="1" dirty="0" smtClean="0">
                <a:solidFill>
                  <a:schemeClr val="tx1">
                    <a:lumMod val="95000"/>
                  </a:schemeClr>
                </a:solidFill>
              </a:rPr>
              <a:t>Sociální chování</a:t>
            </a:r>
          </a:p>
          <a:p>
            <a:endParaRPr lang="cs-CZ" altLang="cs-CZ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cs-CZ" altLang="cs-CZ" b="1" dirty="0" smtClean="0">
                <a:solidFill>
                  <a:schemeClr val="tx1">
                    <a:lumMod val="95000"/>
                  </a:schemeClr>
                </a:solidFill>
              </a:rPr>
              <a:t>Komunikace (verbální i neverbální)</a:t>
            </a:r>
          </a:p>
          <a:p>
            <a:endParaRPr lang="cs-CZ" altLang="cs-CZ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cs-CZ" altLang="cs-CZ" b="1" dirty="0" smtClean="0">
                <a:solidFill>
                  <a:schemeClr val="tx1">
                    <a:lumMod val="95000"/>
                  </a:schemeClr>
                </a:solidFill>
              </a:rPr>
              <a:t>Představivost a omezené zájmy</a:t>
            </a:r>
            <a:endParaRPr lang="cs-CZ" altLang="cs-CZ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cs-CZ" altLang="cs-CZ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4869160"/>
            <a:ext cx="8670032" cy="1872208"/>
          </a:xfrm>
          <a:prstGeom prst="rect">
            <a:avLst/>
          </a:prstGeom>
          <a:ln>
            <a:solidFill>
              <a:schemeClr val="accent1">
                <a:alpha val="98000"/>
              </a:schemeClr>
            </a:solidFill>
          </a:ln>
        </p:spPr>
        <p:txBody>
          <a:bodyPr vert="horz" anchor="t">
            <a:normAutofit fontScale="62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dirty="0" smtClean="0"/>
          </a:p>
          <a:p>
            <a:pPr marL="64008" indent="0">
              <a:buNone/>
            </a:pPr>
            <a:r>
              <a:rPr lang="cs-CZ" altLang="cs-CZ" b="1" dirty="0" smtClean="0">
                <a:solidFill>
                  <a:schemeClr val="tx1">
                    <a:lumMod val="95000"/>
                  </a:schemeClr>
                </a:solidFill>
              </a:rPr>
              <a:t>Dle DSM-V pouze </a:t>
            </a:r>
            <a:r>
              <a:rPr lang="cs-CZ" altLang="cs-CZ" b="1" dirty="0" err="1" smtClean="0">
                <a:solidFill>
                  <a:schemeClr val="tx1">
                    <a:lumMod val="95000"/>
                  </a:schemeClr>
                </a:solidFill>
              </a:rPr>
              <a:t>diáda</a:t>
            </a:r>
            <a:r>
              <a:rPr lang="cs-CZ" altLang="cs-CZ" b="1" dirty="0" smtClean="0">
                <a:solidFill>
                  <a:schemeClr val="tx1">
                    <a:lumMod val="95000"/>
                  </a:schemeClr>
                </a:solidFill>
              </a:rPr>
              <a:t>:</a:t>
            </a:r>
          </a:p>
          <a:p>
            <a:endParaRPr lang="cs-CZ" altLang="cs-CZ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cs-CZ" altLang="cs-CZ" b="1" dirty="0" smtClean="0">
                <a:solidFill>
                  <a:schemeClr val="tx1">
                    <a:lumMod val="95000"/>
                  </a:schemeClr>
                </a:solidFill>
              </a:rPr>
              <a:t>Sociální chování a komunikace</a:t>
            </a:r>
          </a:p>
          <a:p>
            <a:r>
              <a:rPr lang="cs-CZ" altLang="cs-CZ" b="1" dirty="0" smtClean="0">
                <a:solidFill>
                  <a:schemeClr val="tx1">
                    <a:lumMod val="95000"/>
                  </a:schemeClr>
                </a:solidFill>
              </a:rPr>
              <a:t>Omezené zájmy, repetitivní chování a neobvyklé reakce na smyslové podněty</a:t>
            </a:r>
            <a:endParaRPr lang="cs-CZ" altLang="cs-CZ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cs-CZ" alt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Triáda PAS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1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autistic 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76864" cy="56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8056" lvl="2" indent="-384048">
              <a:buSzPct val="80000"/>
              <a:buFont typeface="Wingdings 2"/>
              <a:buChar char=""/>
            </a:pPr>
            <a:r>
              <a:rPr lang="cs-CZ" sz="2000" dirty="0" smtClean="0">
                <a:cs typeface="Tahoma" pitchFamily="2"/>
              </a:rPr>
              <a:t>Nepřiměřený kontakt s druhými lidmi (vyhýbá se x jde za každým)</a:t>
            </a:r>
          </a:p>
          <a:p>
            <a:pPr marL="448056" lvl="2" indent="-384048">
              <a:buSzPct val="80000"/>
              <a:buFont typeface="Wingdings 2"/>
              <a:buChar char=""/>
            </a:pPr>
            <a:r>
              <a:rPr lang="cs-CZ" sz="2000" dirty="0" smtClean="0">
                <a:cs typeface="Tahoma" pitchFamily="2"/>
              </a:rPr>
              <a:t>Obtíže s navazováním kamarádských vztahů (obtíže s iniciací kontaktu s vrstevníky i udržením vztahů)</a:t>
            </a:r>
          </a:p>
          <a:p>
            <a:pPr marL="448056" lvl="2" indent="-384048">
              <a:buSzPct val="80000"/>
              <a:buFont typeface="Wingdings 2"/>
              <a:buChar char=""/>
            </a:pPr>
            <a:r>
              <a:rPr lang="cs-CZ" sz="2000" dirty="0" smtClean="0">
                <a:cs typeface="Tahoma" pitchFamily="2"/>
              </a:rPr>
              <a:t>Někdy chybí sdílená pozornost – schopnost spontánně sdílet s druhými společné činnosti a radost </a:t>
            </a:r>
            <a:r>
              <a:rPr lang="cs-CZ" sz="2000" dirty="0">
                <a:cs typeface="Tahoma" pitchFamily="2"/>
              </a:rPr>
              <a:t>(nezúčastní se jednoduchých sociálních </a:t>
            </a:r>
            <a:r>
              <a:rPr lang="cs-CZ" sz="2000" dirty="0" smtClean="0">
                <a:cs typeface="Tahoma" pitchFamily="2"/>
              </a:rPr>
              <a:t>hříček, neprohlíží si s rodičem knížky)</a:t>
            </a:r>
          </a:p>
          <a:p>
            <a:pPr marL="448056" lvl="2" indent="-384048">
              <a:buSzPct val="80000"/>
              <a:buFont typeface="Wingdings 2"/>
              <a:buChar char=""/>
            </a:pPr>
            <a:r>
              <a:rPr lang="cs-CZ" sz="2000" dirty="0" smtClean="0">
                <a:cs typeface="Tahoma" pitchFamily="2"/>
              </a:rPr>
              <a:t>Obtíže v přizpůsobení se druhým lidem a změnám (potřebuje svůj řád)</a:t>
            </a:r>
            <a:r>
              <a:rPr lang="cs-CZ" sz="2000" dirty="0">
                <a:cs typeface="Tahoma" pitchFamily="2"/>
              </a:rPr>
              <a:t> </a:t>
            </a:r>
            <a:endParaRPr lang="cs-CZ" sz="2000" dirty="0" smtClean="0">
              <a:cs typeface="Tahoma" pitchFamily="2"/>
            </a:endParaRPr>
          </a:p>
          <a:p>
            <a:pPr marL="448056" lvl="2" indent="-384048">
              <a:buSzPct val="80000"/>
              <a:buFont typeface="Wingdings 2"/>
              <a:buChar char=""/>
            </a:pPr>
            <a:r>
              <a:rPr lang="cs-CZ" sz="2000" dirty="0" smtClean="0">
                <a:cs typeface="Tahoma" pitchFamily="2"/>
              </a:rPr>
              <a:t>Jiný způsob vnímání</a:t>
            </a:r>
          </a:p>
          <a:p>
            <a:pPr marL="713232" lvl="3" indent="-384048">
              <a:buSzPct val="80000"/>
              <a:buFont typeface="Wingdings 2"/>
              <a:buChar char=""/>
            </a:pPr>
            <a:r>
              <a:rPr lang="cs-CZ" sz="1600" dirty="0" smtClean="0">
                <a:cs typeface="Tahoma" pitchFamily="2"/>
              </a:rPr>
              <a:t>nedostatečná </a:t>
            </a:r>
            <a:r>
              <a:rPr lang="cs-CZ" sz="1600" dirty="0">
                <a:cs typeface="Tahoma" pitchFamily="2"/>
              </a:rPr>
              <a:t>empatie – nerozezná pocity druhých, může je využívat jako pomocníky nebo „mechanické pomůcky</a:t>
            </a:r>
            <a:r>
              <a:rPr lang="cs-CZ" sz="1600" dirty="0" smtClean="0">
                <a:cs typeface="Tahoma" pitchFamily="2"/>
              </a:rPr>
              <a:t>“</a:t>
            </a:r>
          </a:p>
          <a:p>
            <a:pPr marL="713232" lvl="3" indent="-384048">
              <a:buSzPct val="80000"/>
              <a:buFont typeface="Wingdings 2"/>
              <a:buChar char=""/>
            </a:pPr>
            <a:r>
              <a:rPr lang="cs-CZ" sz="1600" dirty="0" smtClean="0">
                <a:cs typeface="Tahoma" pitchFamily="2"/>
              </a:rPr>
              <a:t>Sociální naivita – svět má být spravedlivý a všichni by se měli chovat stejně</a:t>
            </a:r>
            <a:endParaRPr lang="cs-CZ" sz="1600" dirty="0">
              <a:cs typeface="Tahoma" pitchFamily="2"/>
            </a:endParaRPr>
          </a:p>
          <a:p>
            <a:pPr marL="448056" lvl="2" indent="-384048">
              <a:buSzPct val="80000"/>
              <a:buFont typeface="Wingdings 2"/>
              <a:buChar char=""/>
            </a:pPr>
            <a:endParaRPr lang="cs-CZ" sz="2000" dirty="0">
              <a:cs typeface="Tahoma" pitchFamily="2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6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cs typeface="Tahoma" pitchFamily="2"/>
              </a:rPr>
              <a:t>Typy sociálního chování dle </a:t>
            </a:r>
            <a:r>
              <a:rPr lang="cs-CZ" sz="3200" dirty="0" err="1">
                <a:cs typeface="Tahoma" pitchFamily="2"/>
              </a:rPr>
              <a:t>Wingové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90000"/>
              </a:lnSpc>
            </a:pPr>
            <a:r>
              <a:rPr lang="cs-CZ" b="1" dirty="0">
                <a:cs typeface="Tahoma" pitchFamily="2"/>
              </a:rPr>
              <a:t>Typ osamělý: </a:t>
            </a:r>
            <a:r>
              <a:rPr lang="cs-CZ" dirty="0">
                <a:cs typeface="Tahoma" pitchFamily="2"/>
              </a:rPr>
              <a:t> </a:t>
            </a:r>
          </a:p>
          <a:p>
            <a:pPr lvl="2" hangingPunct="0">
              <a:lnSpc>
                <a:spcPct val="90000"/>
              </a:lnSpc>
            </a:pPr>
            <a:r>
              <a:rPr lang="cs-CZ" sz="2000" dirty="0">
                <a:cs typeface="Tahoma" pitchFamily="2"/>
              </a:rPr>
              <a:t>obrácený do sebe, nereaguje na  lidi kolem sebe, chybí oční kontakt, spíše nemluví</a:t>
            </a:r>
          </a:p>
          <a:p>
            <a:pPr lvl="0">
              <a:lnSpc>
                <a:spcPct val="90000"/>
              </a:lnSpc>
            </a:pPr>
            <a:r>
              <a:rPr lang="cs-CZ" b="1" dirty="0">
                <a:cs typeface="Tahoma" pitchFamily="2"/>
              </a:rPr>
              <a:t>Typ pasivní:</a:t>
            </a:r>
          </a:p>
          <a:p>
            <a:pPr lvl="2" hangingPunct="0">
              <a:lnSpc>
                <a:spcPct val="90000"/>
              </a:lnSpc>
            </a:pPr>
            <a:r>
              <a:rPr lang="cs-CZ" dirty="0">
                <a:cs typeface="Tahoma" pitchFamily="2"/>
              </a:rPr>
              <a:t> </a:t>
            </a:r>
            <a:r>
              <a:rPr lang="cs-CZ" sz="2000" dirty="0">
                <a:cs typeface="Tahoma" pitchFamily="2"/>
              </a:rPr>
              <a:t>kontakt spontánně neiniciuje, ale snese, nežádá pomoc, často okolím přehlíženi a podceňováni, jsou přecitlivělí a vztahovační, s nízkým sebevědomím, černobílé myšlení</a:t>
            </a:r>
          </a:p>
          <a:p>
            <a:pPr lvl="2" hangingPunct="0">
              <a:lnSpc>
                <a:spcPct val="90000"/>
              </a:lnSpc>
            </a:pPr>
            <a:r>
              <a:rPr lang="cs-CZ" sz="2000" dirty="0">
                <a:cs typeface="Tahoma" pitchFamily="2"/>
              </a:rPr>
              <a:t>V kolektivu třídy jsou „neviditelní“, lehce terčem šikany, protože se neumí bránit (neřeknou si o pomoc, nemají kamarády)</a:t>
            </a:r>
          </a:p>
          <a:p>
            <a:pPr lvl="0">
              <a:lnSpc>
                <a:spcPct val="90000"/>
              </a:lnSpc>
            </a:pPr>
            <a:r>
              <a:rPr lang="cs-CZ" b="1" dirty="0">
                <a:cs typeface="Tahoma" pitchFamily="2"/>
              </a:rPr>
              <a:t>Typ aktivní, zvláštní:</a:t>
            </a:r>
          </a:p>
          <a:p>
            <a:pPr lvl="2" hangingPunct="0">
              <a:lnSpc>
                <a:spcPct val="90000"/>
              </a:lnSpc>
            </a:pPr>
            <a:r>
              <a:rPr lang="cs-CZ" sz="2000" dirty="0">
                <a:cs typeface="Tahoma" pitchFamily="2"/>
              </a:rPr>
              <a:t>vyhledává společnost, navazuje kontakt, ale nebere ohledy na jiné, schází empatie</a:t>
            </a:r>
          </a:p>
          <a:p>
            <a:pPr lvl="2" hangingPunct="0">
              <a:lnSpc>
                <a:spcPct val="90000"/>
              </a:lnSpc>
            </a:pPr>
            <a:r>
              <a:rPr lang="cs-CZ" sz="2000" dirty="0">
                <a:cs typeface="Tahoma" pitchFamily="2"/>
              </a:rPr>
              <a:t>Ve třídě působí jako nevychovaný provokatér, ostatní otravuje, v hodinách vyrušuje, předvádí se, snadno se na něj svede vina</a:t>
            </a:r>
          </a:p>
          <a:p>
            <a:pPr lvl="0">
              <a:lnSpc>
                <a:spcPct val="90000"/>
              </a:lnSpc>
            </a:pPr>
            <a:r>
              <a:rPr lang="cs-CZ" b="1" dirty="0">
                <a:cs typeface="Tahoma" pitchFamily="2"/>
              </a:rPr>
              <a:t>Typ formální:</a:t>
            </a:r>
          </a:p>
          <a:p>
            <a:pPr lvl="2" hangingPunct="0">
              <a:lnSpc>
                <a:spcPct val="90000"/>
              </a:lnSpc>
            </a:pPr>
            <a:r>
              <a:rPr lang="cs-CZ" sz="2000" dirty="0">
                <a:cs typeface="Tahoma" pitchFamily="2"/>
              </a:rPr>
              <a:t>striktně dodržuje společenská pravidla (školní řád), slepě napodobuje, chování působí zvláštně „dospěle“, sociálně naivní, doslovné chápání, nerozeznání ironie</a:t>
            </a:r>
          </a:p>
          <a:p>
            <a:pPr lvl="2" hangingPunct="0">
              <a:lnSpc>
                <a:spcPct val="90000"/>
              </a:lnSpc>
            </a:pPr>
            <a:r>
              <a:rPr lang="cs-CZ" sz="2000" dirty="0">
                <a:cs typeface="Tahoma" pitchFamily="2"/>
              </a:rPr>
              <a:t>Mezi dětmi jsou považování za </a:t>
            </a:r>
            <a:r>
              <a:rPr lang="cs-CZ" sz="2000" dirty="0" err="1">
                <a:cs typeface="Tahoma" pitchFamily="2"/>
              </a:rPr>
              <a:t>žalobníčci</a:t>
            </a:r>
            <a:r>
              <a:rPr lang="cs-CZ" sz="2000" dirty="0">
                <a:cs typeface="Tahoma" pitchFamily="2"/>
              </a:rPr>
              <a:t>, policista či chrabrý rytíř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5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Tx/>
              <a:buNone/>
            </a:pPr>
            <a:r>
              <a:rPr lang="cs-CZ" altLang="cs-CZ" b="1" i="1" smtClean="0">
                <a:solidFill>
                  <a:srgbClr val="FFFFFF"/>
                </a:solidFill>
                <a:cs typeface="Arial" charset="0"/>
              </a:rPr>
              <a:t>Rozdíl mezi úrovní sociálního chování a 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Tx/>
              <a:buNone/>
            </a:pPr>
            <a:r>
              <a:rPr lang="cs-CZ" altLang="cs-CZ" b="1" i="1" smtClean="0">
                <a:solidFill>
                  <a:srgbClr val="FFFFFF"/>
                </a:solidFill>
                <a:cs typeface="Arial" charset="0"/>
              </a:rPr>
              <a:t>intelektem je obtížně pochopitelný a často 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Tx/>
              <a:buNone/>
            </a:pPr>
            <a:r>
              <a:rPr lang="cs-CZ" altLang="cs-CZ" b="1" i="1" smtClean="0">
                <a:solidFill>
                  <a:srgbClr val="FFFFFF"/>
                </a:solidFill>
                <a:cs typeface="Arial" charset="0"/>
              </a:rPr>
              <a:t>vede k domněnce, že dítě si takto vynucuje 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Tx/>
              <a:buNone/>
            </a:pPr>
            <a:r>
              <a:rPr lang="cs-CZ" altLang="cs-CZ" b="1" i="1" smtClean="0">
                <a:solidFill>
                  <a:srgbClr val="FFFFFF"/>
                </a:solidFill>
                <a:cs typeface="Arial" charset="0"/>
              </a:rPr>
              <a:t>pozornost, schválně se chová nevhodně a moc </a:t>
            </a:r>
          </a:p>
          <a:p>
            <a:pPr>
              <a:lnSpc>
                <a:spcPct val="80000"/>
              </a:lnSpc>
              <a:buClr>
                <a:srgbClr val="99FF99"/>
              </a:buClr>
              <a:buSzPct val="80000"/>
              <a:buFontTx/>
              <a:buNone/>
            </a:pPr>
            <a:r>
              <a:rPr lang="cs-CZ" altLang="cs-CZ" b="1" i="1" smtClean="0">
                <a:solidFill>
                  <a:srgbClr val="FFFFFF"/>
                </a:solidFill>
                <a:cs typeface="Arial" charset="0"/>
              </a:rPr>
              <a:t>dobře ví, jak by se mělo chovat.</a:t>
            </a:r>
            <a:r>
              <a:rPr lang="cs-CZ" altLang="cs-CZ" i="1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endParaRPr lang="cs-CZ" altLang="cs-CZ" i="1" smtClean="0"/>
          </a:p>
        </p:txBody>
      </p:sp>
    </p:spTree>
    <p:extLst>
      <p:ext uri="{BB962C8B-B14F-4D97-AF65-F5344CB8AC3E}">
        <p14:creationId xmlns:p14="http://schemas.microsoft.com/office/powerpoint/2010/main" val="32268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392</TotalTime>
  <Words>2342</Words>
  <Application>Microsoft Office PowerPoint</Application>
  <PresentationFormat>Předvádění na obrazovce (4:3)</PresentationFormat>
  <Paragraphs>311</Paragraphs>
  <Slides>42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2" baseType="lpstr">
      <vt:lpstr>Arial</vt:lpstr>
      <vt:lpstr>Calibri</vt:lpstr>
      <vt:lpstr>Century Gothic</vt:lpstr>
      <vt:lpstr>StarSymbol</vt:lpstr>
      <vt:lpstr>Tahoma</vt:lpstr>
      <vt:lpstr>Thorndale</vt:lpstr>
      <vt:lpstr>Verdana</vt:lpstr>
      <vt:lpstr>Wingdings</vt:lpstr>
      <vt:lpstr>Wingdings 2</vt:lpstr>
      <vt:lpstr>Talent</vt:lpstr>
      <vt:lpstr>Poruchy autistického spektra SPC Brno, Štolcova</vt:lpstr>
      <vt:lpstr>Prezentace aplikace PowerPoint</vt:lpstr>
      <vt:lpstr>Poruchy autistického spektra Definice</vt:lpstr>
      <vt:lpstr>Prezentace aplikace PowerPoint</vt:lpstr>
      <vt:lpstr>Triáda PAS</vt:lpstr>
      <vt:lpstr>Prezentace aplikace PowerPoint</vt:lpstr>
      <vt:lpstr>Sociální chování</vt:lpstr>
      <vt:lpstr>Typy sociálního chování dle Wingové</vt:lpstr>
      <vt:lpstr>Prezentace aplikace PowerPoint</vt:lpstr>
      <vt:lpstr>Komunikace</vt:lpstr>
      <vt:lpstr>Představivost a omezené zájmy</vt:lpstr>
      <vt:lpstr>Nespecifické rysy</vt:lpstr>
      <vt:lpstr>Projevy emocionality</vt:lpstr>
      <vt:lpstr>Důsledky PAS projevující se v chování</vt:lpstr>
      <vt:lpstr>Dělení PAS</vt:lpstr>
      <vt:lpstr>Epidemiologie</vt:lpstr>
      <vt:lpstr>Analýza nárůstu prevalence dle Karine Weintraub (2011), čas. Nature </vt:lpstr>
      <vt:lpstr>Etiologie</vt:lpstr>
      <vt:lpstr>Diferenciální dg x komorbidita</vt:lpstr>
      <vt:lpstr>Práce v SPC</vt:lpstr>
      <vt:lpstr>Psycholog   Spec. ped.</vt:lpstr>
      <vt:lpstr>Zpráva ŠPZ  &amp;  Doporučení ŠPZ K čemu se vyjadřujeme ve zprávě a doporučení  (ŠPZ = školní poradenské zařízení)</vt:lpstr>
      <vt:lpstr>Klienti SPC</vt:lpstr>
      <vt:lpstr>Kam jdou děti z SPC</vt:lpstr>
      <vt:lpstr>Děti s PAS v běžné škole</vt:lpstr>
      <vt:lpstr>Šikana dětí s PAS v běžné škole</vt:lpstr>
      <vt:lpstr>Proč jsou děti s PAS častěji terčem šikany?</vt:lpstr>
      <vt:lpstr>Vzor dospělých osob (pedagogů a asistentů)</vt:lpstr>
      <vt:lpstr>Děti s PAS ve speciálních třídách – strukturované učení</vt:lpstr>
      <vt:lpstr>Strukturované učení – základní metody </vt:lpstr>
      <vt:lpstr>Strukturované učení v praxi</vt:lpstr>
      <vt:lpstr>Ukázka vizualizace času  Denní režim - předmětový</vt:lpstr>
      <vt:lpstr>Formy vizualizace času</vt:lpstr>
      <vt:lpstr>Ukázka – pracovní místo individuální práce</vt:lpstr>
      <vt:lpstr>Ukázka – pracovní místo k samostatné práci</vt:lpstr>
      <vt:lpstr>Ukázka – krabicové úlohy</vt:lpstr>
      <vt:lpstr>Ukázka – úlohy v pořadači</vt:lpstr>
      <vt:lpstr>Ukázky obrazových procesuálních schémat</vt:lpstr>
      <vt:lpstr>Motivace - ukázka odměny činnostní</vt:lpstr>
      <vt:lpstr>Podoby žetonového systému</vt:lpstr>
      <vt:lpstr>Děkujeme za pozornost</vt:lpstr>
      <vt:lpstr>Zdroje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autistického spektra SPC Brno, Štolcova</dc:title>
  <dc:creator>CML</dc:creator>
  <cp:lastModifiedBy>Šárka Portešová</cp:lastModifiedBy>
  <cp:revision>29</cp:revision>
  <cp:lastPrinted>2017-10-25T12:11:37Z</cp:lastPrinted>
  <dcterms:created xsi:type="dcterms:W3CDTF">2017-10-20T15:11:32Z</dcterms:created>
  <dcterms:modified xsi:type="dcterms:W3CDTF">2017-10-27T09:11:27Z</dcterms:modified>
</cp:coreProperties>
</file>