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4"/>
  </p:notes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4" r:id="rId9"/>
    <p:sldId id="263" r:id="rId10"/>
    <p:sldId id="264" r:id="rId11"/>
    <p:sldId id="278" r:id="rId12"/>
    <p:sldId id="279" r:id="rId13"/>
    <p:sldId id="280" r:id="rId14"/>
    <p:sldId id="273" r:id="rId15"/>
    <p:sldId id="275" r:id="rId16"/>
    <p:sldId id="276" r:id="rId17"/>
    <p:sldId id="277" r:id="rId18"/>
    <p:sldId id="265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652" y="-12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D6F931-E869-4A31-B721-957CBFD06B11}" type="datetimeFigureOut">
              <a:rPr lang="en-US" smtClean="0"/>
              <a:t>12/14/2016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7D58FC-0B8C-4B90-84A1-25E4A16F1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911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22F56-5785-49A7-BF8D-E470210C96A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785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4/13/2015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827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4/13/2015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2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4/13/2015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053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4/13/2015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308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4/13/2015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160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4/13/2015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436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4/13/2015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605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4/13/2015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222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4/13/2015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430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4/13/2015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988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4/13/2015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78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4/13/2015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648FE-C0B3-43E6-9119-EC09CD48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903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Mezigenerační vztahy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SAN104</a:t>
            </a:r>
          </a:p>
          <a:p>
            <a:r>
              <a:rPr lang="cs-CZ" dirty="0" smtClean="0"/>
              <a:t>Martin Kreidl, </a:t>
            </a:r>
            <a:r>
              <a:rPr lang="en-US" dirty="0" smtClean="0"/>
              <a:t>14</a:t>
            </a:r>
            <a:r>
              <a:rPr lang="cs-CZ" dirty="0" smtClean="0"/>
              <a:t>/1</a:t>
            </a:r>
            <a:r>
              <a:rPr lang="en-US" dirty="0" smtClean="0"/>
              <a:t>2</a:t>
            </a:r>
            <a:r>
              <a:rPr lang="cs-CZ" dirty="0" smtClean="0"/>
              <a:t>/201</a:t>
            </a:r>
            <a:r>
              <a:rPr lang="en-US" dirty="0" smtClean="0"/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5317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Výzkum prarodičovské péče – dvě tradice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Makro perspektiva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Příklad: Prevalence ve společnosti/společnostech</a:t>
            </a:r>
          </a:p>
          <a:p>
            <a:r>
              <a:rPr lang="cs-CZ" dirty="0" smtClean="0"/>
              <a:t>Rozdíly podle dominantního </a:t>
            </a:r>
            <a:r>
              <a:rPr lang="cs-CZ" b="1" dirty="0" smtClean="0"/>
              <a:t>typu rodiny </a:t>
            </a:r>
            <a:r>
              <a:rPr lang="cs-CZ" dirty="0" smtClean="0"/>
              <a:t>(východní vs. západní, severský vs. jižní), dominantních </a:t>
            </a:r>
            <a:r>
              <a:rPr lang="cs-CZ" b="1" dirty="0" smtClean="0"/>
              <a:t>hodnot</a:t>
            </a:r>
            <a:r>
              <a:rPr lang="cs-CZ" dirty="0" smtClean="0"/>
              <a:t> a </a:t>
            </a:r>
            <a:r>
              <a:rPr lang="cs-CZ" b="1" dirty="0" smtClean="0"/>
              <a:t>norem</a:t>
            </a:r>
            <a:r>
              <a:rPr lang="cs-CZ" dirty="0" smtClean="0"/>
              <a:t>, veřejných </a:t>
            </a:r>
            <a:r>
              <a:rPr lang="cs-CZ" b="1" dirty="0" smtClean="0"/>
              <a:t>politik</a:t>
            </a:r>
            <a:r>
              <a:rPr lang="cs-CZ" dirty="0" smtClean="0"/>
              <a:t>…</a:t>
            </a:r>
          </a:p>
          <a:p>
            <a:r>
              <a:rPr lang="cs-CZ" dirty="0" smtClean="0"/>
              <a:t>Malé vzorky (země)</a:t>
            </a:r>
          </a:p>
          <a:p>
            <a:r>
              <a:rPr lang="cs-CZ" dirty="0" smtClean="0"/>
              <a:t>Popisné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Mikro-perspektiva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Příklad: které vlastnosti prarodičů, rodičů, dětí ovlivňují poskytování/frekvenci péče?</a:t>
            </a:r>
          </a:p>
          <a:p>
            <a:r>
              <a:rPr lang="cs-CZ" dirty="0" smtClean="0"/>
              <a:t>Rozdíly podle </a:t>
            </a:r>
            <a:r>
              <a:rPr lang="cs-CZ" b="1" dirty="0" smtClean="0"/>
              <a:t>pohlaví</a:t>
            </a:r>
            <a:r>
              <a:rPr lang="cs-CZ" dirty="0" smtClean="0"/>
              <a:t>, věku, zdravotního stavu, SES, </a:t>
            </a:r>
            <a:r>
              <a:rPr lang="cs-CZ" b="1" dirty="0" smtClean="0"/>
              <a:t>zaměstnaneckého statusu</a:t>
            </a:r>
            <a:r>
              <a:rPr lang="cs-CZ" dirty="0" smtClean="0"/>
              <a:t>, </a:t>
            </a:r>
            <a:r>
              <a:rPr lang="cs-CZ" b="1" dirty="0" smtClean="0"/>
              <a:t>rodinného stavu</a:t>
            </a:r>
            <a:r>
              <a:rPr lang="cs-CZ" dirty="0" smtClean="0"/>
              <a:t>…</a:t>
            </a:r>
          </a:p>
          <a:p>
            <a:r>
              <a:rPr lang="cs-CZ" dirty="0" smtClean="0"/>
              <a:t>Větší vzorky (jedinci)</a:t>
            </a:r>
          </a:p>
          <a:p>
            <a:r>
              <a:rPr lang="cs-CZ" dirty="0" smtClean="0"/>
              <a:t>Explorativní, ale model není citlivý na kontext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EA1-BE91-485F-ABA8-3D8C1ED708A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298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3" y="272683"/>
            <a:ext cx="5056807" cy="6383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728107" y="5157192"/>
            <a:ext cx="2736304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ZDROJ: Leopold, </a:t>
            </a:r>
            <a:r>
              <a:rPr lang="cs-CZ" dirty="0" err="1" smtClean="0"/>
              <a:t>Skopek</a:t>
            </a:r>
            <a:r>
              <a:rPr lang="cs-CZ" dirty="0" smtClean="0"/>
              <a:t>, SF, 2015, p. 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11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64088" y="548680"/>
            <a:ext cx="3312367" cy="175432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cs-CZ" sz="3600" dirty="0"/>
              <a:t>Trocha demografie </a:t>
            </a:r>
            <a:r>
              <a:rPr lang="cs-CZ" sz="3600" dirty="0" smtClean="0"/>
              <a:t>prarodičovství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8456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48680"/>
            <a:ext cx="8784976" cy="5833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6732240" y="1340768"/>
            <a:ext cx="360040" cy="5041731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9220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116631"/>
            <a:ext cx="7704856" cy="6533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7335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Hank</a:t>
            </a:r>
            <a:r>
              <a:rPr lang="cs-CZ" dirty="0" smtClean="0"/>
              <a:t>, </a:t>
            </a:r>
            <a:r>
              <a:rPr lang="cs-CZ" dirty="0" err="1" smtClean="0"/>
              <a:t>Buber</a:t>
            </a:r>
            <a:r>
              <a:rPr lang="cs-CZ" dirty="0" smtClean="0"/>
              <a:t>, JFI, 2009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14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88840"/>
            <a:ext cx="8190710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84132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15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5775"/>
            <a:ext cx="8920767" cy="4887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83917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16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04664"/>
            <a:ext cx="8748464" cy="5714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22149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17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48" y="620688"/>
            <a:ext cx="8174916" cy="5741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61969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Prarodiče jako zdroj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Zaměstnání žen </a:t>
            </a:r>
            <a:r>
              <a:rPr lang="en-US" dirty="0"/>
              <a:t>(Gray 2005; Hank and Buber 2009; Lee and </a:t>
            </a:r>
            <a:r>
              <a:rPr lang="en-US" dirty="0" smtClean="0"/>
              <a:t>Bauer</a:t>
            </a:r>
            <a:r>
              <a:rPr lang="cs-CZ" dirty="0" smtClean="0"/>
              <a:t> </a:t>
            </a:r>
            <a:r>
              <a:rPr lang="en-US" dirty="0" smtClean="0"/>
              <a:t>2010</a:t>
            </a:r>
            <a:r>
              <a:rPr lang="en-US" dirty="0"/>
              <a:t>; Yong 2008)</a:t>
            </a:r>
            <a:endParaRPr lang="cs-CZ" dirty="0" smtClean="0"/>
          </a:p>
          <a:p>
            <a:r>
              <a:rPr lang="cs-CZ" dirty="0" smtClean="0"/>
              <a:t>Fertilita </a:t>
            </a:r>
            <a:r>
              <a:rPr lang="en-US" dirty="0"/>
              <a:t>(</a:t>
            </a:r>
            <a:r>
              <a:rPr lang="en-US" dirty="0" err="1"/>
              <a:t>Aasve</a:t>
            </a:r>
            <a:r>
              <a:rPr lang="en-US" dirty="0"/>
              <a:t> et al. 2012)</a:t>
            </a:r>
            <a:endParaRPr lang="cs-CZ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4721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Vliv kontextu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Ilustrace mikro-makro interakci</a:t>
            </a:r>
          </a:p>
          <a:p>
            <a:r>
              <a:rPr lang="cs-CZ" dirty="0" smtClean="0"/>
              <a:t>Příklad: Rodinný </a:t>
            </a:r>
            <a:r>
              <a:rPr lang="cs-CZ" dirty="0"/>
              <a:t>stav prarodičů a prarodičovská </a:t>
            </a:r>
            <a:r>
              <a:rPr lang="cs-CZ" dirty="0" smtClean="0"/>
              <a:t>péče</a:t>
            </a:r>
          </a:p>
          <a:p>
            <a:r>
              <a:rPr lang="cs-CZ" b="1" dirty="0"/>
              <a:t>Zjištění z literatury</a:t>
            </a:r>
            <a:r>
              <a:rPr lang="cs-CZ" dirty="0"/>
              <a:t>: rozvedení prarodiče pečují o vnoučata méně často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648FE-C0B3-43E6-9119-EC09CD48EE8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805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Mezigenerační vztahy v rodinách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Vztahy mezi </a:t>
            </a:r>
            <a:r>
              <a:rPr lang="cs-CZ" b="1" dirty="0" smtClean="0"/>
              <a:t>dospělými dětmi a jejich </a:t>
            </a:r>
            <a:r>
              <a:rPr lang="cs-CZ" b="1" dirty="0" smtClean="0"/>
              <a:t>rodiči</a:t>
            </a:r>
            <a:r>
              <a:rPr lang="en-US" b="1" dirty="0" smtClean="0"/>
              <a:t>/</a:t>
            </a:r>
            <a:r>
              <a:rPr lang="en-US" b="1" dirty="0" err="1" smtClean="0"/>
              <a:t>na</a:t>
            </a:r>
            <a:r>
              <a:rPr lang="cs-CZ" b="1" dirty="0" err="1" smtClean="0"/>
              <a:t>příč</a:t>
            </a:r>
            <a:r>
              <a:rPr lang="cs-CZ" b="1" dirty="0" smtClean="0"/>
              <a:t> </a:t>
            </a:r>
            <a:r>
              <a:rPr lang="cs-CZ" b="1" smtClean="0"/>
              <a:t>více generacemi</a:t>
            </a:r>
            <a:endParaRPr lang="cs-CZ" b="1" dirty="0" smtClean="0"/>
          </a:p>
          <a:p>
            <a:r>
              <a:rPr lang="cs-CZ" dirty="0" smtClean="0"/>
              <a:t>Rostoucí důležitost</a:t>
            </a:r>
          </a:p>
          <a:p>
            <a:pPr lvl="1"/>
            <a:r>
              <a:rPr lang="cs-CZ" dirty="0" smtClean="0"/>
              <a:t>Narůstá naděje na dožití –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r>
              <a:rPr lang="cs-CZ" dirty="0" err="1" smtClean="0"/>
              <a:t>Bengtson</a:t>
            </a:r>
            <a:r>
              <a:rPr lang="cs-CZ" dirty="0" smtClean="0"/>
              <a:t> (2001) „</a:t>
            </a:r>
            <a:r>
              <a:rPr lang="en-US" i="1" dirty="0" smtClean="0"/>
              <a:t>more years of shared lives</a:t>
            </a:r>
            <a:r>
              <a:rPr lang="cs-CZ" dirty="0" smtClean="0"/>
              <a:t>“</a:t>
            </a:r>
          </a:p>
          <a:p>
            <a:pPr lvl="1"/>
            <a:r>
              <a:rPr lang="cs-CZ" dirty="0" err="1" smtClean="0"/>
              <a:t>Vnitrogenerační</a:t>
            </a:r>
            <a:r>
              <a:rPr lang="cs-CZ" dirty="0" smtClean="0"/>
              <a:t> vztahy jsou křehčí (viz např. rostoucí míra rozvodovosti)</a:t>
            </a:r>
          </a:p>
          <a:p>
            <a:r>
              <a:rPr lang="cs-CZ" dirty="0" smtClean="0"/>
              <a:t>Rostoucí zájem akademického i aplikovaného výzkumu</a:t>
            </a:r>
            <a:endParaRPr lang="cs-CZ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EA1-BE91-485F-ABA8-3D8C1ED708A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6450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Shrnutí literatury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Uhlenberg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r>
              <a:rPr lang="en-US" dirty="0"/>
              <a:t>Hammill </a:t>
            </a:r>
            <a:r>
              <a:rPr lang="cs-CZ" dirty="0"/>
              <a:t>(</a:t>
            </a:r>
            <a:r>
              <a:rPr lang="en-US" dirty="0" smtClean="0"/>
              <a:t>1998</a:t>
            </a:r>
            <a:r>
              <a:rPr lang="cs-CZ" dirty="0" smtClean="0"/>
              <a:t>): rozvedení prarodiče mají </a:t>
            </a:r>
            <a:r>
              <a:rPr lang="cs-CZ" b="1" dirty="0" smtClean="0"/>
              <a:t>o 26 % nižší šance </a:t>
            </a:r>
            <a:r>
              <a:rPr lang="cs-CZ" dirty="0" smtClean="0"/>
              <a:t>(než ženatí/vdané) vídat se pravidelně se svými vnoučaty</a:t>
            </a:r>
          </a:p>
          <a:p>
            <a:r>
              <a:rPr lang="en-US" dirty="0" smtClean="0"/>
              <a:t>Hank</a:t>
            </a:r>
            <a:r>
              <a:rPr lang="cs-CZ" dirty="0" smtClean="0"/>
              <a:t>, </a:t>
            </a:r>
            <a:r>
              <a:rPr lang="en-US" dirty="0" smtClean="0"/>
              <a:t>Buber </a:t>
            </a:r>
            <a:r>
              <a:rPr lang="en-US" dirty="0"/>
              <a:t>(2009</a:t>
            </a:r>
            <a:r>
              <a:rPr lang="en-US" dirty="0" smtClean="0"/>
              <a:t>)</a:t>
            </a:r>
            <a:r>
              <a:rPr lang="cs-CZ" dirty="0" smtClean="0"/>
              <a:t>: dědečci bez partnerky mají </a:t>
            </a:r>
            <a:r>
              <a:rPr lang="cs-CZ" b="1" dirty="0" smtClean="0"/>
              <a:t>o 62 % nižší šance pečovat </a:t>
            </a:r>
            <a:r>
              <a:rPr lang="cs-CZ" dirty="0" smtClean="0"/>
              <a:t>pravidelně o svá vnoučata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EA1-BE91-485F-ABA8-3D8C1ED708A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723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Je efekt rozvodu na mezigenerační péči všude stejný?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Neexistuje systematická přímá empirická evidence</a:t>
            </a:r>
          </a:p>
          <a:p>
            <a:r>
              <a:rPr lang="cs-CZ" dirty="0" smtClean="0"/>
              <a:t>Nepřímá evidence: efekt rozvodu na vlastní zdraví (</a:t>
            </a:r>
            <a:r>
              <a:rPr lang="cs-CZ" dirty="0" err="1" smtClean="0"/>
              <a:t>well-being</a:t>
            </a:r>
            <a:r>
              <a:rPr lang="cs-CZ" dirty="0" smtClean="0"/>
              <a:t>) respondentů</a:t>
            </a:r>
          </a:p>
          <a:p>
            <a:pPr lvl="1"/>
            <a:r>
              <a:rPr lang="en-US" dirty="0" err="1"/>
              <a:t>Kalmijn</a:t>
            </a:r>
            <a:r>
              <a:rPr lang="en-US" dirty="0"/>
              <a:t> </a:t>
            </a:r>
            <a:r>
              <a:rPr lang="cs-CZ" dirty="0"/>
              <a:t>(</a:t>
            </a:r>
            <a:r>
              <a:rPr lang="en-US" dirty="0" smtClean="0"/>
              <a:t>2010</a:t>
            </a:r>
            <a:r>
              <a:rPr lang="cs-CZ" dirty="0" smtClean="0"/>
              <a:t>): </a:t>
            </a:r>
          </a:p>
          <a:p>
            <a:pPr marL="971550" lvl="1" indent="-514350">
              <a:buAutoNum type="alphaUcPeriod"/>
            </a:pPr>
            <a:r>
              <a:rPr lang="cs-CZ" dirty="0" smtClean="0"/>
              <a:t>efekt rozvodu je silnější v méně </a:t>
            </a:r>
            <a:r>
              <a:rPr lang="cs-CZ" dirty="0" err="1" smtClean="0"/>
              <a:t>familialistických</a:t>
            </a:r>
            <a:r>
              <a:rPr lang="cs-CZ" dirty="0" smtClean="0"/>
              <a:t> zemích</a:t>
            </a:r>
          </a:p>
          <a:p>
            <a:pPr marL="971550" lvl="1" indent="-514350">
              <a:buAutoNum type="alphaUcPeriod"/>
            </a:pPr>
            <a:r>
              <a:rPr lang="cs-CZ" dirty="0" smtClean="0"/>
              <a:t>efekt rozvodu je silnější v zemích s nižší rozvodovostí</a:t>
            </a:r>
          </a:p>
          <a:p>
            <a:r>
              <a:rPr lang="cs-CZ" dirty="0" smtClean="0"/>
              <a:t>Vysvětlení: mobilizace zdrojů v rodině a institucionalizace po-rozvodových vztahů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EA1-BE91-485F-ABA8-3D8C1ED708A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1175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Hypotézy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Efekt rozvodu na péči o vnoučata se bude lišit podle</a:t>
            </a:r>
          </a:p>
          <a:p>
            <a:pPr marL="514350" indent="-514350">
              <a:buAutoNum type="alphaUcPeriod"/>
            </a:pPr>
            <a:r>
              <a:rPr lang="cs-CZ" dirty="0" smtClean="0"/>
              <a:t>úrovně rozvodovosti</a:t>
            </a:r>
          </a:p>
          <a:p>
            <a:pPr marL="514350" indent="-514350">
              <a:buAutoNum type="alphaUcPeriod"/>
            </a:pPr>
            <a:r>
              <a:rPr lang="cs-CZ" dirty="0" smtClean="0"/>
              <a:t>Síly </a:t>
            </a:r>
            <a:r>
              <a:rPr lang="cs-CZ" dirty="0" err="1" smtClean="0"/>
              <a:t>familialismu</a:t>
            </a:r>
            <a:r>
              <a:rPr lang="cs-CZ" dirty="0" smtClean="0"/>
              <a:t> (hodnoty rodiny)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EA1-BE91-485F-ABA8-3D8C1ED708A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8079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SHARE (</a:t>
            </a:r>
            <a:r>
              <a:rPr lang="cs-CZ" b="1" dirty="0" err="1" smtClean="0"/>
              <a:t>S</a:t>
            </a:r>
            <a:r>
              <a:rPr lang="cs-CZ" dirty="0" err="1" smtClean="0"/>
              <a:t>urvey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b="1" dirty="0" err="1" smtClean="0"/>
              <a:t>H</a:t>
            </a:r>
            <a:r>
              <a:rPr lang="cs-CZ" dirty="0" err="1" smtClean="0"/>
              <a:t>ealth</a:t>
            </a:r>
            <a:r>
              <a:rPr lang="cs-CZ" dirty="0" smtClean="0"/>
              <a:t>, </a:t>
            </a:r>
            <a:r>
              <a:rPr lang="cs-CZ" b="1" dirty="0" err="1" smtClean="0"/>
              <a:t>A</a:t>
            </a:r>
            <a:r>
              <a:rPr lang="cs-CZ" dirty="0" err="1" smtClean="0"/>
              <a:t>geing</a:t>
            </a:r>
            <a:r>
              <a:rPr lang="cs-CZ" dirty="0" smtClean="0"/>
              <a:t>, and </a:t>
            </a:r>
            <a:r>
              <a:rPr lang="cs-CZ" b="1" dirty="0" err="1" smtClean="0"/>
              <a:t>R</a:t>
            </a:r>
            <a:r>
              <a:rPr lang="cs-CZ" dirty="0" err="1" smtClean="0"/>
              <a:t>etirement</a:t>
            </a:r>
            <a:r>
              <a:rPr lang="cs-CZ" dirty="0" smtClean="0"/>
              <a:t> in </a:t>
            </a:r>
            <a:r>
              <a:rPr lang="cs-CZ" b="1" dirty="0" err="1" smtClean="0"/>
              <a:t>E</a:t>
            </a:r>
            <a:r>
              <a:rPr lang="cs-CZ" dirty="0" err="1" smtClean="0"/>
              <a:t>urope</a:t>
            </a:r>
            <a:r>
              <a:rPr lang="cs-CZ" dirty="0" smtClean="0"/>
              <a:t>) 2004, 2006, 2011</a:t>
            </a:r>
          </a:p>
          <a:p>
            <a:r>
              <a:rPr lang="cs-CZ" dirty="0" smtClean="0"/>
              <a:t>18 Evropských zemí, populace 50+</a:t>
            </a:r>
          </a:p>
          <a:p>
            <a:r>
              <a:rPr lang="cs-CZ" dirty="0" smtClean="0"/>
              <a:t>Celkem </a:t>
            </a:r>
            <a:r>
              <a:rPr lang="en-US" dirty="0" smtClean="0"/>
              <a:t>49</a:t>
            </a:r>
            <a:r>
              <a:rPr lang="cs-CZ" dirty="0" smtClean="0"/>
              <a:t> </a:t>
            </a:r>
            <a:r>
              <a:rPr lang="en-US" dirty="0" smtClean="0"/>
              <a:t>688</a:t>
            </a:r>
            <a:r>
              <a:rPr lang="cs-CZ" dirty="0" smtClean="0"/>
              <a:t> respondentů, </a:t>
            </a:r>
            <a:r>
              <a:rPr lang="cs-CZ" b="1" dirty="0" smtClean="0"/>
              <a:t>15 845 prarodičů </a:t>
            </a:r>
            <a:r>
              <a:rPr lang="cs-CZ" dirty="0" smtClean="0"/>
              <a:t>alespoň s jedním vnoučetem (pod 16 let), </a:t>
            </a:r>
            <a:r>
              <a:rPr lang="cs-CZ" b="1" dirty="0" smtClean="0"/>
              <a:t>24 286 rodičů</a:t>
            </a:r>
          </a:p>
          <a:p>
            <a:r>
              <a:rPr lang="cs-CZ" dirty="0" smtClean="0"/>
              <a:t> Data mají hierarchickou strukturu: respondenti jsou „</a:t>
            </a:r>
            <a:r>
              <a:rPr lang="cs-CZ" dirty="0" err="1" smtClean="0"/>
              <a:t>vhnízděni</a:t>
            </a:r>
            <a:r>
              <a:rPr lang="cs-CZ" dirty="0" smtClean="0"/>
              <a:t>“ v zemích, děti/vnoučata „v respondentech“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EA1-BE91-485F-ABA8-3D8C1ED708A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8465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Proměnné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Závisle proměnné</a:t>
            </a:r>
            <a:r>
              <a:rPr lang="cs-CZ" dirty="0" smtClean="0"/>
              <a:t>: poskytuje péči (ano-ne)/jak často (téměř každý den, téměř každý týden, téměř každý měsíc, méně často, nikdy)</a:t>
            </a:r>
          </a:p>
          <a:p>
            <a:r>
              <a:rPr lang="cs-CZ" b="1" dirty="0" smtClean="0"/>
              <a:t>Vysvětlující proměnné 1. úrovně </a:t>
            </a:r>
            <a:r>
              <a:rPr lang="cs-CZ" dirty="0" smtClean="0"/>
              <a:t>(respondent) – rodinný stav respondenta, pohlaví, zdraví, vzdělání, zaměstnání, věk, počet dětí, počet vnoučat</a:t>
            </a:r>
          </a:p>
          <a:p>
            <a:r>
              <a:rPr lang="cs-CZ" b="1" dirty="0" smtClean="0"/>
              <a:t>Vysvětlující proměnné 2. úrovně </a:t>
            </a:r>
            <a:r>
              <a:rPr lang="cs-CZ" dirty="0" smtClean="0"/>
              <a:t>(děti): vzdělání, rodinný stav, zaměstnání, pohlaví, věk nejmladšího dítěte </a:t>
            </a:r>
          </a:p>
          <a:p>
            <a:r>
              <a:rPr lang="cs-CZ" dirty="0" smtClean="0"/>
              <a:t>Dyáda (respondent-dítě): geografická vzdálenost</a:t>
            </a:r>
          </a:p>
          <a:p>
            <a:r>
              <a:rPr lang="cs-CZ" b="1" dirty="0" smtClean="0"/>
              <a:t>Vysvětlující proměnné 3. úrovně </a:t>
            </a:r>
            <a:r>
              <a:rPr lang="cs-CZ" dirty="0" smtClean="0"/>
              <a:t>(země): míra rozvodovosti (CDR), míra </a:t>
            </a:r>
            <a:r>
              <a:rPr lang="cs-CZ" dirty="0" err="1" smtClean="0"/>
              <a:t>familialismu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EA1-BE91-485F-ABA8-3D8C1ED708A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0422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Víceúrovňový zobecněný lineární model </a:t>
            </a:r>
            <a:r>
              <a:rPr lang="cs-CZ" dirty="0" smtClean="0"/>
              <a:t>s binární (</a:t>
            </a:r>
            <a:r>
              <a:rPr lang="cs-CZ" b="1" dirty="0" err="1" smtClean="0"/>
              <a:t>logit</a:t>
            </a:r>
            <a:r>
              <a:rPr lang="cs-CZ" dirty="0" smtClean="0"/>
              <a:t>), nebo ordinální (</a:t>
            </a:r>
            <a:r>
              <a:rPr lang="cs-CZ" b="1" dirty="0" err="1" smtClean="0"/>
              <a:t>ordered</a:t>
            </a:r>
            <a:r>
              <a:rPr lang="cs-CZ" b="1" dirty="0" smtClean="0"/>
              <a:t> </a:t>
            </a:r>
            <a:r>
              <a:rPr lang="cs-CZ" b="1" dirty="0" err="1" smtClean="0"/>
              <a:t>logit</a:t>
            </a:r>
            <a:r>
              <a:rPr lang="cs-CZ" dirty="0" smtClean="0"/>
              <a:t>) závisle proměnnou</a:t>
            </a:r>
          </a:p>
          <a:p>
            <a:r>
              <a:rPr lang="cs-CZ" dirty="0" smtClean="0"/>
              <a:t>Rozhodující test: </a:t>
            </a:r>
            <a:r>
              <a:rPr lang="cs-CZ" b="1" dirty="0" smtClean="0"/>
              <a:t>mezi-úrovňová (</a:t>
            </a:r>
            <a:r>
              <a:rPr lang="cs-CZ" b="1" i="1" dirty="0" err="1" smtClean="0"/>
              <a:t>cross-level</a:t>
            </a:r>
            <a:r>
              <a:rPr lang="cs-CZ" b="1" dirty="0" smtClean="0"/>
              <a:t>) interakce</a:t>
            </a:r>
            <a:r>
              <a:rPr lang="cs-CZ" dirty="0" smtClean="0"/>
              <a:t>: rozvod*CDR, rozvod*</a:t>
            </a:r>
            <a:r>
              <a:rPr lang="cs-CZ" dirty="0" err="1" smtClean="0"/>
              <a:t>familialismus</a:t>
            </a:r>
            <a:endParaRPr lang="cs-CZ" dirty="0" smtClean="0"/>
          </a:p>
          <a:p>
            <a:r>
              <a:rPr lang="cs-CZ" dirty="0" smtClean="0"/>
              <a:t>Může se lišit podle pohlaví (</a:t>
            </a:r>
            <a:r>
              <a:rPr lang="cs-CZ" b="1" dirty="0" smtClean="0"/>
              <a:t>trojstranná interakce </a:t>
            </a:r>
            <a:r>
              <a:rPr lang="cs-CZ" dirty="0" smtClean="0"/>
              <a:t>rozvod*CDR*pohlaví, nebo rozvod*</a:t>
            </a:r>
            <a:r>
              <a:rPr lang="cs-CZ" dirty="0" err="1" smtClean="0"/>
              <a:t>familialismus</a:t>
            </a:r>
            <a:r>
              <a:rPr lang="cs-CZ" dirty="0" smtClean="0"/>
              <a:t>*pohlaví)</a:t>
            </a:r>
            <a:r>
              <a:rPr lang="en-US" dirty="0" smtClean="0"/>
              <a:t>=&gt; </a:t>
            </a:r>
            <a:r>
              <a:rPr lang="cs-CZ" dirty="0" smtClean="0"/>
              <a:t>dvě možné interakce, dva testy</a:t>
            </a:r>
          </a:p>
          <a:p>
            <a:r>
              <a:rPr lang="cs-CZ" dirty="0" smtClean="0"/>
              <a:t>Odhad modelů: ad-on „</a:t>
            </a:r>
            <a:r>
              <a:rPr lang="cs-CZ" b="1" dirty="0" err="1" smtClean="0"/>
              <a:t>gllamm</a:t>
            </a:r>
            <a:r>
              <a:rPr lang="cs-CZ" dirty="0" smtClean="0"/>
              <a:t>“ v STATA 13 8MP</a:t>
            </a:r>
          </a:p>
          <a:p>
            <a:r>
              <a:rPr lang="cs-CZ" dirty="0" smtClean="0"/>
              <a:t>Zhodnocení: podle pravidel statistické i věcné významnosti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EA1-BE91-485F-ABA8-3D8C1ED708A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3263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Výsledky: s ordinální závisle proměnnou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Statistický test (</a:t>
            </a:r>
            <a:r>
              <a:rPr lang="cs-CZ" b="1" dirty="0" err="1" smtClean="0"/>
              <a:t>Waldův</a:t>
            </a:r>
            <a:r>
              <a:rPr lang="cs-CZ" b="1" dirty="0" smtClean="0"/>
              <a:t> test</a:t>
            </a:r>
            <a:r>
              <a:rPr lang="cs-CZ" dirty="0" smtClean="0"/>
              <a:t>)</a:t>
            </a:r>
          </a:p>
          <a:p>
            <a:r>
              <a:rPr lang="cs-CZ" dirty="0" smtClean="0"/>
              <a:t>CDR: </a:t>
            </a:r>
            <a:r>
              <a:rPr lang="en-US" dirty="0" smtClean="0"/>
              <a:t>chi</a:t>
            </a:r>
            <a:r>
              <a:rPr lang="en-US" baseline="30000" dirty="0" smtClean="0"/>
              <a:t>2</a:t>
            </a:r>
            <a:r>
              <a:rPr lang="en-US" dirty="0" smtClean="0"/>
              <a:t>=</a:t>
            </a:r>
            <a:r>
              <a:rPr lang="en-US" dirty="0"/>
              <a:t>8.93</a:t>
            </a:r>
            <a:r>
              <a:rPr lang="en-US" dirty="0" smtClean="0"/>
              <a:t> </a:t>
            </a:r>
            <a:r>
              <a:rPr lang="cs-CZ" dirty="0" smtClean="0"/>
              <a:t>(</a:t>
            </a:r>
            <a:r>
              <a:rPr lang="en-US" dirty="0" smtClean="0"/>
              <a:t>3 d</a:t>
            </a:r>
            <a:r>
              <a:rPr lang="cs-CZ" dirty="0" smtClean="0"/>
              <a:t>.</a:t>
            </a:r>
            <a:r>
              <a:rPr lang="en-US" dirty="0" smtClean="0"/>
              <a:t>f</a:t>
            </a:r>
            <a:r>
              <a:rPr lang="cs-CZ" dirty="0" smtClean="0"/>
              <a:t>.</a:t>
            </a:r>
            <a:r>
              <a:rPr lang="en-US" dirty="0" smtClean="0"/>
              <a:t>, </a:t>
            </a:r>
            <a:r>
              <a:rPr lang="en-US" b="1" dirty="0" smtClean="0"/>
              <a:t>p</a:t>
            </a:r>
            <a:r>
              <a:rPr lang="cs-CZ" b="1" dirty="0"/>
              <a:t>=</a:t>
            </a:r>
            <a:r>
              <a:rPr lang="en-US" b="1" dirty="0" smtClean="0"/>
              <a:t>0.0</a:t>
            </a:r>
            <a:r>
              <a:rPr lang="cs-CZ" b="1" dirty="0" smtClean="0"/>
              <a:t>302</a:t>
            </a:r>
            <a:r>
              <a:rPr lang="cs-CZ" dirty="0" smtClean="0"/>
              <a:t>)</a:t>
            </a:r>
            <a:endParaRPr lang="en-US" dirty="0" smtClean="0"/>
          </a:p>
          <a:p>
            <a:r>
              <a:rPr lang="en-US" dirty="0" err="1" smtClean="0"/>
              <a:t>Familialismus</a:t>
            </a:r>
            <a:r>
              <a:rPr lang="en-US" dirty="0" smtClean="0"/>
              <a:t>: chi</a:t>
            </a:r>
            <a:r>
              <a:rPr lang="en-US" baseline="30000" dirty="0" smtClean="0"/>
              <a:t>2</a:t>
            </a:r>
            <a:r>
              <a:rPr lang="en-US" dirty="0" smtClean="0"/>
              <a:t>=</a:t>
            </a:r>
            <a:r>
              <a:rPr lang="en-US" dirty="0"/>
              <a:t>4.43</a:t>
            </a:r>
            <a:r>
              <a:rPr lang="en-US" dirty="0" smtClean="0"/>
              <a:t> (3 </a:t>
            </a:r>
            <a:r>
              <a:rPr lang="en-US" dirty="0" err="1" smtClean="0"/>
              <a:t>d.f.</a:t>
            </a:r>
            <a:r>
              <a:rPr lang="en-US" dirty="0" smtClean="0"/>
              <a:t>, </a:t>
            </a:r>
            <a:r>
              <a:rPr lang="en-US" b="1" dirty="0" smtClean="0"/>
              <a:t>p=0.</a:t>
            </a:r>
            <a:r>
              <a:rPr lang="cs-CZ" b="1" dirty="0" smtClean="0"/>
              <a:t>2188</a:t>
            </a:r>
            <a:r>
              <a:rPr lang="en-US" dirty="0" smtClean="0"/>
              <a:t>)</a:t>
            </a:r>
            <a:endParaRPr lang="cs-CZ" dirty="0" smtClean="0"/>
          </a:p>
          <a:p>
            <a:r>
              <a:rPr lang="cs-CZ" dirty="0" smtClean="0"/>
              <a:t>Závěr: </a:t>
            </a:r>
            <a:endParaRPr lang="en-US" dirty="0" smtClean="0"/>
          </a:p>
          <a:p>
            <a:pPr lvl="1"/>
            <a:r>
              <a:rPr lang="cs-CZ" dirty="0" smtClean="0"/>
              <a:t>Trojstranná interakce </a:t>
            </a:r>
            <a:r>
              <a:rPr lang="en-US" dirty="0" smtClean="0"/>
              <a:t>s CDR </a:t>
            </a:r>
            <a:r>
              <a:rPr lang="cs-CZ" dirty="0" smtClean="0"/>
              <a:t>by neměla být z modelu vynechána</a:t>
            </a:r>
            <a:endParaRPr lang="en-US" dirty="0" smtClean="0"/>
          </a:p>
          <a:p>
            <a:pPr lvl="1"/>
            <a:r>
              <a:rPr lang="cs-CZ" dirty="0" smtClean="0"/>
              <a:t>Trojstranná interakce </a:t>
            </a:r>
            <a:r>
              <a:rPr lang="en-US" dirty="0" smtClean="0"/>
              <a:t>s </a:t>
            </a:r>
            <a:r>
              <a:rPr lang="en-US" dirty="0" err="1" smtClean="0"/>
              <a:t>familialismem</a:t>
            </a:r>
            <a:r>
              <a:rPr lang="en-US" dirty="0" smtClean="0"/>
              <a:t> </a:t>
            </a:r>
            <a:r>
              <a:rPr lang="cs-CZ" dirty="0" smtClean="0"/>
              <a:t>může být z modelu vynechána</a:t>
            </a:r>
            <a:endParaRPr lang="en-US" dirty="0" smtClean="0"/>
          </a:p>
          <a:p>
            <a:pPr lvl="1"/>
            <a:endParaRPr lang="cs-CZ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EA1-BE91-485F-ABA8-3D8C1ED708A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2004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Vybrané odhadnuté efekty z modelu – interakce s CDR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00808"/>
            <a:ext cx="7933900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EA1-BE91-485F-ABA8-3D8C1ED708AC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4000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Vybrané odhadnuté efekty z modelu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305182" y="2924944"/>
            <a:ext cx="6048672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84784"/>
            <a:ext cx="7880819" cy="3576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Oval 9"/>
          <p:cNvSpPr/>
          <p:nvPr/>
        </p:nvSpPr>
        <p:spPr>
          <a:xfrm>
            <a:off x="304943" y="3501008"/>
            <a:ext cx="6048672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EA1-BE91-485F-ABA8-3D8C1ED708A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4794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Vybrané odhadnuté efekty z modelu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84784"/>
            <a:ext cx="7880819" cy="3576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Oval 9"/>
          <p:cNvSpPr/>
          <p:nvPr/>
        </p:nvSpPr>
        <p:spPr>
          <a:xfrm>
            <a:off x="307222" y="3861048"/>
            <a:ext cx="6048672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EA1-BE91-485F-ABA8-3D8C1ED708AC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782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Konfigurace mezigeneračních vztahů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Řada dimenzí</a:t>
            </a:r>
            <a:r>
              <a:rPr lang="cs-CZ" dirty="0" smtClean="0"/>
              <a:t>: </a:t>
            </a:r>
          </a:p>
          <a:p>
            <a:pPr lvl="1"/>
            <a:r>
              <a:rPr lang="cs-CZ" dirty="0" smtClean="0"/>
              <a:t>Kontakt</a:t>
            </a:r>
          </a:p>
          <a:p>
            <a:pPr lvl="1"/>
            <a:r>
              <a:rPr lang="cs-CZ" dirty="0" smtClean="0"/>
              <a:t>instrumentální pomoc</a:t>
            </a:r>
          </a:p>
          <a:p>
            <a:pPr lvl="1"/>
            <a:r>
              <a:rPr lang="cs-CZ" dirty="0" smtClean="0"/>
              <a:t>emocionální opora</a:t>
            </a:r>
          </a:p>
          <a:p>
            <a:pPr lvl="1"/>
            <a:r>
              <a:rPr lang="cs-CZ" dirty="0" smtClean="0"/>
              <a:t>hodnocení kvality vztahu…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EA1-BE91-485F-ABA8-3D8C1ED708A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3992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Vybrané odhadnuté efekty z modelu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84784"/>
            <a:ext cx="7880819" cy="3576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Oval 9"/>
          <p:cNvSpPr/>
          <p:nvPr/>
        </p:nvSpPr>
        <p:spPr>
          <a:xfrm>
            <a:off x="315616" y="4437112"/>
            <a:ext cx="6048672" cy="504056"/>
          </a:xfrm>
          <a:prstGeom prst="ellipse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EA1-BE91-485F-ABA8-3D8C1ED708AC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4762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Věcná významnost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Efekt rozvodu je silnější pro muže</a:t>
            </a:r>
          </a:p>
          <a:p>
            <a:r>
              <a:rPr lang="cs-CZ" dirty="0" smtClean="0"/>
              <a:t>Efekt rozvodu oslabuje s rostoucí rozvodovostí</a:t>
            </a:r>
          </a:p>
          <a:p>
            <a:r>
              <a:rPr lang="cs-CZ" dirty="0" smtClean="0"/>
              <a:t>Trojstranná interakce je věcně nevýznamná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EA1-BE91-485F-ABA8-3D8C1ED708AC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6997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Rodinný stav prarodičů je významným prediktorem prarodičovské péče o vnoučata</a:t>
            </a:r>
          </a:p>
          <a:p>
            <a:r>
              <a:rPr lang="cs-CZ" dirty="0" smtClean="0"/>
              <a:t>Efekt rozvodu je mnohem silnější pro muže než pro ženy</a:t>
            </a:r>
          </a:p>
          <a:p>
            <a:r>
              <a:rPr lang="cs-CZ" dirty="0" smtClean="0"/>
              <a:t>Efekt rozvodu klesá s rostoucí rozvodovostí (zejména u žen) a při CDR na úrovni 1 </a:t>
            </a:r>
            <a:r>
              <a:rPr lang="cs-CZ" dirty="0" err="1" smtClean="0"/>
              <a:t>s.d</a:t>
            </a:r>
            <a:r>
              <a:rPr lang="cs-CZ" dirty="0" smtClean="0"/>
              <a:t>. nad průměrem mizí</a:t>
            </a:r>
          </a:p>
          <a:p>
            <a:pPr marL="0" indent="0">
              <a:buNone/>
            </a:pPr>
            <a:r>
              <a:rPr lang="cs-CZ" dirty="0" smtClean="0"/>
              <a:t>Dochází k </a:t>
            </a:r>
            <a:r>
              <a:rPr lang="cs-CZ" b="1" dirty="0" smtClean="0"/>
              <a:t>silnější institucionalizaci </a:t>
            </a:r>
            <a:r>
              <a:rPr lang="cs-CZ" dirty="0" smtClean="0"/>
              <a:t>po-rozvodových situací?</a:t>
            </a:r>
          </a:p>
          <a:p>
            <a:pPr marL="0" indent="0">
              <a:buNone/>
            </a:pPr>
            <a:r>
              <a:rPr lang="cs-CZ" dirty="0" smtClean="0"/>
              <a:t>Je rozvod doprovázen </a:t>
            </a:r>
            <a:r>
              <a:rPr lang="cs-CZ" b="1" dirty="0" smtClean="0"/>
              <a:t>klesající úrovní konfliktu</a:t>
            </a:r>
            <a:r>
              <a:rPr lang="cs-CZ" dirty="0" smtClean="0"/>
              <a:t>?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EA1-BE91-485F-ABA8-3D8C1ED708AC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884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vztahů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EA1-BE91-485F-ABA8-3D8C1ED708AC}" type="slidenum">
              <a:rPr lang="en-US" smtClean="0"/>
              <a:t>4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340768"/>
            <a:ext cx="5112568" cy="443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300192" y="5409819"/>
            <a:ext cx="27363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Van </a:t>
            </a:r>
            <a:r>
              <a:rPr lang="en-US" dirty="0" err="1"/>
              <a:t>Gaalen</a:t>
            </a:r>
            <a:r>
              <a:rPr lang="en-US" dirty="0"/>
              <a:t>, Dykstra 2006</a:t>
            </a:r>
          </a:p>
        </p:txBody>
      </p:sp>
    </p:spTree>
    <p:extLst>
      <p:ext uri="{BB962C8B-B14F-4D97-AF65-F5344CB8AC3E}">
        <p14:creationId xmlns:p14="http://schemas.microsoft.com/office/powerpoint/2010/main" val="502516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vztahů </a:t>
            </a:r>
            <a:r>
              <a:rPr lang="cs-CZ" dirty="0" err="1" smtClean="0"/>
              <a:t>ii</a:t>
            </a:r>
            <a:r>
              <a:rPr lang="cs-CZ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EA1-BE91-485F-ABA8-3D8C1ED708AC}" type="slidenum">
              <a:rPr lang="en-US" smtClean="0"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300192" y="5409819"/>
            <a:ext cx="27363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Van </a:t>
            </a:r>
            <a:r>
              <a:rPr lang="en-US" dirty="0" err="1"/>
              <a:t>Gaalen</a:t>
            </a:r>
            <a:r>
              <a:rPr lang="en-US" dirty="0"/>
              <a:t>, Dykstra 2006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84784"/>
            <a:ext cx="4612729" cy="4401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9751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Konfigurace mezigeneračních vztahů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Mnohost konfigurací </a:t>
            </a:r>
            <a:r>
              <a:rPr lang="cs-CZ" dirty="0" smtClean="0"/>
              <a:t>(</a:t>
            </a:r>
            <a:r>
              <a:rPr lang="cs-CZ" dirty="0"/>
              <a:t>Van </a:t>
            </a:r>
            <a:r>
              <a:rPr lang="cs-CZ" dirty="0" err="1"/>
              <a:t>Gaalen</a:t>
            </a:r>
            <a:r>
              <a:rPr lang="cs-CZ" dirty="0"/>
              <a:t>, </a:t>
            </a:r>
            <a:r>
              <a:rPr lang="cs-CZ" dirty="0" err="1"/>
              <a:t>Dykstra</a:t>
            </a:r>
            <a:r>
              <a:rPr lang="cs-CZ" dirty="0"/>
              <a:t> </a:t>
            </a:r>
            <a:r>
              <a:rPr lang="cs-CZ" dirty="0" smtClean="0"/>
              <a:t>2006) – empirická typologie:</a:t>
            </a:r>
          </a:p>
          <a:p>
            <a:pPr lvl="1"/>
            <a:r>
              <a:rPr lang="cs-CZ" dirty="0" smtClean="0"/>
              <a:t>„Harmonické“ vztahy (</a:t>
            </a:r>
            <a:r>
              <a:rPr lang="cs-CZ" dirty="0" err="1" smtClean="0"/>
              <a:t>kontakt+pomoc+opora+pozitivní</a:t>
            </a:r>
            <a:r>
              <a:rPr lang="cs-CZ" dirty="0" smtClean="0"/>
              <a:t> emoce) 40 %</a:t>
            </a:r>
          </a:p>
          <a:p>
            <a:pPr lvl="1"/>
            <a:r>
              <a:rPr lang="cs-CZ" dirty="0" smtClean="0"/>
              <a:t>„Afektivní“ typ (</a:t>
            </a:r>
            <a:r>
              <a:rPr lang="cs-CZ" dirty="0" err="1" smtClean="0"/>
              <a:t>kontakt+emociální</a:t>
            </a:r>
            <a:r>
              <a:rPr lang="cs-CZ" dirty="0" smtClean="0"/>
              <a:t> </a:t>
            </a:r>
            <a:r>
              <a:rPr lang="cs-CZ" dirty="0" err="1" smtClean="0"/>
              <a:t>opora+pozitivní</a:t>
            </a:r>
            <a:r>
              <a:rPr lang="cs-CZ" dirty="0" smtClean="0"/>
              <a:t> emoce) 11 %</a:t>
            </a:r>
          </a:p>
          <a:p>
            <a:pPr lvl="1"/>
            <a:r>
              <a:rPr lang="cs-CZ" dirty="0" smtClean="0"/>
              <a:t>„Obligatorní“ typ (kontakt) 16 %</a:t>
            </a:r>
          </a:p>
          <a:p>
            <a:pPr lvl="1"/>
            <a:r>
              <a:rPr lang="cs-CZ" dirty="0" smtClean="0"/>
              <a:t>„Ambivalentní“ typ (</a:t>
            </a:r>
            <a:r>
              <a:rPr lang="cs-CZ" dirty="0" err="1" smtClean="0"/>
              <a:t>kontakt+pomoc+napětí</a:t>
            </a:r>
            <a:r>
              <a:rPr lang="cs-CZ" dirty="0"/>
              <a:t>) 29 %</a:t>
            </a:r>
            <a:endParaRPr lang="cs-CZ" dirty="0" smtClean="0"/>
          </a:p>
          <a:p>
            <a:pPr lvl="1"/>
            <a:r>
              <a:rPr lang="cs-CZ" dirty="0" smtClean="0"/>
              <a:t>„Konfliktní“ typ (napětí) 4 %</a:t>
            </a:r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EA1-BE91-485F-ABA8-3D8C1ED708A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98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 smtClean="0"/>
              <a:t>3G vztahy - </a:t>
            </a:r>
            <a:r>
              <a:rPr lang="cs-CZ" dirty="0" err="1" smtClean="0"/>
              <a:t>Koresidence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 moderních společnostech se zdá 3G </a:t>
            </a:r>
            <a:r>
              <a:rPr lang="cs-CZ" dirty="0" err="1" smtClean="0"/>
              <a:t>koresidence</a:t>
            </a:r>
            <a:r>
              <a:rPr lang="cs-CZ" dirty="0" smtClean="0"/>
              <a:t> relativně málo častá, ale</a:t>
            </a:r>
          </a:p>
          <a:p>
            <a:r>
              <a:rPr lang="cs-CZ" dirty="0" smtClean="0"/>
              <a:t>PISA 2000 (15-letí žáci žijící s prarodiči): </a:t>
            </a:r>
          </a:p>
          <a:p>
            <a:pPr lvl="1"/>
            <a:r>
              <a:rPr lang="cs-CZ" dirty="0" smtClean="0"/>
              <a:t>Itálie 32 %</a:t>
            </a:r>
          </a:p>
          <a:p>
            <a:pPr lvl="1"/>
            <a:r>
              <a:rPr lang="cs-CZ" dirty="0" smtClean="0"/>
              <a:t>Španělsko 26 %</a:t>
            </a:r>
          </a:p>
          <a:p>
            <a:pPr lvl="1"/>
            <a:r>
              <a:rPr lang="cs-CZ" dirty="0" smtClean="0"/>
              <a:t>Rakousko 25 %</a:t>
            </a:r>
          </a:p>
          <a:p>
            <a:pPr lvl="1"/>
            <a:r>
              <a:rPr lang="cs-CZ" dirty="0" smtClean="0"/>
              <a:t>Německo 20 %</a:t>
            </a:r>
          </a:p>
          <a:p>
            <a:pPr lvl="1"/>
            <a:r>
              <a:rPr lang="cs-CZ" dirty="0" smtClean="0"/>
              <a:t>ČR 19 %</a:t>
            </a:r>
          </a:p>
          <a:p>
            <a:pPr lvl="1"/>
            <a:r>
              <a:rPr lang="cs-CZ" dirty="0" smtClean="0"/>
              <a:t>USA 16 %</a:t>
            </a:r>
          </a:p>
          <a:p>
            <a:pPr lvl="1"/>
            <a:r>
              <a:rPr lang="cs-CZ" dirty="0" smtClean="0"/>
              <a:t>Velká Británie 7 %</a:t>
            </a:r>
          </a:p>
          <a:p>
            <a:pPr lvl="1"/>
            <a:r>
              <a:rPr lang="cs-CZ" dirty="0" smtClean="0"/>
              <a:t>Švédsko 4 %</a:t>
            </a:r>
          </a:p>
          <a:p>
            <a:pPr lvl="1"/>
            <a:r>
              <a:rPr lang="cs-CZ" dirty="0" smtClean="0"/>
              <a:t>Finsko 2 %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EA1-BE91-485F-ABA8-3D8C1ED708A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505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Altruismus/péče (care) vs. směna (</a:t>
            </a:r>
            <a:r>
              <a:rPr lang="cs-CZ" dirty="0" err="1" smtClean="0"/>
              <a:t>exchange</a:t>
            </a:r>
            <a:r>
              <a:rPr lang="cs-CZ" dirty="0" smtClean="0"/>
              <a:t>)/reciprocita</a:t>
            </a:r>
          </a:p>
          <a:p>
            <a:r>
              <a:rPr lang="cs-CZ" dirty="0" smtClean="0"/>
              <a:t>Unitární model rodiny („hlava rodiny“ rozhoduje, </a:t>
            </a:r>
            <a:r>
              <a:rPr lang="cs-CZ" dirty="0" err="1" smtClean="0"/>
              <a:t>Becker</a:t>
            </a:r>
            <a:r>
              <a:rPr lang="cs-CZ" dirty="0" smtClean="0"/>
              <a:t>) vs. kolektivní model (individuální preference)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EA1-BE91-485F-ABA8-3D8C1ED708A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169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 smtClean="0"/>
              <a:t>Prarodičovská péče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Analýza </a:t>
            </a:r>
            <a:r>
              <a:rPr lang="cs-CZ" b="1" dirty="0" smtClean="0"/>
              <a:t>mezigenerační péče/pomoci</a:t>
            </a:r>
          </a:p>
          <a:p>
            <a:r>
              <a:rPr lang="cs-CZ" dirty="0" smtClean="0"/>
              <a:t>Omezení populace: </a:t>
            </a:r>
            <a:r>
              <a:rPr lang="cs-CZ" b="1" dirty="0" smtClean="0"/>
              <a:t>jen prarodiče/děti/vnoučata</a:t>
            </a:r>
          </a:p>
          <a:p>
            <a:r>
              <a:rPr lang="cs-CZ" dirty="0" smtClean="0"/>
              <a:t>ALE: role prarodiče  je významná </a:t>
            </a:r>
          </a:p>
          <a:p>
            <a:pPr lvl="1"/>
            <a:r>
              <a:rPr lang="cs-CZ" dirty="0" smtClean="0"/>
              <a:t>jedna z mála sociálních rolí, která neztrácí s věkem význam</a:t>
            </a:r>
          </a:p>
          <a:p>
            <a:r>
              <a:rPr lang="cs-CZ" dirty="0" smtClean="0"/>
              <a:t>V ČR (populace 50-70 let, 2014): </a:t>
            </a:r>
          </a:p>
          <a:p>
            <a:pPr lvl="1"/>
            <a:r>
              <a:rPr lang="cs-CZ" b="1" dirty="0" smtClean="0"/>
              <a:t>62 % je prarodiči</a:t>
            </a:r>
          </a:p>
          <a:p>
            <a:pPr lvl="1"/>
            <a:r>
              <a:rPr lang="cs-CZ" dirty="0" smtClean="0"/>
              <a:t>23 % prarodičů jmenuje </a:t>
            </a:r>
            <a:r>
              <a:rPr lang="cs-CZ" dirty="0" err="1" smtClean="0"/>
              <a:t>prarodičovství</a:t>
            </a:r>
            <a:r>
              <a:rPr lang="cs-CZ" dirty="0" smtClean="0"/>
              <a:t> jako svou nejdůležitější životní roli</a:t>
            </a:r>
          </a:p>
          <a:p>
            <a:pPr lvl="1"/>
            <a:r>
              <a:rPr lang="cs-CZ" b="1" dirty="0" smtClean="0"/>
              <a:t>54 % jako jednu ze dvou nejdůležitějších rolí</a:t>
            </a:r>
          </a:p>
          <a:p>
            <a:pPr lvl="1"/>
            <a:r>
              <a:rPr lang="cs-CZ" dirty="0" smtClean="0"/>
              <a:t>53 % prarodičů hlídá pravidelně vnoučata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SAN104: Mezigenerační vztahy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EA1-BE91-485F-ABA8-3D8C1ED708A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034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1139</Words>
  <Application>Microsoft Office PowerPoint</Application>
  <PresentationFormat>On-screen Show (4:3)</PresentationFormat>
  <Paragraphs>188</Paragraphs>
  <Slides>32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Mezigenerační vztahy</vt:lpstr>
      <vt:lpstr>Mezigenerační vztahy v rodinách</vt:lpstr>
      <vt:lpstr>Konfigurace mezigeneračních vztahů</vt:lpstr>
      <vt:lpstr>Popis vztahů</vt:lpstr>
      <vt:lpstr>Popis vztahů ii.</vt:lpstr>
      <vt:lpstr>Konfigurace mezigeneračních vztahů</vt:lpstr>
      <vt:lpstr>3G vztahy - Koresidence</vt:lpstr>
      <vt:lpstr>Koncepty</vt:lpstr>
      <vt:lpstr>Prarodičovská péče</vt:lpstr>
      <vt:lpstr>Výzkum prarodičovské péče – dvě tradice</vt:lpstr>
      <vt:lpstr>PowerPoint Presentation</vt:lpstr>
      <vt:lpstr>PowerPoint Presentation</vt:lpstr>
      <vt:lpstr>PowerPoint Presentation</vt:lpstr>
      <vt:lpstr>Hank, Buber, JFI, 2009</vt:lpstr>
      <vt:lpstr>PowerPoint Presentation</vt:lpstr>
      <vt:lpstr>PowerPoint Presentation</vt:lpstr>
      <vt:lpstr>PowerPoint Presentation</vt:lpstr>
      <vt:lpstr>Prarodiče jako zdroj</vt:lpstr>
      <vt:lpstr>Vliv kontextu</vt:lpstr>
      <vt:lpstr>Shrnutí literatury</vt:lpstr>
      <vt:lpstr>Je efekt rozvodu na mezigenerační péči všude stejný?</vt:lpstr>
      <vt:lpstr>Hypotézy</vt:lpstr>
      <vt:lpstr>Data</vt:lpstr>
      <vt:lpstr>Proměnné</vt:lpstr>
      <vt:lpstr>Model</vt:lpstr>
      <vt:lpstr>Výsledky: s ordinální závisle proměnnou</vt:lpstr>
      <vt:lpstr>Vybrané odhadnuté efekty z modelu – interakce s CDR</vt:lpstr>
      <vt:lpstr>Vybrané odhadnuté efekty z modelu</vt:lpstr>
      <vt:lpstr>Vybrané odhadnuté efekty z modelu</vt:lpstr>
      <vt:lpstr>Vybrané odhadnuté efekty z modelu</vt:lpstr>
      <vt:lpstr>Věcná významnost</vt:lpstr>
      <vt:lpstr>Závěry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zkoumat rodinu?</dc:title>
  <dc:creator>MMM</dc:creator>
  <cp:lastModifiedBy>MMM</cp:lastModifiedBy>
  <cp:revision>21</cp:revision>
  <dcterms:created xsi:type="dcterms:W3CDTF">2015-09-29T03:16:49Z</dcterms:created>
  <dcterms:modified xsi:type="dcterms:W3CDTF">2016-12-14T07:01:31Z</dcterms:modified>
</cp:coreProperties>
</file>