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035B-A762-4E70-AC9A-66360C1A4869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25B3-3B13-48F8-8818-46AD4E172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59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035B-A762-4E70-AC9A-66360C1A4869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25B3-3B13-48F8-8818-46AD4E172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10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035B-A762-4E70-AC9A-66360C1A4869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25B3-3B13-48F8-8818-46AD4E172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17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035B-A762-4E70-AC9A-66360C1A4869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25B3-3B13-48F8-8818-46AD4E172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0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035B-A762-4E70-AC9A-66360C1A4869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25B3-3B13-48F8-8818-46AD4E172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965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035B-A762-4E70-AC9A-66360C1A4869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25B3-3B13-48F8-8818-46AD4E172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894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035B-A762-4E70-AC9A-66360C1A4869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25B3-3B13-48F8-8818-46AD4E172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55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035B-A762-4E70-AC9A-66360C1A4869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25B3-3B13-48F8-8818-46AD4E172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091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035B-A762-4E70-AC9A-66360C1A4869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25B3-3B13-48F8-8818-46AD4E172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55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035B-A762-4E70-AC9A-66360C1A4869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25B3-3B13-48F8-8818-46AD4E172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6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035B-A762-4E70-AC9A-66360C1A4869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25B3-3B13-48F8-8818-46AD4E172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13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2035B-A762-4E70-AC9A-66360C1A4869}" type="datetimeFigureOut">
              <a:rPr lang="cs-CZ" smtClean="0"/>
              <a:t>13.10.2016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F25B3-3B13-48F8-8818-46AD4E172A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144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sz="9600" b="1" dirty="0">
                <a:latin typeface="+mn-lt"/>
              </a:rPr>
              <a:t>Budování instituce sociální práce v moderním a postmoderním </a:t>
            </a:r>
            <a:r>
              <a:rPr lang="cs-CZ" sz="9600" b="1" dirty="0" smtClean="0">
                <a:latin typeface="+mn-lt"/>
              </a:rPr>
              <a:t>kontextu </a:t>
            </a:r>
            <a:endParaRPr lang="cs-CZ" sz="9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0306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514"/>
            <a:ext cx="12192000" cy="821654"/>
          </a:xfrm>
          <a:solidFill>
            <a:srgbClr val="FF0000"/>
          </a:solidFill>
        </p:spPr>
        <p:txBody>
          <a:bodyPr>
            <a:noAutofit/>
          </a:bodyPr>
          <a:lstStyle/>
          <a:p>
            <a:pPr marL="0" indent="0" algn="ctr"/>
            <a:r>
              <a:rPr lang="cs-CZ" sz="3600" b="1" dirty="0" smtClean="0">
                <a:solidFill>
                  <a:srgbClr val="FFFF00"/>
                </a:solidFill>
                <a:latin typeface="+mn-lt"/>
              </a:rPr>
              <a:t>MODERNÍ KONTEXT</a:t>
            </a:r>
            <a:endParaRPr lang="cs-CZ" sz="3600" b="1" dirty="0"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826168"/>
            <a:ext cx="12192000" cy="60318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200" b="1" dirty="0" smtClean="0">
                <a:solidFill>
                  <a:schemeClr val="tx1"/>
                </a:solidFill>
              </a:rPr>
              <a:t>lidé jednají v přesvědčení, že </a:t>
            </a:r>
            <a:endParaRPr lang="cs-CZ" sz="4200" b="1" dirty="0" smtClean="0">
              <a:solidFill>
                <a:schemeClr val="tx1"/>
              </a:solidFill>
            </a:endParaRPr>
          </a:p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sz="4200" b="1" dirty="0" smtClean="0">
                <a:solidFill>
                  <a:schemeClr val="tx1"/>
                </a:solidFill>
              </a:rPr>
              <a:t>→ „velké skupiny jsou kulturně homogenní“ </a:t>
            </a:r>
          </a:p>
          <a:p>
            <a:r>
              <a:rPr lang="cs-CZ" sz="4200" b="1" dirty="0" smtClean="0">
                <a:solidFill>
                  <a:schemeClr val="tx1"/>
                </a:solidFill>
              </a:rPr>
              <a:t>→ „panuje </a:t>
            </a:r>
            <a:r>
              <a:rPr lang="cs-CZ" sz="4200" b="1" dirty="0" smtClean="0">
                <a:solidFill>
                  <a:schemeClr val="accent2">
                    <a:lumMod val="50000"/>
                  </a:schemeClr>
                </a:solidFill>
              </a:rPr>
              <a:t>shoda o klíčových hodnotách</a:t>
            </a:r>
            <a:r>
              <a:rPr lang="cs-CZ" sz="4200" b="1" dirty="0" smtClean="0">
                <a:solidFill>
                  <a:schemeClr val="tx1"/>
                </a:solidFill>
              </a:rPr>
              <a:t>“ </a:t>
            </a:r>
          </a:p>
          <a:p>
            <a:r>
              <a:rPr lang="cs-CZ" sz="4200" b="1" dirty="0" smtClean="0">
                <a:solidFill>
                  <a:schemeClr val="tx1"/>
                </a:solidFill>
              </a:rPr>
              <a:t>→ „existuje </a:t>
            </a:r>
            <a:r>
              <a:rPr lang="cs-CZ" sz="4200" b="1" dirty="0" smtClean="0">
                <a:solidFill>
                  <a:schemeClr val="accent2">
                    <a:lumMod val="50000"/>
                  </a:schemeClr>
                </a:solidFill>
              </a:rPr>
              <a:t>jedna </a:t>
            </a:r>
            <a:r>
              <a:rPr lang="cs-CZ" sz="4200" b="1" dirty="0" smtClean="0">
                <a:solidFill>
                  <a:schemeClr val="accent2">
                    <a:lumMod val="50000"/>
                  </a:schemeClr>
                </a:solidFill>
              </a:rPr>
              <a:t>správná pravda</a:t>
            </a:r>
            <a:r>
              <a:rPr lang="cs-CZ" sz="4200" b="1" dirty="0" smtClean="0">
                <a:solidFill>
                  <a:schemeClr val="tx1"/>
                </a:solidFill>
              </a:rPr>
              <a:t>“</a:t>
            </a:r>
          </a:p>
          <a:p>
            <a:r>
              <a:rPr lang="cs-CZ" sz="4200" b="1" dirty="0" smtClean="0">
                <a:solidFill>
                  <a:schemeClr val="tx1"/>
                </a:solidFill>
              </a:rPr>
              <a:t>→ „klíčové hodnoty jsou </a:t>
            </a:r>
            <a:r>
              <a:rPr lang="cs-CZ" sz="4200" b="1" dirty="0" smtClean="0">
                <a:solidFill>
                  <a:schemeClr val="accent2">
                    <a:lumMod val="50000"/>
                  </a:schemeClr>
                </a:solidFill>
              </a:rPr>
              <a:t>kolektivním úsilím dosažitelné pro všechny</a:t>
            </a:r>
            <a:r>
              <a:rPr lang="cs-CZ" sz="4200" b="1" dirty="0" smtClean="0">
                <a:solidFill>
                  <a:schemeClr val="tx1"/>
                </a:solidFill>
              </a:rPr>
              <a:t>“</a:t>
            </a:r>
          </a:p>
          <a:p>
            <a:r>
              <a:rPr lang="cs-CZ" sz="4200" b="1" dirty="0" smtClean="0">
                <a:solidFill>
                  <a:schemeClr val="tx1"/>
                </a:solidFill>
              </a:rPr>
              <a:t>→ „problémy vyřeší a přístup ke klíčovým hodnotám zajistí </a:t>
            </a:r>
            <a:r>
              <a:rPr lang="cs-CZ" sz="4200" b="1" dirty="0" smtClean="0">
                <a:solidFill>
                  <a:schemeClr val="accent2">
                    <a:lumMod val="50000"/>
                  </a:schemeClr>
                </a:solidFill>
              </a:rPr>
              <a:t>loajální a moudré vedení a odborníci</a:t>
            </a:r>
            <a:r>
              <a:rPr lang="cs-CZ" sz="4200" b="1" dirty="0" smtClean="0">
                <a:solidFill>
                  <a:schemeClr val="tx1"/>
                </a:solidFill>
              </a:rPr>
              <a:t>“ </a:t>
            </a:r>
          </a:p>
          <a:p>
            <a:r>
              <a:rPr lang="cs-CZ" sz="4200" b="1" dirty="0" smtClean="0">
                <a:solidFill>
                  <a:schemeClr val="tx1"/>
                </a:solidFill>
              </a:rPr>
              <a:t>→ „</a:t>
            </a:r>
            <a:r>
              <a:rPr lang="cs-CZ" sz="4200" b="1" dirty="0" smtClean="0">
                <a:solidFill>
                  <a:schemeClr val="accent2">
                    <a:lumMod val="50000"/>
                  </a:schemeClr>
                </a:solidFill>
              </a:rPr>
              <a:t>odklad účinku</a:t>
            </a:r>
            <a:r>
              <a:rPr lang="cs-CZ" sz="4200" b="1" dirty="0" smtClean="0">
                <a:solidFill>
                  <a:schemeClr val="tx1"/>
                </a:solidFill>
              </a:rPr>
              <a:t> stávajícího úsilí“</a:t>
            </a:r>
          </a:p>
        </p:txBody>
      </p:sp>
    </p:spTree>
    <p:extLst>
      <p:ext uri="{BB962C8B-B14F-4D97-AF65-F5344CB8AC3E}">
        <p14:creationId xmlns:p14="http://schemas.microsoft.com/office/powerpoint/2010/main" val="3037225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514"/>
            <a:ext cx="12192000" cy="645191"/>
          </a:xfrm>
          <a:solidFill>
            <a:srgbClr val="FF0000"/>
          </a:solidFill>
        </p:spPr>
        <p:txBody>
          <a:bodyPr>
            <a:noAutofit/>
          </a:bodyPr>
          <a:lstStyle/>
          <a:p>
            <a:pPr marL="0" indent="0" algn="ctr"/>
            <a:r>
              <a:rPr lang="cs-CZ" sz="3600" b="1" dirty="0" smtClean="0">
                <a:solidFill>
                  <a:srgbClr val="FFFF00"/>
                </a:solidFill>
                <a:latin typeface="+mn-lt"/>
              </a:rPr>
              <a:t>POSTMODERNÍ KONTEXT</a:t>
            </a:r>
            <a:endParaRPr lang="cs-CZ" sz="3600" b="1" dirty="0"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649706"/>
            <a:ext cx="12192000" cy="62082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4400" b="1" dirty="0" smtClean="0">
                <a:solidFill>
                  <a:schemeClr val="tx1"/>
                </a:solidFill>
              </a:rPr>
              <a:t>lidé jednají v přesvědčení, </a:t>
            </a:r>
            <a:r>
              <a:rPr lang="cs-CZ" sz="4400" b="1" dirty="0" smtClean="0">
                <a:solidFill>
                  <a:schemeClr val="tx1"/>
                </a:solidFill>
              </a:rPr>
              <a:t>že</a:t>
            </a:r>
          </a:p>
          <a:p>
            <a:r>
              <a:rPr lang="cs-CZ" sz="4400" b="1" dirty="0" smtClean="0">
                <a:solidFill>
                  <a:schemeClr val="tx1"/>
                </a:solidFill>
              </a:rPr>
              <a:t>→ </a:t>
            </a:r>
            <a:r>
              <a:rPr lang="cs-CZ" sz="4400" b="1" dirty="0" smtClean="0">
                <a:solidFill>
                  <a:schemeClr val="tx1"/>
                </a:solidFill>
              </a:rPr>
              <a:t>„každý řeší to, co je pro něho </a:t>
            </a:r>
            <a:r>
              <a:rPr lang="cs-CZ" sz="4400" b="1" dirty="0" smtClean="0">
                <a:solidFill>
                  <a:schemeClr val="accent2">
                    <a:lumMod val="50000"/>
                  </a:schemeClr>
                </a:solidFill>
              </a:rPr>
              <a:t>právě důležité</a:t>
            </a:r>
            <a:r>
              <a:rPr lang="cs-CZ" sz="4400" b="1" dirty="0" smtClean="0">
                <a:solidFill>
                  <a:schemeClr val="tx1"/>
                </a:solidFill>
              </a:rPr>
              <a:t>“ </a:t>
            </a:r>
          </a:p>
          <a:p>
            <a:r>
              <a:rPr lang="cs-CZ" sz="4400" b="1" dirty="0" smtClean="0">
                <a:solidFill>
                  <a:schemeClr val="tx1"/>
                </a:solidFill>
              </a:rPr>
              <a:t>→ „lidé přitom spoléhají </a:t>
            </a:r>
            <a:r>
              <a:rPr lang="cs-CZ" sz="4400" b="1" dirty="0" smtClean="0">
                <a:solidFill>
                  <a:schemeClr val="accent2">
                    <a:lumMod val="50000"/>
                  </a:schemeClr>
                </a:solidFill>
              </a:rPr>
              <a:t>na sebe</a:t>
            </a:r>
            <a:r>
              <a:rPr lang="cs-CZ" sz="4400" b="1" dirty="0" smtClean="0">
                <a:solidFill>
                  <a:schemeClr val="tx1"/>
                </a:solidFill>
              </a:rPr>
              <a:t> nebo se spojují s těmi, kdo </a:t>
            </a:r>
            <a:r>
              <a:rPr lang="cs-CZ" sz="4400" b="1" dirty="0" smtClean="0">
                <a:solidFill>
                  <a:schemeClr val="accent2">
                    <a:lumMod val="50000"/>
                  </a:schemeClr>
                </a:solidFill>
              </a:rPr>
              <a:t>zrovna řeší něco podobného</a:t>
            </a:r>
            <a:r>
              <a:rPr lang="cs-CZ" sz="4400" b="1" dirty="0" smtClean="0">
                <a:solidFill>
                  <a:schemeClr val="tx1"/>
                </a:solidFill>
              </a:rPr>
              <a:t>“</a:t>
            </a:r>
          </a:p>
          <a:p>
            <a:r>
              <a:rPr lang="cs-CZ" sz="4400" b="1" dirty="0" smtClean="0">
                <a:solidFill>
                  <a:schemeClr val="tx1"/>
                </a:solidFill>
              </a:rPr>
              <a:t>→ „věnují úsilí tomu, co je </a:t>
            </a:r>
            <a:r>
              <a:rPr lang="cs-CZ" sz="4400" b="1" dirty="0" smtClean="0">
                <a:solidFill>
                  <a:schemeClr val="accent2">
                    <a:lumMod val="50000"/>
                  </a:schemeClr>
                </a:solidFill>
              </a:rPr>
              <a:t>bezprostředně užitečné</a:t>
            </a:r>
            <a:r>
              <a:rPr lang="cs-CZ" sz="4400" b="1" dirty="0" smtClean="0">
                <a:solidFill>
                  <a:schemeClr val="tx1"/>
                </a:solidFill>
              </a:rPr>
              <a:t>“</a:t>
            </a:r>
          </a:p>
          <a:p>
            <a:r>
              <a:rPr lang="cs-CZ" sz="4400" b="1" dirty="0" smtClean="0">
                <a:solidFill>
                  <a:schemeClr val="tx1"/>
                </a:solidFill>
              </a:rPr>
              <a:t>→ „</a:t>
            </a:r>
            <a:r>
              <a:rPr lang="cs-CZ" sz="4400" b="1" dirty="0" smtClean="0">
                <a:solidFill>
                  <a:schemeClr val="accent2">
                    <a:lumMod val="50000"/>
                  </a:schemeClr>
                </a:solidFill>
              </a:rPr>
              <a:t>hlasatelé vizí a správných pravd</a:t>
            </a:r>
            <a:r>
              <a:rPr lang="cs-CZ" sz="4400" b="1" dirty="0" smtClean="0">
                <a:solidFill>
                  <a:schemeClr val="tx1"/>
                </a:solidFill>
              </a:rPr>
              <a:t> jsou </a:t>
            </a:r>
            <a:r>
              <a:rPr lang="cs-CZ" sz="4400" b="1" dirty="0" smtClean="0">
                <a:solidFill>
                  <a:schemeClr val="accent2">
                    <a:lumMod val="50000"/>
                  </a:schemeClr>
                </a:solidFill>
              </a:rPr>
              <a:t>divní nebo podezřelí</a:t>
            </a:r>
            <a:r>
              <a:rPr lang="cs-CZ" sz="4400" b="1" dirty="0" smtClean="0">
                <a:solidFill>
                  <a:schemeClr val="tx1"/>
                </a:solidFill>
              </a:rPr>
              <a:t>, je třeba mít se před nimi </a:t>
            </a:r>
            <a:r>
              <a:rPr lang="cs-CZ" sz="4400" b="1" dirty="0" smtClean="0">
                <a:solidFill>
                  <a:schemeClr val="accent2">
                    <a:lumMod val="50000"/>
                  </a:schemeClr>
                </a:solidFill>
              </a:rPr>
              <a:t>na pozoru</a:t>
            </a:r>
            <a:r>
              <a:rPr lang="cs-CZ" sz="4400" b="1" dirty="0" smtClean="0">
                <a:solidFill>
                  <a:schemeClr val="tx1"/>
                </a:solidFill>
              </a:rPr>
              <a:t>“</a:t>
            </a:r>
          </a:p>
          <a:p>
            <a:r>
              <a:rPr lang="cs-CZ" sz="4400" b="1" dirty="0" smtClean="0">
                <a:solidFill>
                  <a:schemeClr val="tx1"/>
                </a:solidFill>
              </a:rPr>
              <a:t>→ „na politické </a:t>
            </a:r>
            <a:r>
              <a:rPr lang="cs-CZ" sz="4400" b="1" dirty="0" smtClean="0">
                <a:solidFill>
                  <a:schemeClr val="tx1"/>
                </a:solidFill>
              </a:rPr>
              <a:t>(či jiné) vedení </a:t>
            </a:r>
            <a:r>
              <a:rPr lang="cs-CZ" sz="4400" b="1" dirty="0" smtClean="0">
                <a:solidFill>
                  <a:schemeClr val="accent2">
                    <a:lumMod val="50000"/>
                  </a:schemeClr>
                </a:solidFill>
              </a:rPr>
              <a:t>není spolehnutí</a:t>
            </a:r>
            <a:r>
              <a:rPr lang="cs-CZ" sz="4400" b="1" dirty="0" smtClean="0">
                <a:solidFill>
                  <a:schemeClr val="tx1"/>
                </a:solidFill>
              </a:rPr>
              <a:t>“</a:t>
            </a:r>
          </a:p>
          <a:p>
            <a:r>
              <a:rPr lang="cs-CZ" sz="4400" b="1" dirty="0" smtClean="0">
                <a:solidFill>
                  <a:schemeClr val="tx1"/>
                </a:solidFill>
              </a:rPr>
              <a:t>→ „</a:t>
            </a:r>
            <a:r>
              <a:rPr lang="cs-CZ" sz="4400" b="1" dirty="0" smtClean="0">
                <a:solidFill>
                  <a:srgbClr val="C00000"/>
                </a:solidFill>
              </a:rPr>
              <a:t>přece jen </a:t>
            </a:r>
            <a:r>
              <a:rPr lang="cs-CZ" sz="4400" b="1" dirty="0" smtClean="0">
                <a:solidFill>
                  <a:schemeClr val="tx1"/>
                </a:solidFill>
              </a:rPr>
              <a:t>ale platí“ nějaké (moderní) jistoty</a:t>
            </a:r>
            <a:endParaRPr lang="cs-CZ" sz="4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28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969801"/>
              </p:ext>
            </p:extLst>
          </p:nvPr>
        </p:nvGraphicFramePr>
        <p:xfrm>
          <a:off x="-1" y="4"/>
          <a:ext cx="12192000" cy="6857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5938"/>
                <a:gridCol w="4042610"/>
                <a:gridCol w="4363452"/>
              </a:tblGrid>
              <a:tr h="71911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moderní</a:t>
                      </a:r>
                      <a:endParaRPr lang="cs-CZ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postmoderní</a:t>
                      </a:r>
                      <a:endParaRPr lang="cs-CZ" sz="4000" dirty="0"/>
                    </a:p>
                  </a:txBody>
                  <a:tcPr/>
                </a:tc>
              </a:tr>
              <a:tr h="1446406"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kontext </a:t>
                      </a:r>
                    </a:p>
                    <a:p>
                      <a:r>
                        <a:rPr lang="cs-CZ" sz="3200" dirty="0" smtClean="0"/>
                        <a:t>(neznámé nesnáze)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nezpůsobilost odlišných následovat standard jednání příslušníka národa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řešení věcných problémů v interakci naráží na to, že každá komunikace je mezikulturní</a:t>
                      </a:r>
                      <a:endParaRPr lang="cs-CZ" sz="2400" dirty="0"/>
                    </a:p>
                  </a:txBody>
                  <a:tcPr/>
                </a:tc>
              </a:tr>
              <a:tr h="1491370"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vzor </a:t>
                      </a:r>
                    </a:p>
                    <a:p>
                      <a:r>
                        <a:rPr lang="cs-CZ" sz="3200" dirty="0" smtClean="0"/>
                        <a:t>(problém + jednání)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rozlišení ne/způsobilých </a:t>
                      </a:r>
                    </a:p>
                    <a:p>
                      <a:r>
                        <a:rPr lang="cs-CZ" sz="2800" dirty="0" smtClean="0"/>
                        <a:t>edukace způsobilých</a:t>
                      </a:r>
                    </a:p>
                    <a:p>
                      <a:r>
                        <a:rPr lang="cs-CZ" sz="2800" dirty="0" smtClean="0"/>
                        <a:t>Izolace nezpůsobilých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zprostředkování mezikulturního porozumění podmínka řešení</a:t>
                      </a:r>
                      <a:r>
                        <a:rPr lang="cs-CZ" sz="2400" baseline="0" dirty="0" smtClean="0"/>
                        <a:t> věcných problémů v interakci</a:t>
                      </a:r>
                      <a:endParaRPr lang="cs-CZ" sz="2400" dirty="0"/>
                    </a:p>
                  </a:txBody>
                  <a:tcPr/>
                </a:tc>
              </a:tr>
              <a:tr h="1406963"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legitimizace </a:t>
                      </a:r>
                      <a:r>
                        <a:rPr lang="cs-CZ" sz="3200" dirty="0" smtClean="0"/>
                        <a:t>(komunikace)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praktici a asociace </a:t>
                      </a:r>
                      <a:r>
                        <a:rPr lang="cs-CZ" sz="2800" dirty="0" smtClean="0"/>
                        <a:t>↔ </a:t>
                      </a:r>
                      <a:r>
                        <a:rPr lang="cs-CZ" sz="2800" dirty="0" smtClean="0"/>
                        <a:t>veřejnost </a:t>
                      </a:r>
                    </a:p>
                    <a:p>
                      <a:r>
                        <a:rPr lang="cs-CZ" sz="2800" dirty="0" smtClean="0"/>
                        <a:t>asociace ↔ politici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případové a tematické sítě pomoci (účast klientů)</a:t>
                      </a:r>
                      <a:endParaRPr lang="cs-CZ" sz="2800" dirty="0"/>
                    </a:p>
                  </a:txBody>
                  <a:tcPr/>
                </a:tc>
              </a:tr>
              <a:tr h="1794143">
                <a:tc>
                  <a:txBody>
                    <a:bodyPr/>
                    <a:lstStyle/>
                    <a:p>
                      <a:r>
                        <a:rPr lang="cs-CZ" sz="4000" dirty="0" smtClean="0"/>
                        <a:t>standardizace </a:t>
                      </a:r>
                      <a:r>
                        <a:rPr lang="cs-CZ" sz="3200" dirty="0" smtClean="0"/>
                        <a:t>(</a:t>
                      </a:r>
                      <a:r>
                        <a:rPr lang="cs-CZ" sz="3200" dirty="0" err="1" smtClean="0"/>
                        <a:t>rutinizace</a:t>
                      </a:r>
                      <a:r>
                        <a:rPr lang="cs-CZ" sz="3200" dirty="0" smtClean="0"/>
                        <a:t> očekávání)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specializované organizace </a:t>
                      </a:r>
                    </a:p>
                    <a:p>
                      <a:r>
                        <a:rPr lang="cs-CZ" sz="2800" dirty="0" smtClean="0"/>
                        <a:t>záruka asociace</a:t>
                      </a:r>
                    </a:p>
                    <a:p>
                      <a:r>
                        <a:rPr lang="cs-CZ" sz="2800" dirty="0" smtClean="0"/>
                        <a:t>monopolizace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bezprostřední užitečnost </a:t>
                      </a:r>
                      <a:r>
                        <a:rPr lang="cs-CZ" sz="2800" smtClean="0"/>
                        <a:t>v mezioborových sítích </a:t>
                      </a:r>
                      <a:r>
                        <a:rPr lang="cs-CZ" sz="2800" dirty="0" smtClean="0"/>
                        <a:t>pomoci </a:t>
                      </a:r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0260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257</Words>
  <Application>Microsoft Office PowerPoint</Application>
  <PresentationFormat>Širokoúhlá obrazovka</PresentationFormat>
  <Paragraphs>39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Budování instituce sociální práce v moderním a postmoderním kontextu </vt:lpstr>
      <vt:lpstr>MODERNÍ KONTEXT</vt:lpstr>
      <vt:lpstr>POSTMODERNÍ KONTEXT</vt:lpstr>
      <vt:lpstr>Prezentace aplikace PowerPoint</vt:lpstr>
    </vt:vector>
  </TitlesOfParts>
  <Company>Masaryk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Budování instituce sociální práce v moderním a postmoderním kontextu</dc:title>
  <dc:creator>Libor Musil</dc:creator>
  <cp:lastModifiedBy>Libor Musil</cp:lastModifiedBy>
  <cp:revision>13</cp:revision>
  <dcterms:created xsi:type="dcterms:W3CDTF">2016-10-13T12:33:58Z</dcterms:created>
  <dcterms:modified xsi:type="dcterms:W3CDTF">2016-10-13T13:16:57Z</dcterms:modified>
</cp:coreProperties>
</file>