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8" r:id="rId21"/>
    <p:sldId id="276" r:id="rId22"/>
    <p:sldId id="277" r:id="rId23"/>
    <p:sldId id="279" r:id="rId24"/>
    <p:sldId id="280" r:id="rId25"/>
    <p:sldId id="281" r:id="rId26"/>
    <p:sldId id="284" r:id="rId27"/>
    <p:sldId id="285" r:id="rId28"/>
    <p:sldId id="282" r:id="rId29"/>
    <p:sldId id="283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76" autoAdjust="0"/>
  </p:normalViewPr>
  <p:slideViewPr>
    <p:cSldViewPr>
      <p:cViewPr>
        <p:scale>
          <a:sx n="100" d="100"/>
          <a:sy n="100" d="100"/>
        </p:scale>
        <p:origin x="-193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66E98-CFB8-4BE3-8198-1EC663BBB548}" type="doc">
      <dgm:prSet loTypeId="urn:microsoft.com/office/officeart/2005/8/layout/chevron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7BF056A0-5A8B-4F64-A75A-2E12D087243A}">
      <dgm:prSet phldrT="[Text]"/>
      <dgm:spPr>
        <a:solidFill>
          <a:srgbClr val="ECA000"/>
        </a:solidFill>
      </dgm:spPr>
      <dgm:t>
        <a:bodyPr/>
        <a:lstStyle/>
        <a:p>
          <a:r>
            <a:rPr lang="cs-CZ" dirty="0" smtClean="0"/>
            <a:t>´70</a:t>
          </a:r>
          <a:endParaRPr lang="cs-CZ" dirty="0"/>
        </a:p>
      </dgm:t>
    </dgm:pt>
    <dgm:pt modelId="{1A07E658-4DFD-4DBC-AB04-DE95F875C253}" type="parTrans" cxnId="{B56EBF44-ADC8-4BCE-BA7B-C532EFE8A0DD}">
      <dgm:prSet/>
      <dgm:spPr/>
      <dgm:t>
        <a:bodyPr/>
        <a:lstStyle/>
        <a:p>
          <a:endParaRPr lang="cs-CZ"/>
        </a:p>
      </dgm:t>
    </dgm:pt>
    <dgm:pt modelId="{8F0BB32D-6D3E-4534-8092-6F376EFBD89E}" type="sibTrans" cxnId="{B56EBF44-ADC8-4BCE-BA7B-C532EFE8A0DD}">
      <dgm:prSet/>
      <dgm:spPr/>
      <dgm:t>
        <a:bodyPr/>
        <a:lstStyle/>
        <a:p>
          <a:endParaRPr lang="cs-CZ"/>
        </a:p>
      </dgm:t>
    </dgm:pt>
    <dgm:pt modelId="{80C6A59A-930F-45D5-8110-484F86017CAE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alt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Fond prevence domácího násilí, USA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D1524938-B0AB-4651-B655-DB60E1F72701}" type="parTrans" cxnId="{6FAB8504-D488-4345-ADC7-DD40A1FACCB5}">
      <dgm:prSet/>
      <dgm:spPr/>
      <dgm:t>
        <a:bodyPr/>
        <a:lstStyle/>
        <a:p>
          <a:endParaRPr lang="cs-CZ"/>
        </a:p>
      </dgm:t>
    </dgm:pt>
    <dgm:pt modelId="{15BBCFAF-DC4E-497D-9872-C684CF778792}" type="sibTrans" cxnId="{6FAB8504-D488-4345-ADC7-DD40A1FACCB5}">
      <dgm:prSet/>
      <dgm:spPr/>
      <dgm:t>
        <a:bodyPr/>
        <a:lstStyle/>
        <a:p>
          <a:endParaRPr lang="cs-CZ"/>
        </a:p>
      </dgm:t>
    </dgm:pt>
    <dgm:pt modelId="{D80CBC15-0448-4D30-B277-CA9098E0AC5B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Násilí v intimních vztazích 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378265A7-F3AC-4DFC-BE52-519166E4BB9D}" type="parTrans" cxnId="{0580A0C9-0DBB-4C63-BBAC-6AB3DCDE7FC1}">
      <dgm:prSet/>
      <dgm:spPr/>
      <dgm:t>
        <a:bodyPr/>
        <a:lstStyle/>
        <a:p>
          <a:endParaRPr lang="cs-CZ"/>
        </a:p>
      </dgm:t>
    </dgm:pt>
    <dgm:pt modelId="{7529B998-CDF4-4BB5-8A8C-BE4C9476C75A}" type="sibTrans" cxnId="{0580A0C9-0DBB-4C63-BBAC-6AB3DCDE7FC1}">
      <dgm:prSet/>
      <dgm:spPr/>
      <dgm:t>
        <a:bodyPr/>
        <a:lstStyle/>
        <a:p>
          <a:endParaRPr lang="cs-CZ"/>
        </a:p>
      </dgm:t>
    </dgm:pt>
    <dgm:pt modelId="{06B80EFA-100D-4FCF-9234-913974EAB5F9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Rada Evropy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9E8643D4-3231-4AB5-A9CF-F0BCD721F65E}" type="parTrans" cxnId="{0273C40D-45DB-4C5E-A093-5E2CC871942D}">
      <dgm:prSet/>
      <dgm:spPr/>
      <dgm:t>
        <a:bodyPr/>
        <a:lstStyle/>
        <a:p>
          <a:endParaRPr lang="cs-CZ"/>
        </a:p>
      </dgm:t>
    </dgm:pt>
    <dgm:pt modelId="{5DEB9CFA-6341-4BEC-8231-4615CCF86282}" type="sibTrans" cxnId="{0273C40D-45DB-4C5E-A093-5E2CC871942D}">
      <dgm:prSet/>
      <dgm:spPr/>
      <dgm:t>
        <a:bodyPr/>
        <a:lstStyle/>
        <a:p>
          <a:endParaRPr lang="cs-CZ"/>
        </a:p>
      </dgm:t>
    </dgm:pt>
    <dgm:pt modelId="{B1BE50D3-3CDE-4AA2-8859-568B233CF67F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Násilí v rodině, spáchané kterýmkoliv členem 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44128DC6-B85C-45F9-A18D-E4A2608CEA37}" type="parTrans" cxnId="{53650A2C-DEA5-41D6-A41D-68988E670C58}">
      <dgm:prSet/>
      <dgm:spPr/>
      <dgm:t>
        <a:bodyPr/>
        <a:lstStyle/>
        <a:p>
          <a:endParaRPr lang="cs-CZ"/>
        </a:p>
      </dgm:t>
    </dgm:pt>
    <dgm:pt modelId="{F92D448B-FDDD-4587-A3B2-BD91A2D44D33}" type="sibTrans" cxnId="{53650A2C-DEA5-41D6-A41D-68988E670C58}">
      <dgm:prSet/>
      <dgm:spPr/>
      <dgm:t>
        <a:bodyPr/>
        <a:lstStyle/>
        <a:p>
          <a:endParaRPr lang="cs-CZ"/>
        </a:p>
      </dgm:t>
    </dgm:pt>
    <dgm:pt modelId="{BED6DCCD-162F-4F01-A9F0-7D1372412C63}">
      <dgm:prSet phldrT="[Text]"/>
      <dgm:spPr>
        <a:solidFill>
          <a:srgbClr val="ECA000"/>
        </a:solidFill>
      </dgm:spPr>
      <dgm:t>
        <a:bodyPr/>
        <a:lstStyle/>
        <a:p>
          <a:r>
            <a:rPr lang="cs-CZ" dirty="0" smtClean="0"/>
            <a:t>1993</a:t>
          </a:r>
          <a:endParaRPr lang="cs-CZ" dirty="0"/>
        </a:p>
      </dgm:t>
    </dgm:pt>
    <dgm:pt modelId="{99716B79-04ED-4B9E-B649-294706517D70}" type="parTrans" cxnId="{80224033-D784-43B1-A1E0-57AE30B600BD}">
      <dgm:prSet/>
      <dgm:spPr/>
      <dgm:t>
        <a:bodyPr/>
        <a:lstStyle/>
        <a:p>
          <a:endParaRPr lang="cs-CZ"/>
        </a:p>
      </dgm:t>
    </dgm:pt>
    <dgm:pt modelId="{D30A1FE8-2667-4B18-9F03-1247E0F8989A}" type="sibTrans" cxnId="{80224033-D784-43B1-A1E0-57AE30B600BD}">
      <dgm:prSet/>
      <dgm:spPr/>
      <dgm:t>
        <a:bodyPr/>
        <a:lstStyle/>
        <a:p>
          <a:endParaRPr lang="cs-CZ"/>
        </a:p>
      </dgm:t>
    </dgm:pt>
    <dgm:pt modelId="{2F2B99FA-3BC1-44AB-9EA2-E59C0175DCB4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alt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Deklarace OSN o odstranění násilí páchaného na ženách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41A07F4C-0F6D-4100-9A9A-939C1D26770A}" type="parTrans" cxnId="{4591759C-1E6E-4717-8400-AB94468DE568}">
      <dgm:prSet/>
      <dgm:spPr/>
      <dgm:t>
        <a:bodyPr/>
        <a:lstStyle/>
        <a:p>
          <a:endParaRPr lang="cs-CZ"/>
        </a:p>
      </dgm:t>
    </dgm:pt>
    <dgm:pt modelId="{B7575613-8548-4EC4-AE34-C5059D33973E}" type="sibTrans" cxnId="{4591759C-1E6E-4717-8400-AB94468DE568}">
      <dgm:prSet/>
      <dgm:spPr/>
      <dgm:t>
        <a:bodyPr/>
        <a:lstStyle/>
        <a:p>
          <a:endParaRPr lang="cs-CZ"/>
        </a:p>
      </dgm:t>
    </dgm:pt>
    <dgm:pt modelId="{5FDE5DF1-39D5-4C5B-B2B1-D01D6AE15161}">
      <dgm:prSet phldrT="[Text]"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Rodově podmíněné násilí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D42B0267-C10D-45FB-8C7F-047C45E614FF}" type="parTrans" cxnId="{04B0296A-C906-4A71-8A68-19494F4C278F}">
      <dgm:prSet/>
      <dgm:spPr/>
      <dgm:t>
        <a:bodyPr/>
        <a:lstStyle/>
        <a:p>
          <a:endParaRPr lang="cs-CZ"/>
        </a:p>
      </dgm:t>
    </dgm:pt>
    <dgm:pt modelId="{1E07F31C-A604-421E-B97F-DDEAC793DDC7}" type="sibTrans" cxnId="{04B0296A-C906-4A71-8A68-19494F4C278F}">
      <dgm:prSet/>
      <dgm:spPr/>
      <dgm:t>
        <a:bodyPr/>
        <a:lstStyle/>
        <a:p>
          <a:endParaRPr lang="cs-CZ"/>
        </a:p>
      </dgm:t>
    </dgm:pt>
    <dgm:pt modelId="{C01399CD-1FC5-4E4B-93B8-EF7EA6D9491E}">
      <dgm:prSet phldrT="[Text]"/>
      <dgm:spPr>
        <a:solidFill>
          <a:srgbClr val="ECA000"/>
        </a:solidFill>
      </dgm:spPr>
      <dgm:t>
        <a:bodyPr/>
        <a:lstStyle/>
        <a:p>
          <a:r>
            <a:rPr lang="cs-CZ" dirty="0" smtClean="0"/>
            <a:t>2016</a:t>
          </a:r>
          <a:endParaRPr lang="cs-CZ" dirty="0"/>
        </a:p>
      </dgm:t>
    </dgm:pt>
    <dgm:pt modelId="{69F5D9AC-6192-421F-B7EC-DC15F090FF04}" type="parTrans" cxnId="{4D056712-56CE-49EA-90BF-5E8358A60044}">
      <dgm:prSet/>
      <dgm:spPr/>
      <dgm:t>
        <a:bodyPr/>
        <a:lstStyle/>
        <a:p>
          <a:endParaRPr lang="cs-CZ"/>
        </a:p>
      </dgm:t>
    </dgm:pt>
    <dgm:pt modelId="{7D3203C5-A56C-4E20-AA16-C06DC9376604}" type="sibTrans" cxnId="{4D056712-56CE-49EA-90BF-5E8358A60044}">
      <dgm:prSet/>
      <dgm:spPr/>
      <dgm:t>
        <a:bodyPr/>
        <a:lstStyle/>
        <a:p>
          <a:endParaRPr lang="cs-CZ"/>
        </a:p>
      </dgm:t>
    </dgm:pt>
    <dgm:pt modelId="{DADE3184-9C82-4F0C-9C97-CCDD1286552B}">
      <dgm:prSet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Istanbulská úmluva (ratifikace v ČR)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8C2DD33C-19D4-4BCC-9B13-A0A19336BD84}" type="parTrans" cxnId="{8BC6F4A2-F464-48E0-81E1-221BEDE63475}">
      <dgm:prSet/>
      <dgm:spPr/>
      <dgm:t>
        <a:bodyPr/>
        <a:lstStyle/>
        <a:p>
          <a:endParaRPr lang="cs-CZ"/>
        </a:p>
      </dgm:t>
    </dgm:pt>
    <dgm:pt modelId="{772A76D9-A7CA-4E6D-AA9C-1046FA6ED409}" type="sibTrans" cxnId="{8BC6F4A2-F464-48E0-81E1-221BEDE63475}">
      <dgm:prSet/>
      <dgm:spPr/>
      <dgm:t>
        <a:bodyPr/>
        <a:lstStyle/>
        <a:p>
          <a:endParaRPr lang="cs-CZ"/>
        </a:p>
      </dgm:t>
    </dgm:pt>
    <dgm:pt modelId="{EA305CE9-B9D4-434B-8CD9-A8FBD8BA356C}">
      <dgm:prSet phldrT="[Text]"/>
      <dgm:spPr>
        <a:solidFill>
          <a:srgbClr val="ECA000"/>
        </a:solidFill>
      </dgm:spPr>
      <dgm:t>
        <a:bodyPr/>
        <a:lstStyle/>
        <a:p>
          <a:r>
            <a:rPr lang="cs-CZ" dirty="0" smtClean="0"/>
            <a:t>1985</a:t>
          </a:r>
          <a:endParaRPr lang="cs-CZ" dirty="0"/>
        </a:p>
      </dgm:t>
    </dgm:pt>
    <dgm:pt modelId="{018BDC70-7B52-4AD9-8D92-143407A80A44}" type="sibTrans" cxnId="{2D544804-213B-4842-A546-322A1AC90C25}">
      <dgm:prSet/>
      <dgm:spPr/>
      <dgm:t>
        <a:bodyPr/>
        <a:lstStyle/>
        <a:p>
          <a:endParaRPr lang="cs-CZ"/>
        </a:p>
      </dgm:t>
    </dgm:pt>
    <dgm:pt modelId="{AF4B8CF9-437C-4CDB-9C88-28CC4FB5AB13}" type="parTrans" cxnId="{2D544804-213B-4842-A546-322A1AC90C25}">
      <dgm:prSet/>
      <dgm:spPr/>
      <dgm:t>
        <a:bodyPr/>
        <a:lstStyle/>
        <a:p>
          <a:endParaRPr lang="cs-CZ"/>
        </a:p>
      </dgm:t>
    </dgm:pt>
    <dgm:pt modelId="{3C0049A3-C8AD-4A59-A47F-93BB052FC3FC}">
      <dgm:prSet custT="1"/>
      <dgm:spPr/>
      <dgm:t>
        <a:bodyPr/>
        <a:lstStyle/>
        <a:p>
          <a:pPr marL="342900" indent="-342900" algn="l" defTabSz="914400" rtl="0" eaLnBrk="1" latinLnBrk="0" hangingPunct="1">
            <a:spcBef>
              <a:spcPct val="20000"/>
            </a:spcBef>
            <a:buClr>
              <a:srgbClr val="FF9900"/>
            </a:buClr>
            <a:buFont typeface="Arial" panose="020B0604020202020204" pitchFamily="34" charset="0"/>
            <a:buChar char="•"/>
            <a:defRPr/>
          </a:pPr>
          <a:r>
            <a:rPr 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Prevence a potírání násilí vůči ženám a domácího násilí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gm:t>
    </dgm:pt>
    <dgm:pt modelId="{4502D949-5E46-44AC-8BBB-FE0CBE13AE39}" type="parTrans" cxnId="{8752D77A-714B-412A-BC0E-E7EF12F00719}">
      <dgm:prSet/>
      <dgm:spPr/>
      <dgm:t>
        <a:bodyPr/>
        <a:lstStyle/>
        <a:p>
          <a:endParaRPr lang="cs-CZ"/>
        </a:p>
      </dgm:t>
    </dgm:pt>
    <dgm:pt modelId="{C4A64F34-BD20-4A02-B8A6-058C0DCCC705}" type="sibTrans" cxnId="{8752D77A-714B-412A-BC0E-E7EF12F00719}">
      <dgm:prSet/>
      <dgm:spPr/>
      <dgm:t>
        <a:bodyPr/>
        <a:lstStyle/>
        <a:p>
          <a:endParaRPr lang="cs-CZ"/>
        </a:p>
      </dgm:t>
    </dgm:pt>
    <dgm:pt modelId="{B1910569-A69C-4425-9FE0-1BDE412B68B9}" type="pres">
      <dgm:prSet presAssocID="{6E766E98-CFB8-4BE3-8198-1EC663BBB5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5B886D9-0390-451E-9280-7297B345AB53}" type="pres">
      <dgm:prSet presAssocID="{7BF056A0-5A8B-4F64-A75A-2E12D087243A}" presName="composite" presStyleCnt="0"/>
      <dgm:spPr/>
      <dgm:t>
        <a:bodyPr/>
        <a:lstStyle/>
        <a:p>
          <a:endParaRPr lang="cs-CZ"/>
        </a:p>
      </dgm:t>
    </dgm:pt>
    <dgm:pt modelId="{7ACB222E-3FBB-4671-8467-18530F5D1F45}" type="pres">
      <dgm:prSet presAssocID="{7BF056A0-5A8B-4F64-A75A-2E12D087243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B28564-760E-435D-91C6-B912F7F163F7}" type="pres">
      <dgm:prSet presAssocID="{7BF056A0-5A8B-4F64-A75A-2E12D087243A}" presName="descendantText" presStyleLbl="alignAcc1" presStyleIdx="0" presStyleCnt="4" custLinFactNeighborX="1068" custLinFactNeighborY="-58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8F5F53-371C-4B83-9EBA-436A407E3588}" type="pres">
      <dgm:prSet presAssocID="{8F0BB32D-6D3E-4534-8092-6F376EFBD89E}" presName="sp" presStyleCnt="0"/>
      <dgm:spPr/>
      <dgm:t>
        <a:bodyPr/>
        <a:lstStyle/>
        <a:p>
          <a:endParaRPr lang="cs-CZ"/>
        </a:p>
      </dgm:t>
    </dgm:pt>
    <dgm:pt modelId="{08D6185D-AC67-49CC-B196-500A56C8BF3B}" type="pres">
      <dgm:prSet presAssocID="{EA305CE9-B9D4-434B-8CD9-A8FBD8BA356C}" presName="composite" presStyleCnt="0"/>
      <dgm:spPr/>
      <dgm:t>
        <a:bodyPr/>
        <a:lstStyle/>
        <a:p>
          <a:endParaRPr lang="cs-CZ"/>
        </a:p>
      </dgm:t>
    </dgm:pt>
    <dgm:pt modelId="{6AF00C7F-5181-4683-AB9E-209FEF97BA59}" type="pres">
      <dgm:prSet presAssocID="{EA305CE9-B9D4-434B-8CD9-A8FBD8BA356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B18B30-8FFA-4882-8D2A-D5ED437261CD}" type="pres">
      <dgm:prSet presAssocID="{EA305CE9-B9D4-434B-8CD9-A8FBD8BA356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EACE7D-233A-48F2-B9F6-AFE22D8F07BF}" type="pres">
      <dgm:prSet presAssocID="{018BDC70-7B52-4AD9-8D92-143407A80A44}" presName="sp" presStyleCnt="0"/>
      <dgm:spPr/>
      <dgm:t>
        <a:bodyPr/>
        <a:lstStyle/>
        <a:p>
          <a:endParaRPr lang="cs-CZ"/>
        </a:p>
      </dgm:t>
    </dgm:pt>
    <dgm:pt modelId="{421C5A0B-49F1-4A33-B268-CDE879447A13}" type="pres">
      <dgm:prSet presAssocID="{BED6DCCD-162F-4F01-A9F0-7D1372412C63}" presName="composite" presStyleCnt="0"/>
      <dgm:spPr/>
      <dgm:t>
        <a:bodyPr/>
        <a:lstStyle/>
        <a:p>
          <a:endParaRPr lang="cs-CZ"/>
        </a:p>
      </dgm:t>
    </dgm:pt>
    <dgm:pt modelId="{0B5E0B52-B595-48C6-8313-45D4D5B4D6A7}" type="pres">
      <dgm:prSet presAssocID="{BED6DCCD-162F-4F01-A9F0-7D1372412C6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6F475-EC53-44C4-B910-6B85341A5690}" type="pres">
      <dgm:prSet presAssocID="{BED6DCCD-162F-4F01-A9F0-7D1372412C6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35E0B4-DAFE-4D18-806F-59F10702A761}" type="pres">
      <dgm:prSet presAssocID="{D30A1FE8-2667-4B18-9F03-1247E0F8989A}" presName="sp" presStyleCnt="0"/>
      <dgm:spPr/>
      <dgm:t>
        <a:bodyPr/>
        <a:lstStyle/>
        <a:p>
          <a:endParaRPr lang="cs-CZ"/>
        </a:p>
      </dgm:t>
    </dgm:pt>
    <dgm:pt modelId="{20D40E30-61A3-4B2C-AFCC-15A71D0233EC}" type="pres">
      <dgm:prSet presAssocID="{C01399CD-1FC5-4E4B-93B8-EF7EA6D9491E}" presName="composite" presStyleCnt="0"/>
      <dgm:spPr/>
      <dgm:t>
        <a:bodyPr/>
        <a:lstStyle/>
        <a:p>
          <a:endParaRPr lang="cs-CZ"/>
        </a:p>
      </dgm:t>
    </dgm:pt>
    <dgm:pt modelId="{4ABC06AD-E3F4-488F-986F-9FFFB896F4DC}" type="pres">
      <dgm:prSet presAssocID="{C01399CD-1FC5-4E4B-93B8-EF7EA6D9491E}" presName="parentText" presStyleLbl="alignNode1" presStyleIdx="3" presStyleCnt="4" custLinFactNeighborX="0" custLinFactNeighborY="262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035B4F-081B-4DF7-87D9-0DE1C30D45AF}" type="pres">
      <dgm:prSet presAssocID="{C01399CD-1FC5-4E4B-93B8-EF7EA6D9491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B0296A-C906-4A71-8A68-19494F4C278F}" srcId="{BED6DCCD-162F-4F01-A9F0-7D1372412C63}" destId="{5FDE5DF1-39D5-4C5B-B2B1-D01D6AE15161}" srcOrd="1" destOrd="0" parTransId="{D42B0267-C10D-45FB-8C7F-047C45E614FF}" sibTransId="{1E07F31C-A604-421E-B97F-DDEAC793DDC7}"/>
    <dgm:cxn modelId="{6FAB8504-D488-4345-ADC7-DD40A1FACCB5}" srcId="{7BF056A0-5A8B-4F64-A75A-2E12D087243A}" destId="{80C6A59A-930F-45D5-8110-484F86017CAE}" srcOrd="0" destOrd="0" parTransId="{D1524938-B0AB-4651-B655-DB60E1F72701}" sibTransId="{15BBCFAF-DC4E-497D-9872-C684CF778792}"/>
    <dgm:cxn modelId="{A03395AA-8277-4AD7-A4DC-62D5D6783BAA}" type="presOf" srcId="{7BF056A0-5A8B-4F64-A75A-2E12D087243A}" destId="{7ACB222E-3FBB-4671-8467-18530F5D1F45}" srcOrd="0" destOrd="0" presId="urn:microsoft.com/office/officeart/2005/8/layout/chevron2"/>
    <dgm:cxn modelId="{61BE8FDF-3EFF-4F6C-863C-09DD29EC6144}" type="presOf" srcId="{3C0049A3-C8AD-4A59-A47F-93BB052FC3FC}" destId="{79035B4F-081B-4DF7-87D9-0DE1C30D45AF}" srcOrd="0" destOrd="1" presId="urn:microsoft.com/office/officeart/2005/8/layout/chevron2"/>
    <dgm:cxn modelId="{2739273A-6107-408C-830E-57F96A422A88}" type="presOf" srcId="{D80CBC15-0448-4D30-B277-CA9098E0AC5B}" destId="{43B28564-760E-435D-91C6-B912F7F163F7}" srcOrd="0" destOrd="1" presId="urn:microsoft.com/office/officeart/2005/8/layout/chevron2"/>
    <dgm:cxn modelId="{E3A5A1F6-C091-4402-A1F2-0FDBED9F2F6A}" type="presOf" srcId="{80C6A59A-930F-45D5-8110-484F86017CAE}" destId="{43B28564-760E-435D-91C6-B912F7F163F7}" srcOrd="0" destOrd="0" presId="urn:microsoft.com/office/officeart/2005/8/layout/chevron2"/>
    <dgm:cxn modelId="{0273C40D-45DB-4C5E-A093-5E2CC871942D}" srcId="{EA305CE9-B9D4-434B-8CD9-A8FBD8BA356C}" destId="{06B80EFA-100D-4FCF-9234-913974EAB5F9}" srcOrd="0" destOrd="0" parTransId="{9E8643D4-3231-4AB5-A9CF-F0BCD721F65E}" sibTransId="{5DEB9CFA-6341-4BEC-8231-4615CCF86282}"/>
    <dgm:cxn modelId="{32D39D71-ED10-442C-A9FC-04F603203CBC}" type="presOf" srcId="{EA305CE9-B9D4-434B-8CD9-A8FBD8BA356C}" destId="{6AF00C7F-5181-4683-AB9E-209FEF97BA59}" srcOrd="0" destOrd="0" presId="urn:microsoft.com/office/officeart/2005/8/layout/chevron2"/>
    <dgm:cxn modelId="{8752D77A-714B-412A-BC0E-E7EF12F00719}" srcId="{C01399CD-1FC5-4E4B-93B8-EF7EA6D9491E}" destId="{3C0049A3-C8AD-4A59-A47F-93BB052FC3FC}" srcOrd="1" destOrd="0" parTransId="{4502D949-5E46-44AC-8BBB-FE0CBE13AE39}" sibTransId="{C4A64F34-BD20-4A02-B8A6-058C0DCCC705}"/>
    <dgm:cxn modelId="{2D544804-213B-4842-A546-322A1AC90C25}" srcId="{6E766E98-CFB8-4BE3-8198-1EC663BBB548}" destId="{EA305CE9-B9D4-434B-8CD9-A8FBD8BA356C}" srcOrd="1" destOrd="0" parTransId="{AF4B8CF9-437C-4CDB-9C88-28CC4FB5AB13}" sibTransId="{018BDC70-7B52-4AD9-8D92-143407A80A44}"/>
    <dgm:cxn modelId="{8BC6F4A2-F464-48E0-81E1-221BEDE63475}" srcId="{C01399CD-1FC5-4E4B-93B8-EF7EA6D9491E}" destId="{DADE3184-9C82-4F0C-9C97-CCDD1286552B}" srcOrd="0" destOrd="0" parTransId="{8C2DD33C-19D4-4BCC-9B13-A0A19336BD84}" sibTransId="{772A76D9-A7CA-4E6D-AA9C-1046FA6ED409}"/>
    <dgm:cxn modelId="{B56EBF44-ADC8-4BCE-BA7B-C532EFE8A0DD}" srcId="{6E766E98-CFB8-4BE3-8198-1EC663BBB548}" destId="{7BF056A0-5A8B-4F64-A75A-2E12D087243A}" srcOrd="0" destOrd="0" parTransId="{1A07E658-4DFD-4DBC-AB04-DE95F875C253}" sibTransId="{8F0BB32D-6D3E-4534-8092-6F376EFBD89E}"/>
    <dgm:cxn modelId="{4D056712-56CE-49EA-90BF-5E8358A60044}" srcId="{6E766E98-CFB8-4BE3-8198-1EC663BBB548}" destId="{C01399CD-1FC5-4E4B-93B8-EF7EA6D9491E}" srcOrd="3" destOrd="0" parTransId="{69F5D9AC-6192-421F-B7EC-DC15F090FF04}" sibTransId="{7D3203C5-A56C-4E20-AA16-C06DC9376604}"/>
    <dgm:cxn modelId="{80224033-D784-43B1-A1E0-57AE30B600BD}" srcId="{6E766E98-CFB8-4BE3-8198-1EC663BBB548}" destId="{BED6DCCD-162F-4F01-A9F0-7D1372412C63}" srcOrd="2" destOrd="0" parTransId="{99716B79-04ED-4B9E-B649-294706517D70}" sibTransId="{D30A1FE8-2667-4B18-9F03-1247E0F8989A}"/>
    <dgm:cxn modelId="{0580A0C9-0DBB-4C63-BBAC-6AB3DCDE7FC1}" srcId="{7BF056A0-5A8B-4F64-A75A-2E12D087243A}" destId="{D80CBC15-0448-4D30-B277-CA9098E0AC5B}" srcOrd="1" destOrd="0" parTransId="{378265A7-F3AC-4DFC-BE52-519166E4BB9D}" sibTransId="{7529B998-CDF4-4BB5-8A8C-BE4C9476C75A}"/>
    <dgm:cxn modelId="{CC3E044A-1457-4F4D-8922-4BC6C3E5ABEB}" type="presOf" srcId="{B1BE50D3-3CDE-4AA2-8859-568B233CF67F}" destId="{BEB18B30-8FFA-4882-8D2A-D5ED437261CD}" srcOrd="0" destOrd="1" presId="urn:microsoft.com/office/officeart/2005/8/layout/chevron2"/>
    <dgm:cxn modelId="{E802B9D5-D40B-4522-8811-4CD3F21AFE37}" type="presOf" srcId="{C01399CD-1FC5-4E4B-93B8-EF7EA6D9491E}" destId="{4ABC06AD-E3F4-488F-986F-9FFFB896F4DC}" srcOrd="0" destOrd="0" presId="urn:microsoft.com/office/officeart/2005/8/layout/chevron2"/>
    <dgm:cxn modelId="{4591759C-1E6E-4717-8400-AB94468DE568}" srcId="{BED6DCCD-162F-4F01-A9F0-7D1372412C63}" destId="{2F2B99FA-3BC1-44AB-9EA2-E59C0175DCB4}" srcOrd="0" destOrd="0" parTransId="{41A07F4C-0F6D-4100-9A9A-939C1D26770A}" sibTransId="{B7575613-8548-4EC4-AE34-C5059D33973E}"/>
    <dgm:cxn modelId="{5447EBED-5411-483C-A8DD-9443129A0F6E}" type="presOf" srcId="{BED6DCCD-162F-4F01-A9F0-7D1372412C63}" destId="{0B5E0B52-B595-48C6-8313-45D4D5B4D6A7}" srcOrd="0" destOrd="0" presId="urn:microsoft.com/office/officeart/2005/8/layout/chevron2"/>
    <dgm:cxn modelId="{D7A95C46-2235-4469-A600-335AFC193823}" type="presOf" srcId="{5FDE5DF1-39D5-4C5B-B2B1-D01D6AE15161}" destId="{F686F475-EC53-44C4-B910-6B85341A5690}" srcOrd="0" destOrd="1" presId="urn:microsoft.com/office/officeart/2005/8/layout/chevron2"/>
    <dgm:cxn modelId="{C4D43E0C-200E-4C6A-90CD-D4880FC62C54}" type="presOf" srcId="{06B80EFA-100D-4FCF-9234-913974EAB5F9}" destId="{BEB18B30-8FFA-4882-8D2A-D5ED437261CD}" srcOrd="0" destOrd="0" presId="urn:microsoft.com/office/officeart/2005/8/layout/chevron2"/>
    <dgm:cxn modelId="{A33A56C7-26D2-4FF9-99A5-024015CF4635}" type="presOf" srcId="{6E766E98-CFB8-4BE3-8198-1EC663BBB548}" destId="{B1910569-A69C-4425-9FE0-1BDE412B68B9}" srcOrd="0" destOrd="0" presId="urn:microsoft.com/office/officeart/2005/8/layout/chevron2"/>
    <dgm:cxn modelId="{53650A2C-DEA5-41D6-A41D-68988E670C58}" srcId="{EA305CE9-B9D4-434B-8CD9-A8FBD8BA356C}" destId="{B1BE50D3-3CDE-4AA2-8859-568B233CF67F}" srcOrd="1" destOrd="0" parTransId="{44128DC6-B85C-45F9-A18D-E4A2608CEA37}" sibTransId="{F92D448B-FDDD-4587-A3B2-BD91A2D44D33}"/>
    <dgm:cxn modelId="{3FA564AB-A5AD-4462-B62C-9319CFB628EB}" type="presOf" srcId="{2F2B99FA-3BC1-44AB-9EA2-E59C0175DCB4}" destId="{F686F475-EC53-44C4-B910-6B85341A5690}" srcOrd="0" destOrd="0" presId="urn:microsoft.com/office/officeart/2005/8/layout/chevron2"/>
    <dgm:cxn modelId="{EBB430B3-9799-45AF-ACB6-C458BE3579A5}" type="presOf" srcId="{DADE3184-9C82-4F0C-9C97-CCDD1286552B}" destId="{79035B4F-081B-4DF7-87D9-0DE1C30D45AF}" srcOrd="0" destOrd="0" presId="urn:microsoft.com/office/officeart/2005/8/layout/chevron2"/>
    <dgm:cxn modelId="{20AFC8AD-22A4-4167-9D06-0F712611C9EF}" type="presParOf" srcId="{B1910569-A69C-4425-9FE0-1BDE412B68B9}" destId="{B5B886D9-0390-451E-9280-7297B345AB53}" srcOrd="0" destOrd="0" presId="urn:microsoft.com/office/officeart/2005/8/layout/chevron2"/>
    <dgm:cxn modelId="{0A43C5E6-BC92-447C-86D5-FB34B5850832}" type="presParOf" srcId="{B5B886D9-0390-451E-9280-7297B345AB53}" destId="{7ACB222E-3FBB-4671-8467-18530F5D1F45}" srcOrd="0" destOrd="0" presId="urn:microsoft.com/office/officeart/2005/8/layout/chevron2"/>
    <dgm:cxn modelId="{9A0C35FE-AEF0-4D7D-9984-90B3EBDDDDA9}" type="presParOf" srcId="{B5B886D9-0390-451E-9280-7297B345AB53}" destId="{43B28564-760E-435D-91C6-B912F7F163F7}" srcOrd="1" destOrd="0" presId="urn:microsoft.com/office/officeart/2005/8/layout/chevron2"/>
    <dgm:cxn modelId="{1163F435-5486-40AD-9986-BBDE35D8F796}" type="presParOf" srcId="{B1910569-A69C-4425-9FE0-1BDE412B68B9}" destId="{1F8F5F53-371C-4B83-9EBA-436A407E3588}" srcOrd="1" destOrd="0" presId="urn:microsoft.com/office/officeart/2005/8/layout/chevron2"/>
    <dgm:cxn modelId="{7811F719-02ED-4700-ABC8-C10815C58A77}" type="presParOf" srcId="{B1910569-A69C-4425-9FE0-1BDE412B68B9}" destId="{08D6185D-AC67-49CC-B196-500A56C8BF3B}" srcOrd="2" destOrd="0" presId="urn:microsoft.com/office/officeart/2005/8/layout/chevron2"/>
    <dgm:cxn modelId="{72CBE4D7-9CD7-4357-A7B2-A670BFE21811}" type="presParOf" srcId="{08D6185D-AC67-49CC-B196-500A56C8BF3B}" destId="{6AF00C7F-5181-4683-AB9E-209FEF97BA59}" srcOrd="0" destOrd="0" presId="urn:microsoft.com/office/officeart/2005/8/layout/chevron2"/>
    <dgm:cxn modelId="{D0C63E14-13D8-4A2A-88DB-21151A1B72C2}" type="presParOf" srcId="{08D6185D-AC67-49CC-B196-500A56C8BF3B}" destId="{BEB18B30-8FFA-4882-8D2A-D5ED437261CD}" srcOrd="1" destOrd="0" presId="urn:microsoft.com/office/officeart/2005/8/layout/chevron2"/>
    <dgm:cxn modelId="{8D2DE094-2438-4AC8-8685-34026F665F8C}" type="presParOf" srcId="{B1910569-A69C-4425-9FE0-1BDE412B68B9}" destId="{9DEACE7D-233A-48F2-B9F6-AFE22D8F07BF}" srcOrd="3" destOrd="0" presId="urn:microsoft.com/office/officeart/2005/8/layout/chevron2"/>
    <dgm:cxn modelId="{E31F633A-4C5F-4D02-A108-A9F71D4A82A6}" type="presParOf" srcId="{B1910569-A69C-4425-9FE0-1BDE412B68B9}" destId="{421C5A0B-49F1-4A33-B268-CDE879447A13}" srcOrd="4" destOrd="0" presId="urn:microsoft.com/office/officeart/2005/8/layout/chevron2"/>
    <dgm:cxn modelId="{089EC77B-5257-4A14-B0F1-6993AA9AE065}" type="presParOf" srcId="{421C5A0B-49F1-4A33-B268-CDE879447A13}" destId="{0B5E0B52-B595-48C6-8313-45D4D5B4D6A7}" srcOrd="0" destOrd="0" presId="urn:microsoft.com/office/officeart/2005/8/layout/chevron2"/>
    <dgm:cxn modelId="{05DCD304-DADF-4F27-A678-C1D9708AD262}" type="presParOf" srcId="{421C5A0B-49F1-4A33-B268-CDE879447A13}" destId="{F686F475-EC53-44C4-B910-6B85341A5690}" srcOrd="1" destOrd="0" presId="urn:microsoft.com/office/officeart/2005/8/layout/chevron2"/>
    <dgm:cxn modelId="{B303F913-2C4B-415C-A4AD-49AEEFBA1F69}" type="presParOf" srcId="{B1910569-A69C-4425-9FE0-1BDE412B68B9}" destId="{3635E0B4-DAFE-4D18-806F-59F10702A761}" srcOrd="5" destOrd="0" presId="urn:microsoft.com/office/officeart/2005/8/layout/chevron2"/>
    <dgm:cxn modelId="{45FC543E-B802-4181-B4FD-F529C140CA86}" type="presParOf" srcId="{B1910569-A69C-4425-9FE0-1BDE412B68B9}" destId="{20D40E30-61A3-4B2C-AFCC-15A71D0233EC}" srcOrd="6" destOrd="0" presId="urn:microsoft.com/office/officeart/2005/8/layout/chevron2"/>
    <dgm:cxn modelId="{A859A194-3257-47A8-A0E9-5DCA2C0C1387}" type="presParOf" srcId="{20D40E30-61A3-4B2C-AFCC-15A71D0233EC}" destId="{4ABC06AD-E3F4-488F-986F-9FFFB896F4DC}" srcOrd="0" destOrd="0" presId="urn:microsoft.com/office/officeart/2005/8/layout/chevron2"/>
    <dgm:cxn modelId="{BA247CC2-BCF4-44AD-9634-B0B9DAB7504B}" type="presParOf" srcId="{20D40E30-61A3-4B2C-AFCC-15A71D0233EC}" destId="{79035B4F-081B-4DF7-87D9-0DE1C30D45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B222E-3FBB-4671-8467-18530F5D1F45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rgbClr val="ECA00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´70</a:t>
          </a:r>
          <a:endParaRPr lang="cs-CZ" sz="2400" kern="1200" dirty="0"/>
        </a:p>
      </dsp:txBody>
      <dsp:txXfrm rot="-5400000">
        <a:off x="1" y="437452"/>
        <a:ext cx="867844" cy="371933"/>
      </dsp:txXfrm>
    </dsp:sp>
    <dsp:sp modelId="{43B28564-760E-435D-91C6-B912F7F163F7}">
      <dsp:nvSpPr>
        <dsp:cNvPr id="0" name=""/>
        <dsp:cNvSpPr/>
      </dsp:nvSpPr>
      <dsp:spPr>
        <a:xfrm rot="5400000">
          <a:off x="4145794" y="-327794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alt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Fond prevence domácího násilí, USA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Násilí v intimních vztazích 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sp:txBody>
      <dsp:txXfrm rot="-5400000">
        <a:off x="867845" y="39339"/>
        <a:ext cx="7322416" cy="727177"/>
      </dsp:txXfrm>
    </dsp:sp>
    <dsp:sp modelId="{6AF00C7F-5181-4683-AB9E-209FEF97BA59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rgbClr val="ECA00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1985</a:t>
          </a:r>
          <a:endParaRPr lang="cs-CZ" sz="2400" kern="1200" dirty="0"/>
        </a:p>
      </dsp:txBody>
      <dsp:txXfrm rot="-5400000">
        <a:off x="1" y="1530493"/>
        <a:ext cx="867844" cy="371933"/>
      </dsp:txXfrm>
    </dsp:sp>
    <dsp:sp modelId="{BEB18B30-8FFA-4882-8D2A-D5ED437261CD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Rada Evropy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Násilí v rodině, spáchané kterýmkoliv členem 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sp:txBody>
      <dsp:txXfrm rot="-5400000">
        <a:off x="867845" y="1135910"/>
        <a:ext cx="7322416" cy="727177"/>
      </dsp:txXfrm>
    </dsp:sp>
    <dsp:sp modelId="{0B5E0B52-B595-48C6-8313-45D4D5B4D6A7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rgbClr val="ECA00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1993</a:t>
          </a:r>
          <a:endParaRPr lang="cs-CZ" sz="2400" kern="1200" dirty="0"/>
        </a:p>
      </dsp:txBody>
      <dsp:txXfrm rot="-5400000">
        <a:off x="1" y="2623534"/>
        <a:ext cx="867844" cy="371933"/>
      </dsp:txXfrm>
    </dsp:sp>
    <dsp:sp modelId="{F686F475-EC53-44C4-B910-6B85341A5690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alt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Deklarace OSN o odstranění násilí páchaného na ženách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alt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Rodově podmíněné násilí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sp:txBody>
      <dsp:txXfrm rot="-5400000">
        <a:off x="867845" y="2228952"/>
        <a:ext cx="7322416" cy="727177"/>
      </dsp:txXfrm>
    </dsp:sp>
    <dsp:sp modelId="{4ABC06AD-E3F4-488F-986F-9FFFB896F4DC}">
      <dsp:nvSpPr>
        <dsp:cNvPr id="0" name=""/>
        <dsp:cNvSpPr/>
      </dsp:nvSpPr>
      <dsp:spPr>
        <a:xfrm rot="5400000">
          <a:off x="-185966" y="3472151"/>
          <a:ext cx="1239777" cy="867844"/>
        </a:xfrm>
        <a:prstGeom prst="chevron">
          <a:avLst/>
        </a:prstGeom>
        <a:solidFill>
          <a:srgbClr val="ECA00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2016</a:t>
          </a:r>
          <a:endParaRPr lang="cs-CZ" sz="2400" kern="1200" dirty="0"/>
        </a:p>
      </dsp:txBody>
      <dsp:txXfrm rot="-5400000">
        <a:off x="1" y="3720106"/>
        <a:ext cx="867844" cy="371933"/>
      </dsp:txXfrm>
    </dsp:sp>
    <dsp:sp modelId="{79035B4F-081B-4DF7-87D9-0DE1C30D45AF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sz="2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Istanbulská úmluva (ratifikace v ČR)</a:t>
          </a:r>
          <a:endParaRPr lang="cs-CZ" sz="2200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  <a:p>
          <a:pPr marL="342900" lvl="1" indent="-34290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9900"/>
            </a:buClr>
            <a:buFont typeface="Arial" panose="020B0604020202020204" pitchFamily="34" charset="0"/>
            <a:buChar char="••"/>
            <a:defRPr/>
          </a:pPr>
          <a:r>
            <a:rPr lang="cs-CZ" sz="22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ea typeface="+mn-ea"/>
              <a:cs typeface="Times New Roman" panose="02020603050405020304" pitchFamily="18" charset="0"/>
            </a:rPr>
            <a:t>Prevence a potírání násilí vůči ženám a domácího násilí</a:t>
          </a:r>
          <a:endParaRPr lang="cs-CZ" sz="2200" b="1" kern="1200" dirty="0">
            <a:solidFill>
              <a:schemeClr val="tx1">
                <a:lumMod val="95000"/>
                <a:lumOff val="5000"/>
              </a:schemeClr>
            </a:solidFill>
            <a:latin typeface="Source Sans Pro"/>
            <a:ea typeface="+mn-ea"/>
            <a:cs typeface="Times New Roman" panose="02020603050405020304" pitchFamily="18" charset="0"/>
          </a:endParaRPr>
        </a:p>
      </dsp:txBody>
      <dsp:txXfrm rot="-5400000">
        <a:off x="867845" y="3321993"/>
        <a:ext cx="7322416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D7404-53B0-4E46-8B7E-2335A15E03D3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FC4A1-F95D-40FC-A584-932B5A0B17D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63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659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93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482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SzPct val="120000"/>
              <a:buFontTx/>
              <a:buNone/>
            </a:pPr>
            <a:endParaRPr lang="cs-CZ" altLang="cs-CZ" sz="1600" dirty="0" smtClean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296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6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152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334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26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26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002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70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354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137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523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2996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6493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30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116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085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674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670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630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006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58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23.11.2016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radna@persefo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facebook.com/pages/Persefona-os-pomoc-ob%C4%9Btem-dom%C3%A1c%C3%ADho-n%C3%A1sil%C3%AD-sex-n%C3%A1sil%C3%AD-a-zn%C3%A1siln%C4%9Bn%C3%AD/317914000428?fref=ts" TargetMode="External"/><Relationship Id="rId4" Type="http://schemas.openxmlformats.org/officeDocument/2006/relationships/hyperlink" Target="http://www.persefona.cz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tbrno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516" y="2291648"/>
            <a:ext cx="5171876" cy="1586607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99308" y="4000896"/>
            <a:ext cx="6400800" cy="2524448"/>
          </a:xfrm>
        </p:spPr>
        <p:txBody>
          <a:bodyPr/>
          <a:lstStyle/>
          <a:p>
            <a:pPr algn="l"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dirty="0" smtClean="0"/>
              <a:t>                                </a:t>
            </a:r>
            <a:r>
              <a:rPr lang="cs-CZ" altLang="cs-CZ" sz="1800" dirty="0" smtClean="0">
                <a:solidFill>
                  <a:schemeClr val="tx1"/>
                </a:solidFill>
                <a:latin typeface="Source Sans Pro" panose="020B0503030403020204" pitchFamily="34" charset="-18"/>
              </a:rPr>
              <a:t>Mgr</a:t>
            </a:r>
            <a:r>
              <a:rPr lang="cs-CZ" altLang="cs-CZ" sz="1800" dirty="0">
                <a:solidFill>
                  <a:schemeClr val="tx1"/>
                </a:solidFill>
                <a:latin typeface="Source Sans Pro" panose="020B0503030403020204" pitchFamily="34" charset="-18"/>
              </a:rPr>
              <a:t>. Iveta Urbánková,</a:t>
            </a:r>
          </a:p>
          <a:p>
            <a:pPr algn="l"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altLang="cs-CZ" sz="1800" dirty="0" smtClean="0">
                <a:solidFill>
                  <a:schemeClr val="tx1"/>
                </a:solidFill>
                <a:latin typeface="Source Sans Pro" panose="020B0503030403020204" pitchFamily="34" charset="-18"/>
              </a:rPr>
              <a:t>                                                                   sociální pracovnice</a:t>
            </a:r>
          </a:p>
          <a:p>
            <a:pPr algn="l"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endParaRPr lang="cs-CZ" altLang="cs-CZ" sz="1800" dirty="0">
              <a:solidFill>
                <a:schemeClr val="tx1"/>
              </a:solidFill>
              <a:latin typeface="Source Sans Pro" panose="020B0503030403020204" pitchFamily="34" charset="-18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altLang="cs-CZ" sz="1800" dirty="0" smtClean="0">
                <a:solidFill>
                  <a:schemeClr val="tx1"/>
                </a:solidFill>
                <a:latin typeface="Source Sans Pro" panose="020B0503030403020204" pitchFamily="34" charset="-18"/>
              </a:rPr>
              <a:t>                  Persefona z. s</a:t>
            </a:r>
            <a:r>
              <a:rPr lang="cs-CZ" altLang="cs-CZ" sz="1800" dirty="0" smtClean="0">
                <a:solidFill>
                  <a:schemeClr val="tx1"/>
                </a:solidFill>
                <a:latin typeface="Source Sans Pro" panose="020B0503030403020204" pitchFamily="34" charset="-18"/>
              </a:rPr>
              <a:t>.</a:t>
            </a:r>
            <a:endParaRPr lang="cs-CZ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Email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: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hlinkClick r:id="rId3"/>
              </a:rPr>
              <a:t>poradna@persefona.cz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  Web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: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hlinkClick r:id="rId4"/>
              </a:rPr>
              <a:t>www.persefona.cz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Source Sans Pro"/>
            </a:endParaRPr>
          </a:p>
          <a:p>
            <a:pPr>
              <a:defRPr/>
            </a:pP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         Tel: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+420 734 834 345	     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        FB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: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hlinkClick r:id="rId5"/>
              </a:rPr>
              <a:t>Persefona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hlinkClick r:id="rId5"/>
              </a:rPr>
              <a:t>z. s.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Source Sans Pro"/>
            </a:endParaRPr>
          </a:p>
          <a:p>
            <a:pPr>
              <a:defRPr/>
            </a:pPr>
            <a:r>
              <a:rPr lang="cs-CZ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</a:t>
            </a:r>
            <a:r>
              <a:rPr lang="cs-CZ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	         		</a:t>
            </a:r>
          </a:p>
          <a:p>
            <a:pPr>
              <a:defRPr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2" descr="\\serverData\serverNewData\PR\PREZENTACE Persefony (obsahová a formální)\grafika_persefona\LOGO_persefona\PRO TISK\persefon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86212"/>
            <a:ext cx="6264696" cy="221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0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Teorie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 metody sociální práce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   s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oběťmi DN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9900"/>
              </a:buClr>
              <a:defRPr/>
            </a:pPr>
            <a:endParaRPr lang="cs-CZ" sz="2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Z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asazení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do paradigmat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 dalších teorií SP</a:t>
            </a: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pecifické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metody a přístupy </a:t>
            </a:r>
          </a:p>
        </p:txBody>
      </p:sp>
    </p:spTree>
    <p:extLst>
      <p:ext uri="{BB962C8B-B14F-4D97-AF65-F5344CB8AC3E}">
        <p14:creationId xmlns:p14="http://schemas.microsoft.com/office/powerpoint/2010/main" val="363683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Zasazení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do paradigmat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sociální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práce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b="1" u="sng" dirty="0" smtClean="0">
                <a:latin typeface="Source Sans Pro"/>
              </a:rPr>
              <a:t>Payneova paradigmata sociální práce:</a:t>
            </a:r>
          </a:p>
          <a:p>
            <a:pPr marL="0" indent="0" algn="just">
              <a:buNone/>
            </a:pPr>
            <a:endParaRPr lang="cs-CZ" sz="2000" u="sng" dirty="0" smtClean="0">
              <a:latin typeface="Source Sans Pro"/>
            </a:endParaRP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 smtClean="0">
                <a:latin typeface="Source Sans Pro"/>
              </a:rPr>
              <a:t>Terapeutické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 smtClean="0">
                <a:latin typeface="Source Sans Pro"/>
              </a:rPr>
              <a:t>podpora rozvoje a uskutečnění osobnosti klienta směřující k obnově duševního zdraví, důraz kladen na komunikaci a vztah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ř. Rogersův model terapie zaměřené na klienta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>
                <a:latin typeface="Source Sans Pro"/>
              </a:rPr>
              <a:t>Reformní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říčina problémů tkví ve společenské nerovnosti, úsilí o změnu prostředí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ř. </a:t>
            </a: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trukturální model - </a:t>
            </a:r>
            <a:r>
              <a:rPr lang="cs-CZ" altLang="cs-CZ" sz="2000" dirty="0" smtClean="0">
                <a:latin typeface="Source Sans Pro"/>
              </a:rPr>
              <a:t>Middleman, Godlberg (1974) </a:t>
            </a:r>
            <a:r>
              <a:rPr lang="cs-CZ" altLang="cs-CZ" sz="2000" dirty="0">
                <a:latin typeface="Source Sans Pro"/>
              </a:rPr>
              <a:t>a </a:t>
            </a:r>
            <a:r>
              <a:rPr lang="cs-CZ" altLang="cs-CZ" sz="2000" dirty="0" smtClean="0">
                <a:latin typeface="Source Sans Pro"/>
              </a:rPr>
              <a:t>Wood</a:t>
            </a:r>
            <a:r>
              <a:rPr lang="cs-CZ" altLang="cs-CZ" sz="2000" dirty="0">
                <a:latin typeface="Source Sans Pro"/>
              </a:rPr>
              <a:t> </a:t>
            </a:r>
            <a:r>
              <a:rPr lang="cs-CZ" altLang="cs-CZ" sz="2000" dirty="0" smtClean="0">
                <a:latin typeface="Source Sans Pro"/>
              </a:rPr>
              <a:t>(1989).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>
                <a:latin typeface="Source Sans Pro"/>
              </a:rPr>
              <a:t>Poradenské paradigma</a:t>
            </a:r>
            <a:r>
              <a:rPr lang="cs-CZ" sz="2200" b="1" dirty="0" smtClean="0">
                <a:latin typeface="Source Sans Pro"/>
              </a:rPr>
              <a:t>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vstříc </a:t>
            </a:r>
            <a:r>
              <a:rPr lang="cs-CZ" sz="2000" dirty="0" smtClean="0">
                <a:latin typeface="Source Sans Pro"/>
              </a:rPr>
              <a:t>potřebám </a:t>
            </a:r>
            <a:r>
              <a:rPr lang="cs-CZ" sz="2000" dirty="0">
                <a:latin typeface="Source Sans Pro"/>
              </a:rPr>
              <a:t>klienta a jeho schopnosti </a:t>
            </a:r>
            <a:r>
              <a:rPr lang="cs-CZ" sz="2000" dirty="0" smtClean="0">
                <a:latin typeface="Source Sans Pro"/>
              </a:rPr>
              <a:t>zvládat problémy </a:t>
            </a:r>
            <a:r>
              <a:rPr lang="cs-CZ" sz="2000" dirty="0">
                <a:latin typeface="Source Sans Pro"/>
              </a:rPr>
              <a:t>a zároveň zlepšování systému služeb, které jsou schopny adekvátně </a:t>
            </a:r>
            <a:r>
              <a:rPr lang="cs-CZ" sz="2000" dirty="0" smtClean="0">
                <a:latin typeface="Source Sans Pro"/>
              </a:rPr>
              <a:t>reagovat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 smtClean="0">
                <a:latin typeface="Source Sans Pro"/>
              </a:rPr>
              <a:t>př. Přístup orientovaný na úkoly – </a:t>
            </a:r>
            <a:r>
              <a:rPr lang="cs-CZ" sz="2000" dirty="0" err="1" smtClean="0">
                <a:latin typeface="Source Sans Pro"/>
              </a:rPr>
              <a:t>Reid</a:t>
            </a:r>
            <a:r>
              <a:rPr lang="cs-CZ" sz="2000" dirty="0" smtClean="0">
                <a:latin typeface="Source Sans Pro"/>
              </a:rPr>
              <a:t>, Epsteinová (1972)</a:t>
            </a:r>
            <a:endParaRPr lang="cs-CZ" sz="2300" dirty="0" smtClean="0">
              <a:latin typeface="Source Sans Pro"/>
            </a:endParaRP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300" u="sng" dirty="0" smtClean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300" u="sng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 smtClean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 smtClean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647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Další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teoretické 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 smtClean="0">
                <a:latin typeface="Source Sans Pro"/>
              </a:rPr>
              <a:t>Psychodynamické </a:t>
            </a:r>
            <a:r>
              <a:rPr lang="cs-CZ" altLang="cs-CZ" sz="2100" dirty="0">
                <a:latin typeface="Source Sans Pro"/>
              </a:rPr>
              <a:t>perspektivy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Psychosociální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Humanistický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Existenciální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Sociálně psychologický a komunikační model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Kognitivně – behaviorální teorie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Přístup orientovaný na úkoly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Krizová intervence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Sociální práce se skupinami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Komunitní sociální práce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Aniopresivní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Ekologická </a:t>
            </a:r>
            <a:r>
              <a:rPr lang="cs-CZ" altLang="cs-CZ" sz="2100" dirty="0" smtClean="0">
                <a:latin typeface="Source Sans Pro"/>
              </a:rPr>
              <a:t>perspektiva</a:t>
            </a:r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2100" dirty="0" smtClean="0">
              <a:latin typeface="Source Sans Pro"/>
            </a:endParaRPr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1600" dirty="0" smtClean="0">
                <a:latin typeface="Source Sans Pro"/>
              </a:rPr>
              <a:t>Zpracováno </a:t>
            </a:r>
            <a:r>
              <a:rPr lang="cs-CZ" altLang="cs-CZ" sz="1600" dirty="0">
                <a:latin typeface="Source Sans Pro"/>
              </a:rPr>
              <a:t>v publikaci: Navrátil,P. (2001) Teorie a metody sociální práce. </a:t>
            </a:r>
            <a:endParaRPr lang="cs-CZ" altLang="cs-CZ" sz="1600" dirty="0" smtClean="0">
              <a:latin typeface="Source Sans Pro"/>
            </a:endParaRP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691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752528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200" b="1" dirty="0">
                <a:latin typeface="Source Sans Pro"/>
              </a:rPr>
              <a:t>Užití jednotlivých přístupů je třeba vždy dobře zvážit </a:t>
            </a:r>
            <a:endParaRPr lang="cs-CZ" altLang="cs-CZ" sz="2200" b="1" dirty="0" smtClean="0">
              <a:latin typeface="Source Sans Pro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200" b="1" dirty="0" smtClean="0">
                <a:latin typeface="Source Sans Pro"/>
              </a:rPr>
              <a:t>s ohledem na klientovu</a:t>
            </a:r>
            <a:r>
              <a:rPr lang="cs-CZ" altLang="cs-CZ" sz="2200" b="1" dirty="0">
                <a:latin typeface="Source Sans Pro"/>
              </a:rPr>
              <a:t>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altLang="cs-CZ" sz="2200" b="1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životní situaci a problém, který je třeba řešit 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konečnou zakázku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jeho potřeby, zdroje a osobnostní </a:t>
            </a:r>
            <a:r>
              <a:rPr lang="cs-CZ" altLang="cs-CZ" sz="2200" dirty="0" smtClean="0">
                <a:latin typeface="Source Sans Pro"/>
              </a:rPr>
              <a:t>nastavení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2200" dirty="0" smtClean="0">
              <a:latin typeface="Source Sans Pro"/>
            </a:endParaRPr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2200" b="1" dirty="0" smtClean="0">
                <a:latin typeface="Source Sans Pro"/>
              </a:rPr>
              <a:t>Podstatné </a:t>
            </a:r>
            <a:r>
              <a:rPr lang="cs-CZ" altLang="cs-CZ" sz="2200" b="1" dirty="0">
                <a:latin typeface="Source Sans Pro"/>
              </a:rPr>
              <a:t>je také</a:t>
            </a:r>
            <a:r>
              <a:rPr lang="cs-CZ" altLang="cs-CZ" sz="2200" b="1" dirty="0" smtClean="0">
                <a:latin typeface="Source Sans Pro"/>
              </a:rPr>
              <a:t>:</a:t>
            </a:r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endParaRPr lang="cs-CZ" altLang="cs-CZ" sz="2200" b="1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zázemí pracoviště a příslušné způsoby práce (poradna, KC, OSPOD, aktivistická organizace)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 smtClean="0">
                <a:latin typeface="Source Sans Pro"/>
              </a:rPr>
              <a:t>Vaše role </a:t>
            </a:r>
            <a:r>
              <a:rPr lang="cs-CZ" altLang="cs-CZ" sz="2200" dirty="0">
                <a:latin typeface="Source Sans Pro"/>
              </a:rPr>
              <a:t>ve vztahu ke klientovi (krizový nebo sociální pracovník, psycholog, terapeut, kriminalista apod.)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alt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32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Specifické metody a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266206"/>
          </a:xfrm>
        </p:spPr>
        <p:txBody>
          <a:bodyPr/>
          <a:lstStyle/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Specifické přístupy hrající významnou teoretickou i praktickou </a:t>
            </a:r>
            <a:r>
              <a:rPr lang="cs-CZ" altLang="cs-CZ" sz="2000" b="1" kern="0" dirty="0" smtClean="0">
                <a:solidFill>
                  <a:srgbClr val="000000"/>
                </a:solidFill>
                <a:latin typeface="Source Sans Pro"/>
              </a:rPr>
              <a:t>roli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 smtClean="0">
                <a:solidFill>
                  <a:srgbClr val="000000"/>
                </a:solidFill>
                <a:latin typeface="Source Sans Pro"/>
              </a:rPr>
              <a:t>v </a:t>
            </a: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chápání problematiky DN: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yndrom </a:t>
            </a:r>
            <a:r>
              <a:rPr lang="cs-CZ" sz="2000" dirty="0">
                <a:latin typeface="Source Sans Pro"/>
              </a:rPr>
              <a:t>týraného partnera (naučená bezmocnost, sebezničující reakce, PTSP)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DN jako problém moci a patriarchální </a:t>
            </a:r>
            <a:r>
              <a:rPr lang="cs-CZ" sz="2000" dirty="0" smtClean="0">
                <a:latin typeface="Source Sans Pro"/>
              </a:rPr>
              <a:t>společnosti</a:t>
            </a:r>
            <a:endParaRPr lang="cs-CZ" sz="2000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f</a:t>
            </a:r>
            <a:r>
              <a:rPr lang="cs-CZ" sz="2000" dirty="0" smtClean="0">
                <a:latin typeface="Source Sans Pro"/>
              </a:rPr>
              <a:t>aktorové </a:t>
            </a:r>
            <a:r>
              <a:rPr lang="cs-CZ" sz="2000" dirty="0">
                <a:latin typeface="Source Sans Pro"/>
              </a:rPr>
              <a:t>teorie aj.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  <a:latin typeface="Source Sans Pro"/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Specifické postupy v práci s obětí: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odhad </a:t>
            </a:r>
            <a:r>
              <a:rPr lang="cs-CZ" altLang="cs-CZ" sz="2000" dirty="0" smtClean="0">
                <a:latin typeface="Source Sans Pro"/>
              </a:rPr>
              <a:t>nebezpečnosti pachatele</a:t>
            </a:r>
            <a:endParaRPr lang="cs-CZ" altLang="cs-CZ" sz="2000" dirty="0">
              <a:latin typeface="Source Sans Pro"/>
            </a:endParaRP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bezpečnostní </a:t>
            </a:r>
            <a:r>
              <a:rPr lang="cs-CZ" altLang="cs-CZ" sz="2000" dirty="0" smtClean="0">
                <a:latin typeface="Source Sans Pro"/>
              </a:rPr>
              <a:t>plánování</a:t>
            </a:r>
            <a:endParaRPr lang="cs-CZ" altLang="cs-CZ" sz="2000" dirty="0">
              <a:latin typeface="Source Sans Pro"/>
            </a:endParaRP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krizová intervence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  <a:latin typeface="Source Sans Pro"/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Dovednosti, vědomosti: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vnímavost na </a:t>
            </a:r>
            <a:r>
              <a:rPr lang="cs-CZ" altLang="cs-CZ" sz="2000" dirty="0" smtClean="0">
                <a:latin typeface="Source Sans Pro"/>
              </a:rPr>
              <a:t>kontrolu a moc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 smtClean="0">
                <a:latin typeface="Source Sans Pro"/>
              </a:rPr>
              <a:t>práce </a:t>
            </a:r>
            <a:r>
              <a:rPr lang="cs-CZ" altLang="cs-CZ" sz="2000" dirty="0">
                <a:latin typeface="Source Sans Pro"/>
              </a:rPr>
              <a:t>s časem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vědomí problematiky traumatu</a:t>
            </a:r>
          </a:p>
        </p:txBody>
      </p:sp>
    </p:spTree>
    <p:extLst>
      <p:ext uri="{BB962C8B-B14F-4D97-AF65-F5344CB8AC3E}">
        <p14:creationId xmlns:p14="http://schemas.microsoft.com/office/powerpoint/2010/main" val="28441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Systémová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 institucionální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síť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pomoci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v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ČR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 smtClean="0">
                <a:latin typeface="Source Sans Pro"/>
              </a:rPr>
              <a:t>Historie </a:t>
            </a:r>
            <a:r>
              <a:rPr lang="cs-CZ" sz="2800" dirty="0">
                <a:latin typeface="Source Sans Pro"/>
              </a:rPr>
              <a:t>práce s oběťmi v ČR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 smtClean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 smtClean="0">
                <a:latin typeface="Source Sans Pro"/>
                <a:sym typeface="Wingdings"/>
              </a:rPr>
              <a:t>Národní,  </a:t>
            </a:r>
            <a:r>
              <a:rPr lang="cs-CZ" sz="2800" dirty="0">
                <a:latin typeface="Source Sans Pro"/>
                <a:sym typeface="Wingdings"/>
              </a:rPr>
              <a:t>regionální </a:t>
            </a:r>
            <a:r>
              <a:rPr lang="cs-CZ" sz="2800" dirty="0" smtClean="0">
                <a:latin typeface="Source Sans Pro"/>
                <a:sym typeface="Wingdings"/>
              </a:rPr>
              <a:t>a místní úroveň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latin typeface="Source Sans Pro"/>
                <a:sym typeface="Wingdings"/>
              </a:rPr>
              <a:t>I</a:t>
            </a:r>
            <a:r>
              <a:rPr lang="cs-CZ" sz="2800" dirty="0" smtClean="0">
                <a:latin typeface="Source Sans Pro"/>
                <a:sym typeface="Wingdings"/>
              </a:rPr>
              <a:t>nterdisciplinární spolupráce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latin typeface="Source Sans Pro"/>
                <a:sym typeface="Wingdings"/>
              </a:rPr>
              <a:t>K</a:t>
            </a:r>
            <a:r>
              <a:rPr lang="cs-CZ" sz="2800" dirty="0" smtClean="0">
                <a:latin typeface="Source Sans Pro"/>
                <a:sym typeface="Wingdings"/>
              </a:rPr>
              <a:t>ompetence </a:t>
            </a:r>
            <a:r>
              <a:rPr lang="cs-CZ" sz="2800" dirty="0">
                <a:latin typeface="Source Sans Pro"/>
                <a:sym typeface="Wingdings"/>
              </a:rPr>
              <a:t>jednotlivých </a:t>
            </a:r>
            <a:r>
              <a:rPr lang="cs-CZ" sz="2800" dirty="0" smtClean="0">
                <a:latin typeface="Source Sans Pro"/>
                <a:sym typeface="Wingdings"/>
              </a:rPr>
              <a:t>aktérů/subjektů </a:t>
            </a:r>
            <a:endParaRPr lang="cs-CZ" sz="2800" dirty="0">
              <a:latin typeface="Source Sans Pro"/>
              <a:sym typeface="Wingdings"/>
            </a:endParaRP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1256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Source Sans Pro"/>
              </a:rPr>
              <a:t>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Historie práce s oběťmi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>
                <a:latin typeface="Source Sans Pro"/>
              </a:rPr>
              <a:t>Do 1989 tabu </a:t>
            </a:r>
            <a:r>
              <a:rPr lang="cs-CZ" sz="2100" dirty="0">
                <a:latin typeface="Source Sans Pro"/>
              </a:rPr>
              <a:t>tématu domácího násilí ve společnosti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>
                <a:latin typeface="Source Sans Pro"/>
              </a:rPr>
              <a:t>Od poloviny 90. let </a:t>
            </a:r>
            <a:r>
              <a:rPr lang="cs-CZ" sz="2100" dirty="0">
                <a:latin typeface="Source Sans Pro"/>
              </a:rPr>
              <a:t>– </a:t>
            </a:r>
            <a:r>
              <a:rPr lang="cs-CZ" sz="2100" b="1" dirty="0">
                <a:latin typeface="Source Sans Pro"/>
              </a:rPr>
              <a:t>grass rootové iniciativy </a:t>
            </a:r>
            <a:r>
              <a:rPr lang="cs-CZ" sz="2100" dirty="0">
                <a:latin typeface="Source Sans Pro"/>
              </a:rPr>
              <a:t>v oblasti sociální práce s oběťmi </a:t>
            </a:r>
            <a:r>
              <a:rPr lang="cs-CZ" sz="2100" dirty="0" smtClean="0">
                <a:latin typeface="Source Sans Pro"/>
              </a:rPr>
              <a:t>DN bez </a:t>
            </a:r>
            <a:r>
              <a:rPr lang="cs-CZ" sz="2100" dirty="0">
                <a:latin typeface="Source Sans Pro"/>
              </a:rPr>
              <a:t>systematické podpory či regulace státu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 smtClean="0">
                <a:latin typeface="Source Sans Pro"/>
              </a:rPr>
              <a:t>Vznik „vlajkových organizací “ </a:t>
            </a:r>
            <a:r>
              <a:rPr lang="cs-CZ" sz="2100" dirty="0">
                <a:latin typeface="Source Sans Pro"/>
              </a:rPr>
              <a:t>– Rosa (1993), BKB (1996), ProFem (1996), Acorus (1997), Poradna pro ženy v tísni při Ekologickém právním servisu (Persefona-1999) aj.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 smtClean="0">
                <a:latin typeface="Source Sans Pro"/>
              </a:rPr>
              <a:t>2002 </a:t>
            </a:r>
            <a:r>
              <a:rPr lang="cs-CZ" sz="2100" b="1" dirty="0">
                <a:latin typeface="Source Sans Pro"/>
              </a:rPr>
              <a:t>– vznik Aliance proti domácímu násilí</a:t>
            </a:r>
            <a:r>
              <a:rPr lang="cs-CZ" sz="2100" dirty="0">
                <a:latin typeface="Source Sans Pro"/>
              </a:rPr>
              <a:t> v Poslanecké sněmovně Parlamentu ČR (z iniciativy BKB s cílem zakomponovat domácí násilí do trestního zákona).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>
                <a:latin typeface="Source Sans Pro"/>
              </a:rPr>
              <a:t>2004 – 2006 - Pilotní projekty interdisciplinární spolupráce</a:t>
            </a:r>
            <a:r>
              <a:rPr lang="cs-CZ" sz="2100" dirty="0">
                <a:latin typeface="Source Sans Pro"/>
              </a:rPr>
              <a:t> při řešení problematiky DN (Ostrava, Brno, Ústí nad Labem)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100" b="1" dirty="0">
                <a:latin typeface="Source Sans Pro"/>
              </a:rPr>
              <a:t>Rok  2007 - </a:t>
            </a:r>
            <a:r>
              <a:rPr lang="cs-CZ" sz="2100" dirty="0">
                <a:latin typeface="Source Sans Pro"/>
              </a:rPr>
              <a:t>zlom díky </a:t>
            </a:r>
            <a:r>
              <a:rPr lang="cs-CZ" sz="2100" b="1" dirty="0">
                <a:latin typeface="Source Sans Pro"/>
              </a:rPr>
              <a:t>účinnosti zákona č. </a:t>
            </a:r>
            <a:r>
              <a:rPr lang="cs-CZ" sz="2100" b="1" dirty="0" smtClean="0">
                <a:latin typeface="Source Sans Pro"/>
              </a:rPr>
              <a:t>135/2006 Sb</a:t>
            </a:r>
            <a:r>
              <a:rPr lang="cs-CZ" sz="2100" dirty="0">
                <a:latin typeface="Source Sans Pro"/>
              </a:rPr>
              <a:t>. na ochranu před DN a </a:t>
            </a:r>
            <a:r>
              <a:rPr lang="cs-CZ" sz="2100" b="1" dirty="0">
                <a:latin typeface="Source Sans Pro"/>
              </a:rPr>
              <a:t>zákonem č. </a:t>
            </a:r>
            <a:r>
              <a:rPr lang="cs-CZ" sz="2100" b="1" dirty="0" smtClean="0">
                <a:latin typeface="Source Sans Pro"/>
              </a:rPr>
              <a:t>108/2006 Sb. </a:t>
            </a:r>
            <a:r>
              <a:rPr lang="cs-CZ" sz="2100" dirty="0">
                <a:latin typeface="Source Sans Pro"/>
              </a:rPr>
              <a:t>o sociálních službách</a:t>
            </a:r>
          </a:p>
          <a:p>
            <a:pPr marL="0" indent="0">
              <a:buNone/>
            </a:pPr>
            <a:endParaRPr lang="cs-CZ" sz="22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964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  <a:t>Národní rámec pomoci</a:t>
            </a:r>
            <a:endParaRPr lang="cs-CZ" sz="30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u="sng" dirty="0">
                <a:latin typeface="Source Sans Pro"/>
              </a:rPr>
              <a:t>Aktéři vytvářející politiku v práci s oběťmi domácího násilí</a:t>
            </a:r>
            <a:r>
              <a:rPr lang="cs-CZ" sz="2400" u="sng" dirty="0" smtClean="0">
                <a:latin typeface="Source Sans Pro"/>
              </a:rPr>
              <a:t>:</a:t>
            </a:r>
          </a:p>
          <a:p>
            <a:pPr marL="0" indent="0" algn="just">
              <a:buNone/>
            </a:pPr>
            <a:endParaRPr lang="cs-CZ" sz="20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MPSV</a:t>
            </a:r>
            <a:r>
              <a:rPr lang="cs-CZ" sz="2200" dirty="0">
                <a:latin typeface="Source Sans Pro"/>
              </a:rPr>
              <a:t> - dotační politika na sociální služby, vzdělávací programy realizace a akreditace, strategie rodinné politiky a politiky sociálních služeb 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MS</a:t>
            </a:r>
            <a:r>
              <a:rPr lang="cs-CZ" sz="2200" dirty="0">
                <a:latin typeface="Source Sans Pro"/>
              </a:rPr>
              <a:t> - koncepce a akreditace programů pro oběti trestných činů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MV</a:t>
            </a:r>
            <a:r>
              <a:rPr lang="cs-CZ" sz="2200" dirty="0">
                <a:latin typeface="Source Sans Pro"/>
              </a:rPr>
              <a:t> -  preventivní programy, dotační politika.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MZ</a:t>
            </a:r>
            <a:r>
              <a:rPr lang="cs-CZ" sz="2200" dirty="0">
                <a:latin typeface="Source Sans Pro"/>
              </a:rPr>
              <a:t> -  koncepce a akreditace programů pro zdravotníky směřující k oběti trestných činů.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Úřad vlády </a:t>
            </a:r>
            <a:r>
              <a:rPr lang="cs-CZ" sz="2200" dirty="0">
                <a:latin typeface="Source Sans Pro"/>
              </a:rPr>
              <a:t>-  Výbor Rady vlády pro lidská práva pro prevenci domácího násilí (tvorba národního akčního plánu, legislativní </a:t>
            </a:r>
            <a:r>
              <a:rPr lang="cs-CZ" sz="2200">
                <a:latin typeface="Source Sans Pro"/>
              </a:rPr>
              <a:t>návrhy</a:t>
            </a:r>
            <a:r>
              <a:rPr lang="cs-CZ" sz="2200" smtClean="0">
                <a:latin typeface="Source Sans Pro"/>
              </a:rPr>
              <a:t>).</a:t>
            </a:r>
            <a:endParaRPr lang="cs-CZ" sz="22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875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Právní rámec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u="sng" dirty="0">
                <a:latin typeface="Source Sans Pro"/>
              </a:rPr>
              <a:t>Zejména se jedná o zákony</a:t>
            </a:r>
            <a:r>
              <a:rPr lang="cs-CZ" sz="2400" b="1" u="sng" dirty="0" smtClean="0">
                <a:latin typeface="Source Sans Pro"/>
              </a:rPr>
              <a:t>:</a:t>
            </a:r>
            <a:endParaRPr lang="cs-CZ" sz="2400" b="1" u="sng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Zákon, </a:t>
            </a:r>
            <a:r>
              <a:rPr lang="cs-CZ" sz="2000" dirty="0" smtClean="0">
                <a:latin typeface="Source Sans Pro"/>
              </a:rPr>
              <a:t>kterým </a:t>
            </a:r>
            <a:r>
              <a:rPr lang="cs-CZ" sz="2000" dirty="0">
                <a:latin typeface="Source Sans Pro"/>
              </a:rPr>
              <a:t>se mění některé zákony v oblasti ochrany před domácím násilím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sociálních službách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Policii ČR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Trestní zákoník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obětech trestných činů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sociálně právní ochraně dětí </a:t>
            </a:r>
            <a:r>
              <a:rPr lang="cs-CZ" sz="2000" dirty="0" smtClean="0">
                <a:latin typeface="Source Sans Pro"/>
              </a:rPr>
              <a:t>aj.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0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latin typeface="Source Sans Pro"/>
              </a:rPr>
              <a:t>Současný právní rámec pomoci o</a:t>
            </a:r>
            <a:r>
              <a:rPr lang="cs-CZ" sz="2100" dirty="0">
                <a:latin typeface="Source Sans Pro"/>
              </a:rPr>
              <a:t>bětem domácího násilí je založen na myšlence </a:t>
            </a:r>
            <a:r>
              <a:rPr lang="cs-CZ" sz="2100" b="1" u="sng" dirty="0" smtClean="0">
                <a:latin typeface="Source Sans Pro"/>
              </a:rPr>
              <a:t>interdisciplinární </a:t>
            </a:r>
            <a:r>
              <a:rPr lang="cs-CZ" sz="2100" b="1" u="sng" dirty="0">
                <a:latin typeface="Source Sans Pro"/>
              </a:rPr>
              <a:t>spolupráce</a:t>
            </a:r>
            <a:r>
              <a:rPr lang="cs-CZ" sz="2100" b="1" u="sng" dirty="0" smtClean="0">
                <a:latin typeface="Source Sans Pro"/>
              </a:rPr>
              <a:t>:</a:t>
            </a:r>
          </a:p>
          <a:p>
            <a:pPr algn="ctr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100" b="1" u="sng" dirty="0" smtClean="0">
              <a:latin typeface="Source Sans Pro"/>
            </a:endParaRPr>
          </a:p>
          <a:p>
            <a:pPr marL="0" indent="0" algn="ctr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1550" b="1" dirty="0" smtClean="0">
                <a:latin typeface="Source Sans Pro"/>
              </a:rPr>
              <a:t>  POLICIE - INTERVENČNÍCH CENTER – SOUDNICTVÍ - SOCIÁLNÍCH SLUŽEB - OSPOD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5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Regionální síť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Aktéři</a:t>
            </a:r>
            <a:r>
              <a:rPr lang="cs-CZ" sz="2500" dirty="0">
                <a:latin typeface="Source Sans Pro"/>
              </a:rPr>
              <a:t> podílející se na </a:t>
            </a:r>
            <a:r>
              <a:rPr lang="cs-CZ" sz="2500" b="1" dirty="0">
                <a:latin typeface="Source Sans Pro"/>
              </a:rPr>
              <a:t>implementaci a tvorbě </a:t>
            </a:r>
            <a:r>
              <a:rPr lang="cs-CZ" sz="2500" b="1" dirty="0" smtClean="0">
                <a:latin typeface="Source Sans Pro"/>
              </a:rPr>
              <a:t>regionálních politik</a:t>
            </a:r>
            <a:r>
              <a:rPr lang="cs-CZ" sz="2500" dirty="0" smtClean="0">
                <a:latin typeface="Source Sans Pro"/>
              </a:rPr>
              <a:t> </a:t>
            </a:r>
            <a:r>
              <a:rPr lang="cs-CZ" sz="2500" dirty="0">
                <a:latin typeface="Source Sans Pro"/>
              </a:rPr>
              <a:t>v oblasti domácího násilí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N</a:t>
            </a:r>
            <a:r>
              <a:rPr lang="cs-CZ" sz="2500" b="1" dirty="0" smtClean="0">
                <a:latin typeface="Source Sans Pro"/>
              </a:rPr>
              <a:t>adřízené </a:t>
            </a:r>
            <a:r>
              <a:rPr lang="cs-CZ" sz="2500" b="1" dirty="0">
                <a:latin typeface="Source Sans Pro"/>
              </a:rPr>
              <a:t>orgány </a:t>
            </a:r>
            <a:r>
              <a:rPr lang="cs-CZ" sz="2500" dirty="0">
                <a:latin typeface="Source Sans Pro"/>
              </a:rPr>
              <a:t>subjektů pohybujících se na místní úrovni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 smtClean="0">
                <a:latin typeface="Source Sans Pro"/>
              </a:rPr>
              <a:t>Krajská </a:t>
            </a:r>
            <a:r>
              <a:rPr lang="cs-CZ" sz="2500" b="1" dirty="0">
                <a:latin typeface="Source Sans Pro"/>
              </a:rPr>
              <a:t>intervenční centra </a:t>
            </a:r>
            <a:r>
              <a:rPr lang="cs-CZ" sz="2500" dirty="0">
                <a:latin typeface="Source Sans Pro"/>
              </a:rPr>
              <a:t>- poskytují služby osobám ohroženým DN a koordinují IDT týmy (minimálně jedno IC v každém kraji ČR)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Krajské úřady </a:t>
            </a:r>
            <a:r>
              <a:rPr lang="cs-CZ" sz="2500" dirty="0">
                <a:latin typeface="Source Sans Pro"/>
              </a:rPr>
              <a:t>- zřizovatelé intervenčních center, tvůrci dotační politiky, registrační a inspekční orgán poskytovatelů soc. služeb, tvůrci střednědobé strategie rozvoje sociálních služeb v rámci komunitního plánování</a:t>
            </a:r>
          </a:p>
          <a:p>
            <a:pPr algn="just"/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40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sz="3600" b="1" dirty="0" smtClean="0">
                <a:latin typeface="Source Sans Pro"/>
              </a:rPr>
              <a:t>Teorie </a:t>
            </a:r>
            <a:r>
              <a:rPr lang="cs-CZ" sz="3600" b="1" dirty="0">
                <a:latin typeface="Source Sans Pro"/>
              </a:rPr>
              <a:t>a </a:t>
            </a:r>
            <a:r>
              <a:rPr lang="cs-CZ" sz="3600" b="1" dirty="0" smtClean="0">
                <a:latin typeface="Source Sans Pro"/>
              </a:rPr>
              <a:t>metody</a:t>
            </a:r>
            <a:r>
              <a:rPr lang="cs-CZ" sz="3600" b="1" dirty="0">
                <a:latin typeface="Source Sans Pro"/>
              </a:rPr>
              <a:t/>
            </a:r>
            <a:br>
              <a:rPr lang="cs-CZ" sz="3600" b="1" dirty="0">
                <a:latin typeface="Source Sans Pro"/>
              </a:rPr>
            </a:br>
            <a:r>
              <a:rPr lang="cs-CZ" sz="3600" b="1" dirty="0">
                <a:latin typeface="Source Sans Pro"/>
              </a:rPr>
              <a:t>v kontextu domácího násilí</a:t>
            </a:r>
            <a:br>
              <a:rPr lang="cs-CZ" sz="3600" b="1" dirty="0">
                <a:latin typeface="Source Sans Pro"/>
              </a:rPr>
            </a:br>
            <a:r>
              <a:rPr lang="cs-CZ" sz="3400" b="1" dirty="0" smtClean="0">
                <a:latin typeface="Source Sans Pro"/>
              </a:rPr>
              <a:t>a</a:t>
            </a:r>
            <a:r>
              <a:rPr lang="cs-CZ" altLang="cs-CZ" sz="3600" b="1" dirty="0">
                <a:latin typeface="Source Sans Pro"/>
              </a:rPr>
              <a:t/>
            </a:r>
            <a:br>
              <a:rPr lang="cs-CZ" altLang="cs-CZ" sz="3600" b="1" dirty="0">
                <a:latin typeface="Source Sans Pro"/>
              </a:rPr>
            </a:br>
            <a:r>
              <a:rPr lang="cs-CZ" altLang="cs-CZ" sz="3600" b="1" dirty="0">
                <a:latin typeface="Source Sans Pro"/>
              </a:rPr>
              <a:t>Institucionální síť pomoci</a:t>
            </a:r>
            <a:endParaRPr lang="cs-CZ" sz="36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525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Místní síť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5040560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200" b="1" dirty="0" smtClean="0">
                <a:latin typeface="Source Sans Pro"/>
              </a:rPr>
              <a:t>Aktéři hrající důležitou </a:t>
            </a:r>
            <a:r>
              <a:rPr lang="cs-CZ" sz="2200" b="1" dirty="0">
                <a:latin typeface="Source Sans Pro"/>
              </a:rPr>
              <a:t>roli při naplňování </a:t>
            </a:r>
            <a:r>
              <a:rPr lang="cs-CZ" sz="2200" b="1" dirty="0" smtClean="0">
                <a:latin typeface="Source Sans Pro"/>
              </a:rPr>
              <a:t>zákonů, preventivních a ochranných opatření a řešení DN na </a:t>
            </a:r>
            <a:r>
              <a:rPr lang="cs-CZ" sz="2200" b="1" dirty="0">
                <a:latin typeface="Source Sans Pro"/>
              </a:rPr>
              <a:t>místní úrovni</a:t>
            </a:r>
            <a:r>
              <a:rPr lang="cs-CZ" sz="2200" b="1" dirty="0" smtClean="0">
                <a:latin typeface="Source Sans Pro"/>
              </a:rPr>
              <a:t>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Interdisciplinární </a:t>
            </a:r>
            <a:r>
              <a:rPr lang="cs-CZ" sz="2200" dirty="0" smtClean="0">
                <a:latin typeface="Source Sans Pro"/>
              </a:rPr>
              <a:t>týmy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Policie ČR,  státní zastupitelství, městská policie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Orgán sociálně-právní ochrany dětí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Intervenční centra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Neziskové organizace, další zařízení sociálních </a:t>
            </a:r>
            <a:r>
              <a:rPr lang="cs-CZ" sz="2200" dirty="0" smtClean="0">
                <a:latin typeface="Source Sans Pro"/>
              </a:rPr>
              <a:t>služeb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Služby krizové pomoci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Zdravotnická zařízení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Soudy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Probační a mediační služba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Obecní a pracovní úřady aj.</a:t>
            </a:r>
            <a:endParaRPr lang="cs-CZ" sz="22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4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4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500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1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 smtClean="0">
                <a:latin typeface="Source Sans Pro"/>
              </a:rPr>
              <a:t> 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Interdisciplinární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400" dirty="0">
                <a:latin typeface="Source Sans Pro"/>
              </a:rPr>
              <a:t>Neexistuje univerzální </a:t>
            </a:r>
            <a:r>
              <a:rPr lang="cs-CZ" sz="2400" dirty="0" smtClean="0">
                <a:latin typeface="Source Sans Pro"/>
              </a:rPr>
              <a:t>model, </a:t>
            </a:r>
            <a:r>
              <a:rPr lang="cs-CZ" sz="2400" dirty="0">
                <a:latin typeface="Source Sans Pro"/>
              </a:rPr>
              <a:t>vždy závisí na specificích regionu, zaměření zapojených profesí, frekvenci </a:t>
            </a:r>
            <a:r>
              <a:rPr lang="cs-CZ" sz="2400" dirty="0" smtClean="0">
                <a:latin typeface="Source Sans Pro"/>
              </a:rPr>
              <a:t>setkávání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Od roku 2005 - IDT tým </a:t>
            </a:r>
            <a:r>
              <a:rPr lang="cs-CZ" altLang="cs-CZ" sz="2400" dirty="0">
                <a:latin typeface="Source Sans Pro"/>
              </a:rPr>
              <a:t>pro řešení problematiky domácího násilí ve městě Brně. </a:t>
            </a:r>
            <a:endParaRPr lang="cs-CZ" altLang="cs-CZ" sz="24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Koordinátor  - Odbor </a:t>
            </a:r>
            <a:r>
              <a:rPr lang="cs-CZ" altLang="cs-CZ" sz="2400" dirty="0">
                <a:latin typeface="Source Sans Pro"/>
              </a:rPr>
              <a:t>zdraví </a:t>
            </a:r>
            <a:r>
              <a:rPr lang="cs-CZ" altLang="cs-CZ" sz="2400" dirty="0" smtClean="0">
                <a:latin typeface="Source Sans Pro"/>
              </a:rPr>
              <a:t>MMB</a:t>
            </a:r>
            <a:endParaRPr lang="cs-CZ" altLang="cs-CZ" sz="24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Subjekty IDT jsou státní, nestátní a městské instituce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Širší IDT tým – setkání 4x ročně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Řešitelská skupina IDT – dle potřeby se schází užší skupina odborníků nad konkrétními případy DN (vznik 2011)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 smtClean="0">
                <a:latin typeface="Source Sans Pro"/>
              </a:rPr>
              <a:t>Podrobnější informace na: </a:t>
            </a:r>
            <a:r>
              <a:rPr lang="cs-CZ" altLang="cs-CZ" sz="2400" dirty="0" smtClean="0">
                <a:latin typeface="Source Sans Pro"/>
                <a:hlinkClick r:id="rId3"/>
              </a:rPr>
              <a:t>www.idtbrno.cz</a:t>
            </a:r>
            <a:endParaRPr lang="cs-CZ" altLang="cs-CZ" sz="24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 panose="020B0503030403020204" pitchFamily="34" charset="-18"/>
              </a:rPr>
              <a:t>Persefona – iniciativy pro vznik </a:t>
            </a:r>
            <a:r>
              <a:rPr lang="cs-CZ" altLang="cs-CZ" sz="2400" dirty="0" smtClean="0">
                <a:latin typeface="Source Sans Pro" panose="020B0503030403020204" pitchFamily="34" charset="-18"/>
              </a:rPr>
              <a:t>IDT spolupráce </a:t>
            </a:r>
            <a:r>
              <a:rPr lang="cs-CZ" altLang="cs-CZ" sz="2400" dirty="0">
                <a:latin typeface="Source Sans Pro" panose="020B0503030403020204" pitchFamily="34" charset="-18"/>
              </a:rPr>
              <a:t>pro oblast sexuálního </a:t>
            </a:r>
            <a:r>
              <a:rPr lang="cs-CZ" altLang="cs-CZ" sz="2400" dirty="0" smtClean="0">
                <a:latin typeface="Source Sans Pro" panose="020B0503030403020204" pitchFamily="34" charset="-18"/>
              </a:rPr>
              <a:t>násilí.</a:t>
            </a:r>
            <a:endParaRPr lang="cs-CZ" altLang="cs-CZ" sz="2400" dirty="0">
              <a:latin typeface="Source Sans Pro" panose="020B0503030403020204" pitchFamily="34" charset="-18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altLang="cs-CZ" sz="2500" dirty="0" smtClean="0">
              <a:latin typeface="Source Sans Pro"/>
            </a:endParaRP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>
                <a:latin typeface="Source Sans Pro"/>
              </a:rPr>
              <a:t>Činnost PČR je upravena zejména zákonem o Policii České republiky č. 273/2008 Sb</a:t>
            </a:r>
            <a:r>
              <a:rPr lang="cs-CZ" sz="2100" b="1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100" b="1" dirty="0" smtClean="0">
                <a:latin typeface="Source Sans Pro"/>
              </a:rPr>
              <a:t>Kompetence PČR ve vztahu k problematice 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Přijímat trestní oznámení a vyšetřovat podezření ze spáchání TČ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000" dirty="0" smtClean="0">
                <a:latin typeface="Source Sans Pro"/>
              </a:rPr>
              <a:t>      (zajišťování důkazů, </a:t>
            </a:r>
            <a:r>
              <a:rPr lang="cs-CZ" sz="2000" dirty="0">
                <a:latin typeface="Source Sans Pro"/>
              </a:rPr>
              <a:t>prošetřování na místě, </a:t>
            </a:r>
            <a:r>
              <a:rPr lang="cs-CZ" sz="2000" dirty="0" smtClean="0">
                <a:latin typeface="Source Sans Pro"/>
              </a:rPr>
              <a:t>výslechy svědků)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100" b="1" dirty="0">
                <a:latin typeface="Source Sans Pro"/>
              </a:rPr>
              <a:t>Oprávnění a povinnosti policisty</a:t>
            </a:r>
            <a:r>
              <a:rPr lang="cs-CZ" sz="2100" b="1" dirty="0" smtClean="0">
                <a:latin typeface="Source Sans Pro"/>
              </a:rPr>
              <a:t>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Chránit bezpečnost osob a </a:t>
            </a:r>
            <a:r>
              <a:rPr lang="cs-CZ" sz="2000" dirty="0" smtClean="0">
                <a:latin typeface="Source Sans Pro"/>
              </a:rPr>
              <a:t>majetku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Omezit pohyb agresivních </a:t>
            </a:r>
            <a:r>
              <a:rPr lang="cs-CZ" sz="2000" dirty="0" smtClean="0">
                <a:latin typeface="Source Sans Pro"/>
              </a:rPr>
              <a:t>osob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Zajistit osobu bezprostředně ohrožující max. na 24 hodin v CPZ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Odebrat zbraň pachateli; použít zbraň v rámci zák. podmínek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Vykázat násilnou osobu na 10 dní ze společného obydlí a informovat o tom IC.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900" b="1" dirty="0" smtClean="0">
                <a:latin typeface="Source Sans Pro"/>
              </a:rPr>
              <a:t>V Brně </a:t>
            </a:r>
            <a:r>
              <a:rPr lang="cs-CZ" sz="1900" dirty="0" smtClean="0">
                <a:latin typeface="Source Sans Pro"/>
              </a:rPr>
              <a:t>funguje </a:t>
            </a:r>
            <a:r>
              <a:rPr lang="cs-CZ" sz="1900" b="1" dirty="0" smtClean="0">
                <a:latin typeface="Source Sans Pro"/>
              </a:rPr>
              <a:t>specializovaná skupina </a:t>
            </a:r>
            <a:r>
              <a:rPr lang="cs-CZ" sz="1900" dirty="0" smtClean="0">
                <a:latin typeface="Source Sans Pro"/>
              </a:rPr>
              <a:t>kriminální policie a vyšetřování, která se zaměřuje pouze na domácí násilí. </a:t>
            </a:r>
            <a:r>
              <a:rPr lang="cs-CZ" sz="1900" b="1" dirty="0" smtClean="0">
                <a:latin typeface="Source Sans Pro"/>
              </a:rPr>
              <a:t>V Ostravě </a:t>
            </a:r>
            <a:r>
              <a:rPr lang="cs-CZ" sz="1900" dirty="0" smtClean="0">
                <a:latin typeface="Source Sans Pro"/>
              </a:rPr>
              <a:t>– tým specialistů pořádkové policie se zaměřením na vykázání.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b="1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9944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>
                <a:latin typeface="Source Sans Pro"/>
              </a:rPr>
              <a:t>                             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>
                <a:latin typeface="Source Sans Pro"/>
              </a:rPr>
              <a:t>Činnost OSPOD je upravena především v zákoně </a:t>
            </a:r>
            <a:r>
              <a:rPr lang="cs-CZ" sz="2100" b="1" dirty="0" smtClean="0">
                <a:latin typeface="Source Sans Pro"/>
              </a:rPr>
              <a:t>č. 359/1999 </a:t>
            </a:r>
            <a:r>
              <a:rPr lang="cs-CZ" sz="2100" b="1" dirty="0">
                <a:latin typeface="Source Sans Pro"/>
              </a:rPr>
              <a:t>Sb. </a:t>
            </a:r>
            <a:endParaRPr lang="cs-CZ" sz="2100" b="1" dirty="0" smtClean="0">
              <a:latin typeface="Source Sans Pro"/>
            </a:endParaRP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 smtClean="0">
                <a:latin typeface="Source Sans Pro"/>
              </a:rPr>
              <a:t>o </a:t>
            </a:r>
            <a:r>
              <a:rPr lang="cs-CZ" sz="2100" b="1" dirty="0">
                <a:latin typeface="Source Sans Pro"/>
              </a:rPr>
              <a:t>sociálně-právní ochraně </a:t>
            </a:r>
            <a:r>
              <a:rPr lang="cs-CZ" sz="2100" b="1" dirty="0" smtClean="0">
                <a:latin typeface="Source Sans Pro"/>
              </a:rPr>
              <a:t>dětí.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 smtClean="0">
                <a:latin typeface="Source Sans Pro"/>
              </a:rPr>
              <a:t>Úkolem je kontrolní, preventivní</a:t>
            </a:r>
            <a:r>
              <a:rPr lang="cs-CZ" sz="2000" dirty="0">
                <a:latin typeface="Source Sans Pro"/>
              </a:rPr>
              <a:t>, poradenská a konzultační </a:t>
            </a:r>
            <a:r>
              <a:rPr lang="cs-CZ" sz="2000" dirty="0" smtClean="0">
                <a:latin typeface="Source Sans Pro"/>
              </a:rPr>
              <a:t>činnost směřující k ochraně zájmů nezletilých dětí</a:t>
            </a:r>
            <a:endParaRPr lang="cs-CZ" sz="20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b="1" dirty="0" smtClean="0">
                <a:latin typeface="Source Sans Pro"/>
              </a:rPr>
              <a:t>Kompetence OSPOD </a:t>
            </a:r>
            <a:r>
              <a:rPr lang="cs-CZ" sz="2000" b="1" dirty="0">
                <a:latin typeface="Source Sans Pro"/>
              </a:rPr>
              <a:t>ve vztahu k problematice </a:t>
            </a:r>
            <a:r>
              <a:rPr lang="cs-CZ" sz="2000" b="1" dirty="0" smtClean="0">
                <a:latin typeface="Source Sans Pro"/>
              </a:rPr>
              <a:t>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Vyhledávat </a:t>
            </a:r>
            <a:r>
              <a:rPr lang="cs-CZ" sz="2000" dirty="0" smtClean="0">
                <a:latin typeface="Source Sans Pro"/>
              </a:rPr>
              <a:t>děti ohrožované násilím mezi rodiči, přijímat podněty k prošetření situace a konat šetření v rodině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V situaci vykázání – povinnost kontaktovat a jednat s rodiči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Z</a:t>
            </a:r>
            <a:r>
              <a:rPr lang="cs-CZ" sz="2000" dirty="0" smtClean="0">
                <a:latin typeface="Source Sans Pro"/>
              </a:rPr>
              <a:t>prostředkovat nebo uložit povinnost využít odbornou pomoc či mediaci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Podat návrh na vydání předběžného opatření na ochranu dítěte před domácím násilím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Zastupovat dítě jako opatrovník u soudu (nejen v případech DN)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Vyjádřit své stanovisko a doporučení soudu v podobě výchovné zprávy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5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2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500" dirty="0" smtClean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30646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Intervenční centrum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300" b="1" dirty="0" smtClean="0">
                <a:latin typeface="Source Sans Pro"/>
              </a:rPr>
              <a:t>Intervenční centra jsou specializovaná zařízení pro osoby ohrožené domácím násilím, zřizovaná dle zákona č. 108/2006 Sb., o sociálních službách.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latin typeface="Source Sans Pro"/>
              </a:rPr>
              <a:t>Poskytuje </a:t>
            </a:r>
            <a:r>
              <a:rPr lang="cs-CZ" sz="2200" dirty="0" smtClean="0">
                <a:latin typeface="Source Sans Pro"/>
              </a:rPr>
              <a:t>převážně poradenské či jiné fakultativní </a:t>
            </a:r>
            <a:r>
              <a:rPr lang="cs-CZ" sz="2200" dirty="0">
                <a:latin typeface="Source Sans Pro"/>
              </a:rPr>
              <a:t>služby pro osoby ohrožené </a:t>
            </a:r>
            <a:r>
              <a:rPr lang="cs-CZ" sz="2200" dirty="0" smtClean="0">
                <a:latin typeface="Source Sans Pro"/>
              </a:rPr>
              <a:t>DN</a:t>
            </a:r>
            <a:endParaRPr lang="cs-CZ" sz="2200" b="1" u="sng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Source Sans Pro"/>
              </a:rPr>
              <a:t>IC je vždy informováno policií o vykázání a je povinno do 48 hodin kontaktovat  ohroženou osobu s nabídkou pomoci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Source Sans Pro"/>
              </a:rPr>
              <a:t>V případě potřeby zajišťuje spolupráci a vzájemnou informovanost aktérů IDT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Source Sans Pro"/>
              </a:rPr>
              <a:t>V Jihomoravském kraji zajišťuje služby intervenčního centra společnost Sponde</a:t>
            </a:r>
            <a:r>
              <a:rPr lang="cs-CZ" sz="2100" dirty="0" smtClean="0">
                <a:latin typeface="Source Sans Pro"/>
              </a:rPr>
              <a:t>a.</a:t>
            </a:r>
            <a:endParaRPr lang="cs-CZ" sz="21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2804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 smtClean="0"/>
              <a:t>  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Specializované poradny pro oběti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301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latin typeface="Source Sans Pro"/>
              </a:rPr>
              <a:t>Poskytují základní a odborné sociální poradenství dle zákona č. 108/2006 Sb., o sociálních službách</a:t>
            </a:r>
            <a:r>
              <a:rPr lang="cs-CZ" sz="2000" b="1" dirty="0" smtClean="0">
                <a:latin typeface="Source Sans Pro"/>
              </a:rPr>
              <a:t>. </a:t>
            </a:r>
          </a:p>
          <a:p>
            <a:pPr marL="0" indent="0" algn="just">
              <a:buNone/>
            </a:pPr>
            <a:r>
              <a:rPr lang="cs-CZ" sz="2000" dirty="0" smtClean="0">
                <a:latin typeface="Source Sans Pro"/>
              </a:rPr>
              <a:t>Některé </a:t>
            </a:r>
            <a:r>
              <a:rPr lang="cs-CZ" sz="2000" dirty="0">
                <a:latin typeface="Source Sans Pro"/>
              </a:rPr>
              <a:t>poradny jsou registrovanými poskytovateli pomoci obětem </a:t>
            </a:r>
            <a:r>
              <a:rPr lang="cs-CZ" sz="2000" dirty="0" smtClean="0">
                <a:latin typeface="Source Sans Pro"/>
              </a:rPr>
              <a:t>TČ </a:t>
            </a:r>
            <a:r>
              <a:rPr lang="cs-CZ" sz="2000" dirty="0">
                <a:latin typeface="Source Sans Pro"/>
              </a:rPr>
              <a:t>dle </a:t>
            </a:r>
            <a:r>
              <a:rPr lang="cs-CZ" sz="2000" b="1" dirty="0">
                <a:latin typeface="Source Sans Pro"/>
              </a:rPr>
              <a:t>zákona č. 45/2013 Sb., o obětech trestných činů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b="1" dirty="0">
                <a:latin typeface="Source Sans Pro"/>
              </a:rPr>
              <a:t>Principy poskytovaných </a:t>
            </a:r>
            <a:r>
              <a:rPr lang="cs-CZ" sz="2000" b="1" dirty="0" smtClean="0">
                <a:latin typeface="Source Sans Pro"/>
              </a:rPr>
              <a:t>sociálních služeb: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Anonymita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Bezplatnost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Mlčenlivost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Dobrovolnost a </a:t>
            </a:r>
            <a:r>
              <a:rPr lang="cs-CZ" sz="2000" dirty="0" smtClean="0">
                <a:latin typeface="Source Sans Pro"/>
              </a:rPr>
              <a:t>motivovanost klienta k využívání služby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Zkompetentňování klienta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Pracovníci sociálních služeb nemají kompetence např. k </a:t>
            </a:r>
            <a:r>
              <a:rPr lang="cs-CZ" sz="2000" dirty="0">
                <a:latin typeface="Source Sans Pro"/>
              </a:rPr>
              <a:t>ověřování pravdivosti informací sdělených </a:t>
            </a:r>
            <a:r>
              <a:rPr lang="cs-CZ" sz="2000" dirty="0" smtClean="0">
                <a:latin typeface="Source Sans Pro"/>
              </a:rPr>
              <a:t>klientem, k šetření v rodině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Služba je poskytovaná v souladu s definovanými standardy kvality sociálních služeb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200" b="1" dirty="0" smtClean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200" b="1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b="1" dirty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35497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Manželské a rodinné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100" b="1" dirty="0">
                <a:latin typeface="Source Sans Pro"/>
              </a:rPr>
              <a:t>Manželské a rodinné poradny jsou </a:t>
            </a:r>
            <a:r>
              <a:rPr lang="cs-CZ" sz="2100" b="1" dirty="0" smtClean="0">
                <a:latin typeface="Source Sans Pro"/>
              </a:rPr>
              <a:t>poskytovateli odborného sociálního poradenství dle </a:t>
            </a:r>
            <a:r>
              <a:rPr lang="cs-CZ" sz="2100" b="1" dirty="0">
                <a:latin typeface="Source Sans Pro"/>
              </a:rPr>
              <a:t>zákona č. 108/2006 Sb., o sociálních </a:t>
            </a:r>
            <a:r>
              <a:rPr lang="cs-CZ" sz="2100" b="1" dirty="0" smtClean="0">
                <a:latin typeface="Source Sans Pro"/>
              </a:rPr>
              <a:t>službách.</a:t>
            </a:r>
          </a:p>
          <a:p>
            <a:pPr marL="0" indent="0">
              <a:buNone/>
            </a:pPr>
            <a:endParaRPr lang="cs-CZ" sz="2100" b="1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p</a:t>
            </a:r>
            <a:r>
              <a:rPr lang="cs-CZ" sz="2100" dirty="0" smtClean="0">
                <a:latin typeface="Source Sans Pro"/>
              </a:rPr>
              <a:t>racují s </a:t>
            </a:r>
            <a:r>
              <a:rPr lang="cs-CZ" sz="2100" b="1" dirty="0" smtClean="0">
                <a:latin typeface="Source Sans Pro"/>
              </a:rPr>
              <a:t>jednotlivci, páry </a:t>
            </a:r>
            <a:r>
              <a:rPr lang="cs-CZ" sz="2100" b="1" dirty="0">
                <a:latin typeface="Source Sans Pro"/>
              </a:rPr>
              <a:t>i </a:t>
            </a:r>
            <a:r>
              <a:rPr lang="cs-CZ" sz="2100" b="1" dirty="0" smtClean="0">
                <a:latin typeface="Source Sans Pro"/>
              </a:rPr>
              <a:t>celými rodinami</a:t>
            </a:r>
            <a:r>
              <a:rPr lang="cs-CZ" sz="2100" dirty="0" smtClean="0">
                <a:latin typeface="Source Sans Pro"/>
              </a:rPr>
              <a:t>, </a:t>
            </a:r>
            <a:r>
              <a:rPr lang="cs-CZ" sz="2100" dirty="0">
                <a:latin typeface="Source Sans Pro"/>
              </a:rPr>
              <a:t>které se vlivem akutních či déletrvajících problémů v partnerských, manželských nebo rodinných vztazích dostali do sociálně nepříznivé </a:t>
            </a:r>
            <a:r>
              <a:rPr lang="cs-CZ" sz="2100" dirty="0" smtClean="0">
                <a:latin typeface="Source Sans Pro"/>
              </a:rPr>
              <a:t>situace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většinou poskytují </a:t>
            </a:r>
            <a:r>
              <a:rPr lang="cs-CZ" sz="2100" b="1" dirty="0" smtClean="0">
                <a:latin typeface="Source Sans Pro"/>
              </a:rPr>
              <a:t>bezplatné sociálně-právní </a:t>
            </a:r>
            <a:r>
              <a:rPr lang="cs-CZ" sz="2100" b="1" dirty="0">
                <a:latin typeface="Source Sans Pro"/>
              </a:rPr>
              <a:t>a psychologické poradenství </a:t>
            </a:r>
            <a:r>
              <a:rPr lang="cs-CZ" sz="2100" dirty="0">
                <a:latin typeface="Source Sans Pro"/>
              </a:rPr>
              <a:t>a zprostředkování kontaktů na další </a:t>
            </a:r>
            <a:r>
              <a:rPr lang="cs-CZ" sz="2100" dirty="0" smtClean="0">
                <a:latin typeface="Source Sans Pro"/>
              </a:rPr>
              <a:t>odborníky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n</a:t>
            </a:r>
            <a:r>
              <a:rPr lang="cs-CZ" sz="2100" dirty="0" smtClean="0">
                <a:latin typeface="Source Sans Pro"/>
              </a:rPr>
              <a:t>ěkteré </a:t>
            </a:r>
            <a:r>
              <a:rPr lang="cs-CZ" sz="2100" dirty="0">
                <a:latin typeface="Source Sans Pro"/>
              </a:rPr>
              <a:t>poradny nabízí také službu </a:t>
            </a:r>
            <a:r>
              <a:rPr lang="cs-CZ" sz="2100" b="1" dirty="0">
                <a:latin typeface="Source Sans Pro"/>
              </a:rPr>
              <a:t>rodinné mediace</a:t>
            </a:r>
            <a:r>
              <a:rPr lang="cs-CZ" sz="2100" dirty="0">
                <a:latin typeface="Source Sans Pro"/>
              </a:rPr>
              <a:t> - především ve věcech úpravy poměrů vůči nezletilým dětem nebo realizaci asistovaných styků dětí s </a:t>
            </a:r>
            <a:r>
              <a:rPr lang="cs-CZ" sz="2100" dirty="0" smtClean="0">
                <a:latin typeface="Source Sans Pro"/>
              </a:rPr>
              <a:t>rodiči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p</a:t>
            </a:r>
            <a:r>
              <a:rPr lang="cs-CZ" sz="2100" dirty="0" smtClean="0">
                <a:latin typeface="Source Sans Pro"/>
              </a:rPr>
              <a:t>árová a rodinná terapie či mediace se </a:t>
            </a:r>
            <a:r>
              <a:rPr lang="cs-CZ" sz="2100" b="1" dirty="0" smtClean="0">
                <a:latin typeface="Source Sans Pro"/>
              </a:rPr>
              <a:t>nedoporučuje v případech rozvinutého domácího násilí!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dirty="0" smtClean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8037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Občanské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301208"/>
          </a:xfrm>
        </p:spPr>
        <p:txBody>
          <a:bodyPr/>
          <a:lstStyle/>
          <a:p>
            <a:pPr marL="0" indent="0">
              <a:buNone/>
            </a:pPr>
            <a:r>
              <a:rPr lang="cs-CZ" sz="1900" b="1" dirty="0">
                <a:latin typeface="Source Sans Pro"/>
              </a:rPr>
              <a:t>Občanské poradny jsou registrovanými poskytovateli odborného sociálního poradenství podle zákona č. 108/2006 Sb., o sociálních </a:t>
            </a:r>
            <a:r>
              <a:rPr lang="cs-CZ" sz="1900" b="1" dirty="0" smtClean="0">
                <a:latin typeface="Source Sans Pro"/>
              </a:rPr>
              <a:t>službách.</a:t>
            </a:r>
          </a:p>
          <a:p>
            <a:pPr marL="0" indent="0">
              <a:buNone/>
            </a:pPr>
            <a:endParaRPr lang="cs-CZ" sz="1800" b="1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n</a:t>
            </a:r>
            <a:r>
              <a:rPr lang="cs-CZ" sz="1800" dirty="0" smtClean="0">
                <a:latin typeface="Source Sans Pro"/>
              </a:rPr>
              <a:t>a OP se může obrátit </a:t>
            </a:r>
            <a:r>
              <a:rPr lang="cs-CZ" sz="1800" b="1" dirty="0">
                <a:latin typeface="Source Sans Pro"/>
              </a:rPr>
              <a:t>každý občan</a:t>
            </a:r>
            <a:r>
              <a:rPr lang="cs-CZ" sz="1800" dirty="0">
                <a:latin typeface="Source Sans Pro"/>
              </a:rPr>
              <a:t>, kterému hrozí nebo se již ocitl v tíživé životní situaci, kterou neumí řešit vlastními silami. </a:t>
            </a:r>
            <a:endParaRPr lang="cs-CZ" sz="18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OP v </a:t>
            </a:r>
            <a:r>
              <a:rPr lang="cs-CZ" sz="1800" b="1" dirty="0">
                <a:latin typeface="Source Sans Pro"/>
              </a:rPr>
              <a:t>ČR jsou sdružené v </a:t>
            </a:r>
            <a:r>
              <a:rPr lang="cs-CZ" sz="1800" b="1" dirty="0" smtClean="0">
                <a:latin typeface="Source Sans Pro"/>
              </a:rPr>
              <a:t>Asociaci</a:t>
            </a:r>
            <a:r>
              <a:rPr lang="cs-CZ" sz="1800" dirty="0" smtClean="0">
                <a:latin typeface="Source Sans Pro"/>
              </a:rPr>
              <a:t> a </a:t>
            </a:r>
            <a:r>
              <a:rPr lang="cs-CZ" sz="1800" dirty="0">
                <a:latin typeface="Source Sans Pro"/>
              </a:rPr>
              <a:t>tvoří </a:t>
            </a:r>
            <a:r>
              <a:rPr lang="cs-CZ" sz="1800" dirty="0" smtClean="0">
                <a:latin typeface="Source Sans Pro"/>
              </a:rPr>
              <a:t>síť, která je zastřešena </a:t>
            </a:r>
            <a:r>
              <a:rPr lang="cs-CZ" sz="1800" dirty="0">
                <a:latin typeface="Source Sans Pro"/>
              </a:rPr>
              <a:t>koordinačním centrem, které dohlíží na plnění cílů a zásad a slouží jako </a:t>
            </a:r>
            <a:r>
              <a:rPr lang="cs-CZ" sz="1800" b="1" dirty="0">
                <a:latin typeface="Source Sans Pro"/>
              </a:rPr>
              <a:t>zdroj jednotných informací a </a:t>
            </a:r>
            <a:r>
              <a:rPr lang="cs-CZ" sz="1800" b="1" dirty="0" smtClean="0">
                <a:latin typeface="Source Sans Pro"/>
              </a:rPr>
              <a:t>metodiky</a:t>
            </a:r>
            <a:endParaRPr lang="cs-CZ" sz="1800" b="1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 fungují </a:t>
            </a:r>
            <a:r>
              <a:rPr lang="cs-CZ" sz="1800" dirty="0">
                <a:latin typeface="Source Sans Pro"/>
              </a:rPr>
              <a:t>na zásadách </a:t>
            </a:r>
            <a:r>
              <a:rPr lang="cs-CZ" sz="1800" b="1" dirty="0">
                <a:latin typeface="Source Sans Pro"/>
              </a:rPr>
              <a:t>bezplatnosti, nezávislosti, diskrétnosti a nestrannosti</a:t>
            </a:r>
            <a:r>
              <a:rPr lang="cs-CZ" sz="18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k</a:t>
            </a:r>
            <a:r>
              <a:rPr lang="cs-CZ" sz="1800" dirty="0" smtClean="0">
                <a:latin typeface="Source Sans Pro"/>
              </a:rPr>
              <a:t>lient (i pracovník) </a:t>
            </a:r>
            <a:r>
              <a:rPr lang="cs-CZ" sz="1800" dirty="0">
                <a:latin typeface="Source Sans Pro"/>
              </a:rPr>
              <a:t>zde </a:t>
            </a:r>
            <a:r>
              <a:rPr lang="cs-CZ" sz="1800" dirty="0" smtClean="0">
                <a:latin typeface="Source Sans Pro"/>
              </a:rPr>
              <a:t>vystupuje </a:t>
            </a:r>
            <a:r>
              <a:rPr lang="cs-CZ" sz="1800" b="1" dirty="0" smtClean="0">
                <a:latin typeface="Source Sans Pro"/>
              </a:rPr>
              <a:t>zcela </a:t>
            </a:r>
            <a:r>
              <a:rPr lang="cs-CZ" sz="1800" b="1" dirty="0">
                <a:latin typeface="Source Sans Pro"/>
              </a:rPr>
              <a:t>anonymně</a:t>
            </a:r>
            <a:r>
              <a:rPr lang="cs-CZ" sz="1800" dirty="0">
                <a:latin typeface="Source Sans Pro"/>
              </a:rPr>
              <a:t>, uzavírána je pouze ústní dohoda o poskytování </a:t>
            </a:r>
            <a:r>
              <a:rPr lang="cs-CZ" sz="1800" dirty="0" smtClean="0">
                <a:latin typeface="Source Sans Pro"/>
              </a:rPr>
              <a:t>služby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poskytují </a:t>
            </a:r>
            <a:r>
              <a:rPr lang="cs-CZ" sz="1800" b="1" dirty="0">
                <a:latin typeface="Source Sans Pro"/>
              </a:rPr>
              <a:t>poradenství v osmnácti oblastech </a:t>
            </a:r>
            <a:r>
              <a:rPr lang="cs-CZ" sz="1800" dirty="0">
                <a:latin typeface="Source Sans Pro"/>
              </a:rPr>
              <a:t>jako je např. bydlení, </a:t>
            </a:r>
            <a:r>
              <a:rPr lang="cs-CZ" sz="1800" dirty="0" smtClean="0">
                <a:latin typeface="Source Sans Pro"/>
              </a:rPr>
              <a:t>dluhy, sociální </a:t>
            </a:r>
            <a:r>
              <a:rPr lang="cs-CZ" sz="1800" dirty="0">
                <a:latin typeface="Source Sans Pro"/>
              </a:rPr>
              <a:t>dávky, ochrana </a:t>
            </a:r>
            <a:r>
              <a:rPr lang="cs-CZ" sz="1800" dirty="0" smtClean="0">
                <a:latin typeface="Source Sans Pro"/>
              </a:rPr>
              <a:t>spotřebitele, pracovně a majetko-právní vztahy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OP nenahrazují odborná pracoviště </a:t>
            </a:r>
            <a:r>
              <a:rPr lang="cs-CZ" sz="1800" dirty="0" smtClean="0">
                <a:latin typeface="Source Sans Pro"/>
              </a:rPr>
              <a:t>- </a:t>
            </a:r>
            <a:r>
              <a:rPr lang="cs-CZ" sz="1800" dirty="0">
                <a:latin typeface="Source Sans Pro"/>
              </a:rPr>
              <a:t>neposkytují služby advokátní kanceláře, krizového centra, </a:t>
            </a:r>
            <a:r>
              <a:rPr lang="cs-CZ" sz="1800" dirty="0" smtClean="0">
                <a:latin typeface="Source Sans Pro"/>
              </a:rPr>
              <a:t>psychologů</a:t>
            </a:r>
            <a:r>
              <a:rPr lang="cs-CZ" sz="1800" dirty="0">
                <a:latin typeface="Source Sans Pro"/>
              </a:rPr>
              <a:t> </a:t>
            </a:r>
            <a:r>
              <a:rPr lang="cs-CZ" sz="1800" dirty="0" smtClean="0">
                <a:latin typeface="Source Sans Pro"/>
              </a:rPr>
              <a:t>aj.  Neprovádí též </a:t>
            </a:r>
            <a:r>
              <a:rPr lang="cs-CZ" sz="1800" dirty="0">
                <a:latin typeface="Source Sans Pro"/>
              </a:rPr>
              <a:t>výpočty sociálních dávek, důchodů </a:t>
            </a:r>
            <a:r>
              <a:rPr lang="cs-CZ" sz="1800" dirty="0" smtClean="0">
                <a:latin typeface="Source Sans Pro"/>
              </a:rPr>
              <a:t>a nesepisují právní podání či jiná vyjádření.</a:t>
            </a:r>
            <a:endParaRPr lang="cs-CZ" sz="1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544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Azylové domy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99715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b="1" dirty="0">
                <a:latin typeface="Source Sans Pro"/>
              </a:rPr>
              <a:t>Azylové domy poskytují pobytové služby na přechodnou dobu </a:t>
            </a:r>
            <a:r>
              <a:rPr lang="cs-CZ" sz="1900" b="1" dirty="0" smtClean="0">
                <a:latin typeface="Source Sans Pro"/>
              </a:rPr>
              <a:t>osobám </a:t>
            </a:r>
            <a:r>
              <a:rPr lang="cs-CZ" sz="1900" b="1" dirty="0">
                <a:latin typeface="Source Sans Pro"/>
              </a:rPr>
              <a:t>v nepříznivé sociální situaci spojené se ztrátou bydlení dle zákona č.108/2006 Sb. o sociálních </a:t>
            </a:r>
            <a:r>
              <a:rPr lang="cs-CZ" sz="1900" b="1" dirty="0" smtClean="0">
                <a:latin typeface="Source Sans Pro"/>
              </a:rPr>
              <a:t>službách.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>
                <a:latin typeface="Source Sans Pro"/>
              </a:rPr>
              <a:t>Jednou z cílových skupin azylových domů jsou oběti </a:t>
            </a:r>
            <a:r>
              <a:rPr lang="cs-CZ" sz="1900" dirty="0" smtClean="0">
                <a:latin typeface="Source Sans Pro"/>
              </a:rPr>
              <a:t>DN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 smtClean="0">
                <a:latin typeface="Source Sans Pro"/>
              </a:rPr>
              <a:t>Pobyt si hradí klienti sami, je však definovaná max. výše úhrady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 smtClean="0">
                <a:latin typeface="Source Sans Pro"/>
              </a:rPr>
              <a:t>Přijetí do AD předchází většinou podání žádosti, pohovor a doložení požadovaných dokumentů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 smtClean="0">
                <a:latin typeface="Source Sans Pro"/>
              </a:rPr>
              <a:t>Další kritéria přijetí: příslušnost k definované cílové skupině konkrétního AD, aktuální ubytovací kapacita, osvědčení naléhavosti situace (př. </a:t>
            </a:r>
            <a:r>
              <a:rPr lang="cs-CZ" sz="1900" dirty="0">
                <a:latin typeface="Source Sans Pro"/>
              </a:rPr>
              <a:t>s</a:t>
            </a:r>
            <a:r>
              <a:rPr lang="cs-CZ" sz="1900" dirty="0" smtClean="0">
                <a:latin typeface="Source Sans Pro"/>
              </a:rPr>
              <a:t>tanovisko OSPOD, probíhající trestní řízení aj.)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b="1" dirty="0" smtClean="0">
                <a:latin typeface="Source Sans Pro"/>
              </a:rPr>
              <a:t>Azylový dům s utajenou adresou</a:t>
            </a:r>
            <a:r>
              <a:rPr lang="cs-CZ" sz="1900" dirty="0" smtClean="0">
                <a:latin typeface="Source Sans Pro"/>
              </a:rPr>
              <a:t>: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>
                <a:latin typeface="Source Sans Pro"/>
              </a:rPr>
              <a:t>v</a:t>
            </a:r>
            <a:r>
              <a:rPr lang="cs-CZ" sz="1900" dirty="0" smtClean="0">
                <a:latin typeface="Source Sans Pro"/>
              </a:rPr>
              <a:t>hodný pro oběti DN v přímém ohrožení ze strany násilné osoby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>
                <a:latin typeface="Source Sans Pro"/>
              </a:rPr>
              <a:t>p</a:t>
            </a:r>
            <a:r>
              <a:rPr lang="cs-CZ" sz="1900" dirty="0" smtClean="0">
                <a:latin typeface="Source Sans Pro"/>
              </a:rPr>
              <a:t>odléhá přísnějším  bezpečnostním opatřením       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 smtClean="0">
                <a:latin typeface="Source Sans Pro"/>
              </a:rPr>
              <a:t>v JMK provozuje dva azylové domy sdružení Magdalenium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5408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Zdravotnická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latin typeface="Source Sans Pro"/>
              </a:rPr>
              <a:t>Činnost zdravotnických zařízení je upravena především v zákoně </a:t>
            </a:r>
            <a:r>
              <a:rPr lang="cs-CZ" sz="1800" b="1" dirty="0" smtClean="0">
                <a:latin typeface="Source Sans Pro"/>
              </a:rPr>
              <a:t>č.372/2011 </a:t>
            </a:r>
            <a:r>
              <a:rPr lang="cs-CZ" sz="1800" b="1" dirty="0">
                <a:latin typeface="Source Sans Pro"/>
              </a:rPr>
              <a:t>Sb., o zdravotních službách a podmínkách jejich poskytování. </a:t>
            </a:r>
            <a:endParaRPr lang="cs-CZ" sz="1800" b="1" dirty="0" smtClean="0">
              <a:latin typeface="Source Sans Pro"/>
            </a:endParaRPr>
          </a:p>
          <a:p>
            <a:pPr marL="0" indent="0" algn="just">
              <a:buNone/>
            </a:pPr>
            <a:r>
              <a:rPr lang="cs-CZ" sz="1800" b="1" dirty="0">
                <a:latin typeface="Source Sans Pro"/>
              </a:rPr>
              <a:t>Dle zákona č. 45/2013 Sb. o obětech trestných činů </a:t>
            </a:r>
            <a:r>
              <a:rPr lang="cs-CZ" sz="1800" dirty="0">
                <a:latin typeface="Source Sans Pro"/>
              </a:rPr>
              <a:t>mají poskytovatelé zdravotních služeb </a:t>
            </a:r>
            <a:r>
              <a:rPr lang="cs-CZ" sz="1800" b="1" i="1" u="sng" dirty="0">
                <a:latin typeface="Source Sans Pro"/>
              </a:rPr>
              <a:t>povinnost</a:t>
            </a:r>
            <a:r>
              <a:rPr lang="cs-CZ" sz="1800" dirty="0">
                <a:latin typeface="Source Sans Pro"/>
              </a:rPr>
              <a:t> informovat o subjektech pomoci </a:t>
            </a:r>
            <a:r>
              <a:rPr lang="cs-CZ" sz="1800" dirty="0" smtClean="0">
                <a:latin typeface="Source Sans Pro"/>
              </a:rPr>
              <a:t>oběti trestných činů a </a:t>
            </a:r>
            <a:r>
              <a:rPr lang="cs-CZ" sz="1800" dirty="0">
                <a:latin typeface="Source Sans Pro"/>
              </a:rPr>
              <a:t>předat jim příslušné kontakty.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>
                <a:latin typeface="Source Sans Pro"/>
              </a:rPr>
              <a:t>Zdravotnická zařízení </a:t>
            </a:r>
            <a:r>
              <a:rPr lang="cs-CZ" sz="1800" dirty="0" smtClean="0">
                <a:latin typeface="Source Sans Pro"/>
              </a:rPr>
              <a:t>(nemocnice</a:t>
            </a:r>
            <a:r>
              <a:rPr lang="cs-CZ" sz="1800" dirty="0">
                <a:latin typeface="Source Sans Pro"/>
              </a:rPr>
              <a:t>, polikliniky, praktičtí či specializovaní lékaři) poskytují obětem </a:t>
            </a:r>
            <a:r>
              <a:rPr lang="cs-CZ" sz="1800" dirty="0" smtClean="0">
                <a:latin typeface="Source Sans Pro"/>
              </a:rPr>
              <a:t>ošetření a léčbu</a:t>
            </a:r>
            <a:r>
              <a:rPr lang="cs-CZ" sz="1800" dirty="0">
                <a:latin typeface="Source Sans Pro"/>
              </a:rPr>
              <a:t>, </a:t>
            </a:r>
            <a:r>
              <a:rPr lang="cs-CZ" sz="1800" dirty="0" smtClean="0">
                <a:latin typeface="Source Sans Pro"/>
              </a:rPr>
              <a:t>dokumentaci a kontakty na pomáhající instituce.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Lékařský záznam by </a:t>
            </a:r>
            <a:r>
              <a:rPr lang="cs-CZ" sz="1800" b="1" dirty="0">
                <a:latin typeface="Source Sans Pro"/>
              </a:rPr>
              <a:t>měl </a:t>
            </a:r>
            <a:r>
              <a:rPr lang="cs-CZ" sz="1800" b="1" dirty="0" smtClean="0">
                <a:latin typeface="Source Sans Pro"/>
              </a:rPr>
              <a:t>obsahovat:</a:t>
            </a:r>
            <a:r>
              <a:rPr lang="cs-CZ" sz="1800" dirty="0" smtClean="0">
                <a:latin typeface="Source Sans Pro"/>
              </a:rPr>
              <a:t> okolnosti </a:t>
            </a:r>
            <a:r>
              <a:rPr lang="cs-CZ" sz="1800" dirty="0">
                <a:latin typeface="Source Sans Pro"/>
              </a:rPr>
              <a:t>vzniku poranění nebo obtíží uváděné zraněnou osobu včetně časových údajů, uvedení totožnosti </a:t>
            </a:r>
            <a:r>
              <a:rPr lang="cs-CZ" sz="1800" dirty="0" smtClean="0">
                <a:latin typeface="Source Sans Pro"/>
              </a:rPr>
              <a:t>NO, </a:t>
            </a:r>
            <a:r>
              <a:rPr lang="cs-CZ" sz="1800" dirty="0">
                <a:latin typeface="Source Sans Pro"/>
              </a:rPr>
              <a:t>podrobný záznam o celkovém vyšetření </a:t>
            </a:r>
            <a:r>
              <a:rPr lang="cs-CZ" sz="1800" dirty="0" smtClean="0">
                <a:latin typeface="Source Sans Pro"/>
              </a:rPr>
              <a:t>vč. </a:t>
            </a:r>
            <a:r>
              <a:rPr lang="cs-CZ" sz="1800" dirty="0">
                <a:latin typeface="Source Sans Pro"/>
              </a:rPr>
              <a:t>lokalizace a popisu poranění, provedených úkonech a příslušných </a:t>
            </a:r>
            <a:r>
              <a:rPr lang="cs-CZ" sz="1800" dirty="0" smtClean="0">
                <a:latin typeface="Source Sans Pro"/>
              </a:rPr>
              <a:t>opatřeních.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V některých zdravotnických zařízeních působí </a:t>
            </a:r>
            <a:r>
              <a:rPr lang="cs-CZ" sz="1800" b="1" dirty="0">
                <a:latin typeface="Source Sans Pro"/>
              </a:rPr>
              <a:t>sociální pracovníci a psychologové</a:t>
            </a:r>
            <a:r>
              <a:rPr lang="cs-CZ" sz="1800" dirty="0">
                <a:latin typeface="Source Sans Pro"/>
              </a:rPr>
              <a:t>, kteří </a:t>
            </a:r>
            <a:r>
              <a:rPr lang="cs-CZ" sz="1800" dirty="0" smtClean="0">
                <a:latin typeface="Source Sans Pro"/>
              </a:rPr>
              <a:t>pomáhají hospitalizované </a:t>
            </a:r>
            <a:r>
              <a:rPr lang="cs-CZ" sz="1800" dirty="0">
                <a:latin typeface="Source Sans Pro"/>
              </a:rPr>
              <a:t>oběti s orientací v situaci, podporou jejího řešení a předání kontaktů či dalších informací pro návaznou pomoc.</a:t>
            </a:r>
          </a:p>
          <a:p>
            <a:pPr marL="0" indent="0">
              <a:buNone/>
            </a:pPr>
            <a:endParaRPr lang="cs-CZ" sz="17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971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Obsah</a:t>
            </a:r>
            <a:r>
              <a:rPr lang="cs-CZ" sz="3500" b="1" dirty="0" smtClean="0">
                <a:latin typeface="Source Sans Pro" panose="020B0503030403020204" pitchFamily="34" charset="-18"/>
              </a:rPr>
              <a:t> </a:t>
            </a:r>
            <a:r>
              <a:rPr lang="cs-CZ" sz="35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Teoretické přístupy k problematice 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800" dirty="0" smtClean="0">
                <a:latin typeface="Source Sans Pro"/>
                <a:sym typeface="Wingdings"/>
              </a:rPr>
              <a:t>    </a:t>
            </a:r>
            <a:r>
              <a:rPr lang="cs-CZ" sz="2000" dirty="0" smtClean="0">
                <a:latin typeface="Source Sans Pro"/>
                <a:sym typeface="Wingdings"/>
              </a:rPr>
              <a:t>→ </a:t>
            </a:r>
            <a:r>
              <a:rPr lang="cs-CZ" sz="2000" dirty="0" smtClean="0">
                <a:latin typeface="Source Sans Pro"/>
              </a:rPr>
              <a:t>feministický versus kriminologický pohled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faktorové a </a:t>
            </a:r>
            <a:r>
              <a:rPr lang="cs-CZ" sz="2000" dirty="0">
                <a:latin typeface="Source Sans Pro"/>
                <a:sym typeface="Wingdings"/>
              </a:rPr>
              <a:t>dílčí </a:t>
            </a:r>
            <a:r>
              <a:rPr lang="cs-CZ" sz="2000" dirty="0" smtClean="0">
                <a:latin typeface="Source Sans Pro"/>
                <a:sym typeface="Wingdings"/>
              </a:rPr>
              <a:t>teorie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vymezení pojmu DN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Teorie </a:t>
            </a: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 metody sociální práce s oběťmi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2000" dirty="0" smtClean="0">
                <a:latin typeface="Source Sans Pro"/>
                <a:sym typeface="Wingdings"/>
              </a:rPr>
              <a:t>→ </a:t>
            </a:r>
            <a:r>
              <a:rPr lang="cs-CZ" sz="2000" dirty="0" smtClean="0">
                <a:latin typeface="Source Sans Pro"/>
              </a:rPr>
              <a:t>zasazení do paradigmat a dalších teorií sociální 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teoretické perspektivy a další </a:t>
            </a:r>
            <a:r>
              <a:rPr lang="cs-CZ" sz="2000" dirty="0" smtClean="0">
                <a:latin typeface="Source Sans Pro"/>
              </a:rPr>
              <a:t>specifické metody a přístupy 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Systémová a institucionální síť pomoci v ČR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2000" dirty="0" smtClean="0">
                <a:latin typeface="Source Sans Pro"/>
                <a:sym typeface="Wingdings"/>
              </a:rPr>
              <a:t>→ </a:t>
            </a:r>
            <a:r>
              <a:rPr lang="cs-CZ" sz="2000" dirty="0">
                <a:latin typeface="Source Sans Pro"/>
              </a:rPr>
              <a:t>historie práce s oběťmi v </a:t>
            </a:r>
            <a:r>
              <a:rPr lang="cs-CZ" sz="2000" dirty="0" smtClean="0">
                <a:latin typeface="Source Sans Pro"/>
              </a:rPr>
              <a:t>ČR</a:t>
            </a:r>
            <a:endParaRPr lang="cs-CZ" sz="200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místní</a:t>
            </a:r>
            <a:r>
              <a:rPr lang="cs-CZ" sz="2000" dirty="0">
                <a:latin typeface="Source Sans Pro"/>
                <a:sym typeface="Wingdings"/>
              </a:rPr>
              <a:t>, regionální a národní úroveň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interdisciplinární </a:t>
            </a:r>
            <a:r>
              <a:rPr lang="cs-CZ" sz="2000" dirty="0">
                <a:latin typeface="Source Sans Pro"/>
                <a:sym typeface="Wingdings"/>
              </a:rPr>
              <a:t>spolupráce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kompetence jednotlivých </a:t>
            </a:r>
            <a:r>
              <a:rPr lang="cs-CZ" sz="2000" dirty="0">
                <a:latin typeface="Source Sans Pro"/>
                <a:sym typeface="Wingdings"/>
              </a:rPr>
              <a:t>aktérů </a:t>
            </a: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 smtClean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 smtClean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42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Odbor sociální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oskytuje </a:t>
            </a:r>
            <a:r>
              <a:rPr lang="cs-CZ" sz="2000" dirty="0">
                <a:latin typeface="Source Sans Pro"/>
              </a:rPr>
              <a:t>péči zejména </a:t>
            </a:r>
            <a:r>
              <a:rPr lang="cs-CZ" sz="2000" b="1" dirty="0">
                <a:latin typeface="Source Sans Pro"/>
              </a:rPr>
              <a:t>seniorům a osobám se zdravotním postižením</a:t>
            </a:r>
            <a:r>
              <a:rPr lang="cs-CZ" sz="2000" dirty="0">
                <a:latin typeface="Source Sans Pro"/>
              </a:rPr>
              <a:t>, kteří nejsou schopni řešit obtížnou životní situaci vzniklou v důsledku snížené míry soběstačnosti z důvodu věku či zdravotního stavu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v</a:t>
            </a:r>
            <a:r>
              <a:rPr lang="cs-CZ" sz="2000" dirty="0">
                <a:latin typeface="Source Sans Pro"/>
              </a:rPr>
              <a:t> Brně funguje tento odbor </a:t>
            </a:r>
            <a:r>
              <a:rPr lang="cs-CZ" sz="2000" b="1" dirty="0">
                <a:latin typeface="Source Sans Pro"/>
              </a:rPr>
              <a:t>pod </a:t>
            </a:r>
            <a:r>
              <a:rPr lang="cs-CZ" sz="2000" b="1" dirty="0" smtClean="0">
                <a:latin typeface="Source Sans Pro"/>
              </a:rPr>
              <a:t>MMB </a:t>
            </a:r>
            <a:r>
              <a:rPr lang="cs-CZ" sz="2000" dirty="0" smtClean="0">
                <a:latin typeface="Source Sans Pro"/>
              </a:rPr>
              <a:t>a </a:t>
            </a:r>
            <a:r>
              <a:rPr lang="cs-CZ" sz="2000" dirty="0">
                <a:latin typeface="Source Sans Pro"/>
              </a:rPr>
              <a:t>v rámci své činnosti spolupracuje s jednotlivými úřady městských částí, policií a jinými organizacemi při řešení životní situace výše uvedených osob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enioři </a:t>
            </a:r>
            <a:r>
              <a:rPr lang="cs-CZ" sz="2000" dirty="0">
                <a:latin typeface="Source Sans Pro"/>
              </a:rPr>
              <a:t>a osoby se zdravotním postižením jsou </a:t>
            </a:r>
            <a:r>
              <a:rPr lang="cs-CZ" sz="2000" b="1" dirty="0">
                <a:latin typeface="Source Sans Pro"/>
              </a:rPr>
              <a:t>zvlášť zranitelnou skupinou </a:t>
            </a:r>
            <a:r>
              <a:rPr lang="cs-CZ" sz="2000" dirty="0" smtClean="0">
                <a:latin typeface="Source Sans Pro"/>
              </a:rPr>
              <a:t>obětí mj. proto, že bývají závislí na péči násilné osoby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Source Sans Pro"/>
              </a:rPr>
              <a:t>terénní pracovníci OSP  </a:t>
            </a:r>
            <a:r>
              <a:rPr lang="cs-CZ" sz="2000" dirty="0" smtClean="0">
                <a:latin typeface="Source Sans Pro"/>
              </a:rPr>
              <a:t>vyhledávají </a:t>
            </a:r>
            <a:r>
              <a:rPr lang="cs-CZ" sz="2000" dirty="0">
                <a:latin typeface="Source Sans Pro"/>
              </a:rPr>
              <a:t>klienty v jejich přirozeném prostředí a </a:t>
            </a:r>
            <a:r>
              <a:rPr lang="cs-CZ" sz="2000" dirty="0" smtClean="0">
                <a:latin typeface="Source Sans Pro"/>
              </a:rPr>
              <a:t>provádí </a:t>
            </a:r>
            <a:r>
              <a:rPr lang="cs-CZ" sz="2000" dirty="0">
                <a:latin typeface="Source Sans Pro"/>
              </a:rPr>
              <a:t>sociální šetření přímo v </a:t>
            </a:r>
            <a:r>
              <a:rPr lang="cs-CZ" sz="2000" dirty="0" smtClean="0">
                <a:latin typeface="Source Sans Pro"/>
              </a:rPr>
              <a:t>domácnosti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OSP zprostředkovává pomoc </a:t>
            </a:r>
            <a:r>
              <a:rPr lang="cs-CZ" sz="2000" dirty="0">
                <a:latin typeface="Source Sans Pro"/>
              </a:rPr>
              <a:t>při </a:t>
            </a:r>
            <a:r>
              <a:rPr lang="cs-CZ" sz="2000" b="1" dirty="0">
                <a:latin typeface="Source Sans Pro"/>
              </a:rPr>
              <a:t>řešení bytových potřeb </a:t>
            </a:r>
            <a:r>
              <a:rPr lang="cs-CZ" sz="2000" dirty="0" smtClean="0">
                <a:latin typeface="Source Sans Pro"/>
              </a:rPr>
              <a:t>např. v situaci po vykázání násilné osoby z domácnosti, kde není nikdo jiný</a:t>
            </a:r>
            <a:r>
              <a:rPr lang="cs-CZ" sz="2000" dirty="0">
                <a:latin typeface="Source Sans Pro"/>
              </a:rPr>
              <a:t>, kdo by péči o oběť zajistil.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137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73014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Teoretické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přístupy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k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problematice DN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9900"/>
              </a:buClr>
              <a:defRPr/>
            </a:pPr>
            <a:endParaRPr lang="cs-CZ" sz="2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F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eministický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versus kriminologický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pohled</a:t>
            </a: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Jednofaktorové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, multifaktorové a dílčí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teorie</a:t>
            </a: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  <a:sym typeface="Wingdings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Vymezení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pojmu DN</a:t>
            </a:r>
          </a:p>
          <a:p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206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FEMINISMUS vs. KRIMINOLOGIE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12568"/>
          </a:xfrm>
        </p:spPr>
        <p:txBody>
          <a:bodyPr/>
          <a:lstStyle/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Feministický 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ž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eny jako oběti socio-struktruálního násilí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atriarchální hodnotové stereotypy jako motivace agresorů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>
                <a:latin typeface="Source Sans Pro"/>
              </a:rPr>
              <a:t>potřeba moci, kontroly a </a:t>
            </a:r>
            <a:r>
              <a:rPr lang="cs-CZ" sz="2100" kern="0" dirty="0" smtClean="0">
                <a:latin typeface="Source Sans Pro"/>
              </a:rPr>
              <a:t>dominance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>
                <a:latin typeface="Source Sans Pro"/>
              </a:rPr>
              <a:t>n</a:t>
            </a:r>
            <a:r>
              <a:rPr lang="cs-CZ" sz="2100" kern="0" dirty="0" smtClean="0">
                <a:latin typeface="Source Sans Pro"/>
              </a:rPr>
              <a:t>ásilí jako volba nikoli ztráta kontroly</a:t>
            </a:r>
            <a:endParaRPr lang="cs-CZ" sz="2100" kern="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Kriminologický </a:t>
            </a:r>
            <a:r>
              <a:rPr lang="cs-CZ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artnerské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násilí bez ohledu na pohlaví oběti a pachatele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yndrom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týraného partnera (ne ženy)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v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ýzkumy osobnosti pachatele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– kritici: 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„psychologický make-up“</a:t>
            </a: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 algn="just">
              <a:buClr>
                <a:srgbClr val="FF9900"/>
              </a:buClr>
              <a:buFont typeface="Symbol" panose="05050102010706020507" pitchFamily="18" charset="2"/>
              <a:buChar char="®"/>
              <a:defRPr/>
            </a:pP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multifaktorové teorie: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Shoda těchto přístupů: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DN – z hlediska motivace 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kvalitativn</a:t>
            </a: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ě odlišný </a:t>
            </a: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fenomén, který nelze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směšovat s obecnou kriminalitou</a:t>
            </a:r>
          </a:p>
          <a:p>
            <a:pPr>
              <a:buClr>
                <a:srgbClr val="FF9900"/>
              </a:buClr>
              <a:buFont typeface="Symbol" panose="05050102010706020507" pitchFamily="18" charset="2"/>
              <a:buChar char="®"/>
              <a:defRPr/>
            </a:pP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  <a:sym typeface="Symbol" pitchFamily="18" charset="2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  <a:t>Faktorové a dílčí teorie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Jednofaktorové </a:t>
            </a:r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teorie</a:t>
            </a:r>
          </a:p>
          <a:p>
            <a:pPr algn="just">
              <a:lnSpc>
                <a:spcPct val="95000"/>
              </a:lnSpc>
              <a:buClr>
                <a:schemeClr val="tx2"/>
              </a:buClr>
              <a:buSzPct val="70000"/>
              <a:buNone/>
            </a:pPr>
            <a:r>
              <a:rPr lang="cs-CZ" altLang="cs-CZ" sz="2400" dirty="0">
                <a:latin typeface="Source Sans Pro"/>
              </a:rPr>
              <a:t>	</a:t>
            </a:r>
            <a:endParaRPr lang="cs-CZ" altLang="cs-CZ" sz="24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>
                <a:latin typeface="Source Sans Pro"/>
              </a:rPr>
              <a:t>psychologické </a:t>
            </a:r>
            <a:r>
              <a:rPr lang="cs-CZ" altLang="cs-CZ" sz="2400" dirty="0">
                <a:latin typeface="Source Sans Pro"/>
              </a:rPr>
              <a:t>teorie </a:t>
            </a:r>
            <a:endParaRPr lang="cs-CZ" altLang="cs-CZ" sz="2400" dirty="0" smtClean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>
                <a:latin typeface="Source Sans Pro"/>
              </a:rPr>
              <a:t> </a:t>
            </a:r>
            <a:r>
              <a:rPr lang="cs-CZ" altLang="cs-CZ" sz="2400" dirty="0" smtClean="0">
                <a:latin typeface="Source Sans Pro"/>
              </a:rPr>
              <a:t>     </a:t>
            </a:r>
            <a:r>
              <a:rPr lang="cs-CZ" altLang="cs-CZ" sz="2000" dirty="0" smtClean="0">
                <a:latin typeface="Source Sans Pro"/>
              </a:rPr>
              <a:t>(deprese</a:t>
            </a:r>
            <a:r>
              <a:rPr lang="cs-CZ" altLang="cs-CZ" sz="2000" dirty="0">
                <a:latin typeface="Source Sans Pro"/>
              </a:rPr>
              <a:t>, alkohol, osobnost, povahové zvláštnosti </a:t>
            </a:r>
            <a:r>
              <a:rPr lang="cs-CZ" altLang="cs-CZ" sz="2000" dirty="0" smtClean="0">
                <a:latin typeface="Source Sans Pro"/>
              </a:rPr>
              <a:t>pachatele)</a:t>
            </a:r>
            <a:endParaRPr lang="cs-CZ" altLang="cs-CZ" sz="200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altLang="cs-CZ" sz="20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Source Sans Pro"/>
              </a:rPr>
              <a:t>sociologické </a:t>
            </a:r>
            <a:r>
              <a:rPr lang="cs-CZ" altLang="cs-CZ" sz="2400" dirty="0" smtClean="0">
                <a:latin typeface="Source Sans Pro"/>
              </a:rPr>
              <a:t>teorie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 smtClean="0">
                <a:latin typeface="Source Sans Pro"/>
              </a:rPr>
              <a:t>     </a:t>
            </a:r>
            <a:r>
              <a:rPr lang="cs-CZ" altLang="cs-CZ" sz="2000" dirty="0" smtClean="0">
                <a:latin typeface="Source Sans Pro"/>
              </a:rPr>
              <a:t>(konec psychiatrizace, násilí jako produkt „mužské společnosti“)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altLang="cs-CZ" sz="20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Source Sans Pro"/>
                <a:cs typeface="Times New Roman" panose="02020603050405020304" pitchFamily="18" charset="0"/>
              </a:rPr>
              <a:t>biologicko-genetické </a:t>
            </a:r>
            <a:r>
              <a:rPr lang="cs-CZ" altLang="cs-CZ" sz="2400" dirty="0" smtClean="0">
                <a:latin typeface="Source Sans Pro"/>
                <a:cs typeface="Times New Roman" panose="02020603050405020304" pitchFamily="18" charset="0"/>
              </a:rPr>
              <a:t>teorie aj.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>
                <a:latin typeface="Source Sans Pro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Source Sans Pro"/>
                <a:cs typeface="Times New Roman" panose="02020603050405020304" pitchFamily="18" charset="0"/>
              </a:rPr>
              <a:t>     </a:t>
            </a:r>
            <a:r>
              <a:rPr lang="cs-CZ" altLang="cs-CZ" sz="2000" dirty="0" smtClean="0">
                <a:latin typeface="Source Sans Pro"/>
                <a:cs typeface="Times New Roman" panose="02020603050405020304" pitchFamily="18" charset="0"/>
              </a:rPr>
              <a:t>(obecné predispozice k agresivnímu chování)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000" dirty="0" smtClean="0">
                <a:latin typeface="Source Sans Pro"/>
                <a:cs typeface="Times New Roman" panose="02020603050405020304" pitchFamily="18" charset="0"/>
              </a:rPr>
              <a:t>_______________________________________________________________</a:t>
            </a:r>
            <a:endParaRPr lang="cs-CZ" sz="1200" dirty="0" smtClean="0">
              <a:latin typeface="Source Sans Pro" panose="020B0503030403020204" pitchFamily="34" charset="-18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r>
              <a:rPr lang="cs-CZ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Pikálková, Simona (ed.). 2004. Mezinárodní výzkum násilí na ženách - Česká republika / 2003: příspěvek k sociologickému zkoumání násilí v rodině. Sociologické studie / Sociological </a:t>
            </a:r>
            <a:r>
              <a:rPr lang="cs-CZ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Studies. Praha</a:t>
            </a:r>
            <a:r>
              <a:rPr lang="cs-CZ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: Sociologický ústav AV ČR. 152 s. ISBN 80-7330-054-0.</a:t>
            </a:r>
          </a:p>
          <a:p>
            <a:pPr>
              <a:buClr>
                <a:srgbClr val="FF9900"/>
              </a:buClr>
              <a:defRPr/>
            </a:pPr>
            <a:endParaRPr lang="cs-CZ" altLang="cs-CZ" sz="11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Další dílčí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kern="0" dirty="0" smtClean="0"/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Zaměřené </a:t>
            </a:r>
            <a:r>
              <a:rPr lang="cs-CZ" sz="2400" kern="0" dirty="0">
                <a:latin typeface="Source Sans Pro"/>
              </a:rPr>
              <a:t>na psychické násilí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Psychoanalýza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osobnosti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rodinných systémů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stresu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sociálního učení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Sociálně-psychologické teorie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Situační </a:t>
            </a:r>
            <a:r>
              <a:rPr lang="cs-CZ" sz="2400" kern="0" dirty="0">
                <a:latin typeface="Source Sans Pro"/>
              </a:rPr>
              <a:t>teorie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zdrojů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sociální </a:t>
            </a:r>
            <a:r>
              <a:rPr lang="cs-CZ" sz="2400" kern="0" dirty="0" smtClean="0">
                <a:latin typeface="Source Sans Pro"/>
              </a:rPr>
              <a:t>směny</a:t>
            </a:r>
            <a:endParaRPr lang="cs-CZ" sz="2400" kern="0" dirty="0">
              <a:latin typeface="Source Sans Pro"/>
            </a:endParaRP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Viktimologie</a:t>
            </a:r>
            <a:endParaRPr lang="cs-CZ" sz="2400" kern="0" dirty="0">
              <a:latin typeface="Source Sans Pro"/>
            </a:endParaRPr>
          </a:p>
          <a:p>
            <a:pPr eaLnBrk="0" hangingPunct="0">
              <a:lnSpc>
                <a:spcPct val="95000"/>
              </a:lnSpc>
              <a:buClr>
                <a:srgbClr val="FF9900"/>
              </a:buCl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1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Multifaktorová teorie </a:t>
            </a:r>
            <a:b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D.G. Duttona</a:t>
            </a:r>
            <a:b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043792" cy="4781128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258816" y="836712"/>
            <a:ext cx="8784976" cy="59942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7" name="Podnadpis 5"/>
          <p:cNvSpPr txBox="1">
            <a:spLocks/>
          </p:cNvSpPr>
          <p:nvPr/>
        </p:nvSpPr>
        <p:spPr>
          <a:xfrm>
            <a:off x="373063" y="5030788"/>
            <a:ext cx="82296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75" y="22860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800" dirty="0">
              <a:latin typeface="Times New Roman" panose="02020603050405020304" pitchFamily="18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586893" y="38184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2930525" y="2798763"/>
            <a:ext cx="1584325" cy="1584325"/>
          </a:xfrm>
          <a:prstGeom prst="ellips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2" name="Oval 9"/>
          <p:cNvSpPr>
            <a:spLocks noChangeArrowheads="1"/>
          </p:cNvSpPr>
          <p:nvPr/>
        </p:nvSpPr>
        <p:spPr bwMode="auto">
          <a:xfrm>
            <a:off x="4011613" y="2798763"/>
            <a:ext cx="1584325" cy="1584325"/>
          </a:xfrm>
          <a:prstGeom prst="ellipse">
            <a:avLst/>
          </a:prstGeom>
          <a:noFill/>
          <a:ln w="28575" algn="ctr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3" name="Oval 10"/>
          <p:cNvSpPr>
            <a:spLocks noChangeArrowheads="1"/>
          </p:cNvSpPr>
          <p:nvPr/>
        </p:nvSpPr>
        <p:spPr bwMode="auto">
          <a:xfrm>
            <a:off x="3506788" y="3446463"/>
            <a:ext cx="1584325" cy="1584325"/>
          </a:xfrm>
          <a:prstGeom prst="ellipse">
            <a:avLst/>
          </a:prstGeom>
          <a:noFill/>
          <a:ln w="28575" algn="ctr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4" name="Line 11"/>
          <p:cNvSpPr>
            <a:spLocks noChangeShapeType="1"/>
          </p:cNvSpPr>
          <p:nvPr/>
        </p:nvSpPr>
        <p:spPr bwMode="auto">
          <a:xfrm flipV="1">
            <a:off x="5091113" y="2654300"/>
            <a:ext cx="1081087" cy="6477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V="1">
            <a:off x="4803775" y="4310063"/>
            <a:ext cx="1368425" cy="3603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 flipH="1" flipV="1">
            <a:off x="2427288" y="2654300"/>
            <a:ext cx="720725" cy="647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 flipV="1">
            <a:off x="2066925" y="3806825"/>
            <a:ext cx="2160588" cy="187166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301625" y="5678488"/>
            <a:ext cx="5337175" cy="442912"/>
          </a:xfrm>
          <a:prstGeom prst="rect">
            <a:avLst/>
          </a:prstGeom>
          <a:noFill/>
          <a:ln w="76200" algn="ctr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Ontogenetická rovina – individuální charakteristiky</a:t>
            </a: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5522913" y="3806825"/>
            <a:ext cx="3351212" cy="442913"/>
          </a:xfrm>
          <a:prstGeom prst="rect">
            <a:avLst/>
          </a:prstGeom>
          <a:noFill/>
          <a:ln w="76200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Mikrosystém – samotná rodina</a:t>
            </a: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4681030" y="2149475"/>
            <a:ext cx="3991990" cy="369332"/>
          </a:xfrm>
          <a:prstGeom prst="rect">
            <a:avLst/>
          </a:prstGeom>
          <a:noFill/>
          <a:ln w="76200" algn="ctr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Exosystém – sociální okolí jednotlivců</a:t>
            </a: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397645" y="2149475"/>
            <a:ext cx="3570336" cy="369332"/>
          </a:xfrm>
          <a:prstGeom prst="rect">
            <a:avLst/>
          </a:prstGeom>
          <a:noFill/>
          <a:ln w="76200" algn="ctr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Makrosystém – hierarchie hodnot</a:t>
            </a:r>
          </a:p>
        </p:txBody>
      </p:sp>
    </p:spTree>
    <p:extLst>
      <p:ext uri="{BB962C8B-B14F-4D97-AF65-F5344CB8AC3E}">
        <p14:creationId xmlns:p14="http://schemas.microsoft.com/office/powerpoint/2010/main" val="21209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Vymezení pojmu DN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045884"/>
              </p:ext>
            </p:extLst>
          </p:nvPr>
        </p:nvGraphicFramePr>
        <p:xfrm>
          <a:off x="395536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95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1622</Words>
  <Application>Microsoft Office PowerPoint</Application>
  <PresentationFormat>Předvádění na obrazovce (4:3)</PresentationFormat>
  <Paragraphs>350</Paragraphs>
  <Slides>30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Prezentace aplikace PowerPoint</vt:lpstr>
      <vt:lpstr>Prezentace aplikace PowerPoint</vt:lpstr>
      <vt:lpstr>Obsah kurzu</vt:lpstr>
      <vt:lpstr>Teoretické přístupy  k problematice DN </vt:lpstr>
      <vt:lpstr>     FEMINISMUS vs. KRIMINOLOGIE </vt:lpstr>
      <vt:lpstr>Faktorové a dílčí teorie </vt:lpstr>
      <vt:lpstr>Další dílčí teorie</vt:lpstr>
      <vt:lpstr>Multifaktorová teorie  D.G. Duttona </vt:lpstr>
      <vt:lpstr>Vymezení pojmu DN</vt:lpstr>
      <vt:lpstr>Teorie a metody sociální práce     s oběťmi DN </vt:lpstr>
      <vt:lpstr>Zasazení do paradigmat  sociální práce </vt:lpstr>
      <vt:lpstr>Další teoretické perspektivy</vt:lpstr>
      <vt:lpstr>Teorie a metody</vt:lpstr>
      <vt:lpstr>Specifické metody a přístupy</vt:lpstr>
      <vt:lpstr>  Systémová a institucionální  síť pomoci v ČR </vt:lpstr>
      <vt:lpstr>    Historie práce s oběťmi v ČR</vt:lpstr>
      <vt:lpstr>Národní rámec pomoci</vt:lpstr>
      <vt:lpstr>Právní rámec pomoci</vt:lpstr>
      <vt:lpstr>Regionální síť pomoci</vt:lpstr>
      <vt:lpstr>Místní síť pomoci</vt:lpstr>
      <vt:lpstr>     Interdisciplinární spolupráce</vt:lpstr>
      <vt:lpstr>Policie ČR</vt:lpstr>
      <vt:lpstr>                                 OSPOD</vt:lpstr>
      <vt:lpstr>Intervenční centrum</vt:lpstr>
      <vt:lpstr>     Specializované poradny pro oběti </vt:lpstr>
      <vt:lpstr>   Manželské a rodinné poradny</vt:lpstr>
      <vt:lpstr>Občanské poradny</vt:lpstr>
      <vt:lpstr>Azylové domy</vt:lpstr>
      <vt:lpstr>Zdravotnická zařízení</vt:lpstr>
      <vt:lpstr>Odbor sociální péče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persefona</dc:creator>
  <cp:lastModifiedBy>iveta.urbankova</cp:lastModifiedBy>
  <cp:revision>143</cp:revision>
  <dcterms:created xsi:type="dcterms:W3CDTF">2016-08-17T09:55:24Z</dcterms:created>
  <dcterms:modified xsi:type="dcterms:W3CDTF">2016-11-23T08:13:28Z</dcterms:modified>
</cp:coreProperties>
</file>