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3" r:id="rId2"/>
  </p:sldMasterIdLst>
  <p:notesMasterIdLst>
    <p:notesMasterId r:id="rId100"/>
  </p:notesMasterIdLst>
  <p:handoutMasterIdLst>
    <p:handoutMasterId r:id="rId101"/>
  </p:handoutMasterIdLst>
  <p:sldIdLst>
    <p:sldId id="538" r:id="rId3"/>
    <p:sldId id="635" r:id="rId4"/>
    <p:sldId id="636" r:id="rId5"/>
    <p:sldId id="637" r:id="rId6"/>
    <p:sldId id="638" r:id="rId7"/>
    <p:sldId id="639" r:id="rId8"/>
    <p:sldId id="640" r:id="rId9"/>
    <p:sldId id="641" r:id="rId10"/>
    <p:sldId id="642" r:id="rId11"/>
    <p:sldId id="543" r:id="rId12"/>
    <p:sldId id="643" r:id="rId13"/>
    <p:sldId id="536" r:id="rId14"/>
    <p:sldId id="644" r:id="rId15"/>
    <p:sldId id="546" r:id="rId16"/>
    <p:sldId id="645" r:id="rId17"/>
    <p:sldId id="627" r:id="rId18"/>
    <p:sldId id="646" r:id="rId19"/>
    <p:sldId id="647" r:id="rId20"/>
    <p:sldId id="648" r:id="rId21"/>
    <p:sldId id="649" r:id="rId22"/>
    <p:sldId id="650" r:id="rId23"/>
    <p:sldId id="651" r:id="rId24"/>
    <p:sldId id="652" r:id="rId25"/>
    <p:sldId id="653" r:id="rId26"/>
    <p:sldId id="659" r:id="rId27"/>
    <p:sldId id="654" r:id="rId28"/>
    <p:sldId id="655" r:id="rId29"/>
    <p:sldId id="544" r:id="rId30"/>
    <p:sldId id="504" r:id="rId31"/>
    <p:sldId id="505" r:id="rId32"/>
    <p:sldId id="548" r:id="rId33"/>
    <p:sldId id="527" r:id="rId34"/>
    <p:sldId id="551" r:id="rId35"/>
    <p:sldId id="554" r:id="rId36"/>
    <p:sldId id="559" r:id="rId37"/>
    <p:sldId id="560" r:id="rId38"/>
    <p:sldId id="561" r:id="rId39"/>
    <p:sldId id="624" r:id="rId40"/>
    <p:sldId id="555" r:id="rId41"/>
    <p:sldId id="623" r:id="rId42"/>
    <p:sldId id="553" r:id="rId43"/>
    <p:sldId id="562" r:id="rId44"/>
    <p:sldId id="563" r:id="rId45"/>
    <p:sldId id="625" r:id="rId46"/>
    <p:sldId id="556" r:id="rId47"/>
    <p:sldId id="611" r:id="rId48"/>
    <p:sldId id="533" r:id="rId49"/>
    <p:sldId id="610" r:id="rId50"/>
    <p:sldId id="567" r:id="rId51"/>
    <p:sldId id="398" r:id="rId52"/>
    <p:sldId id="660" r:id="rId53"/>
    <p:sldId id="568" r:id="rId54"/>
    <p:sldId id="656" r:id="rId55"/>
    <p:sldId id="453" r:id="rId56"/>
    <p:sldId id="478" r:id="rId57"/>
    <p:sldId id="455" r:id="rId58"/>
    <p:sldId id="528" r:id="rId59"/>
    <p:sldId id="634" r:id="rId60"/>
    <p:sldId id="461" r:id="rId61"/>
    <p:sldId id="618" r:id="rId62"/>
    <p:sldId id="457" r:id="rId63"/>
    <p:sldId id="475" r:id="rId64"/>
    <p:sldId id="582" r:id="rId65"/>
    <p:sldId id="465" r:id="rId66"/>
    <p:sldId id="667" r:id="rId67"/>
    <p:sldId id="463" r:id="rId68"/>
    <p:sldId id="492" r:id="rId69"/>
    <p:sldId id="661" r:id="rId70"/>
    <p:sldId id="530" r:id="rId71"/>
    <p:sldId id="617" r:id="rId72"/>
    <p:sldId id="662" r:id="rId73"/>
    <p:sldId id="663" r:id="rId74"/>
    <p:sldId id="583" r:id="rId75"/>
    <p:sldId id="480" r:id="rId76"/>
    <p:sldId id="529" r:id="rId77"/>
    <p:sldId id="664" r:id="rId78"/>
    <p:sldId id="665" r:id="rId79"/>
    <p:sldId id="666" r:id="rId80"/>
    <p:sldId id="586" r:id="rId81"/>
    <p:sldId id="579" r:id="rId82"/>
    <p:sldId id="578" r:id="rId83"/>
    <p:sldId id="581" r:id="rId84"/>
    <p:sldId id="580" r:id="rId85"/>
    <p:sldId id="616" r:id="rId86"/>
    <p:sldId id="574" r:id="rId87"/>
    <p:sldId id="508" r:id="rId88"/>
    <p:sldId id="569" r:id="rId89"/>
    <p:sldId id="658" r:id="rId90"/>
    <p:sldId id="571" r:id="rId91"/>
    <p:sldId id="572" r:id="rId92"/>
    <p:sldId id="509" r:id="rId93"/>
    <p:sldId id="573" r:id="rId94"/>
    <p:sldId id="576" r:id="rId95"/>
    <p:sldId id="498" r:id="rId96"/>
    <p:sldId id="532" r:id="rId97"/>
    <p:sldId id="539" r:id="rId98"/>
    <p:sldId id="657" r:id="rId99"/>
  </p:sldIdLst>
  <p:sldSz cx="9144000" cy="6858000" type="screen4x3"/>
  <p:notesSz cx="6797675" cy="9926638"/>
  <p:custDataLst>
    <p:tags r:id="rId102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66"/>
    <a:srgbClr val="FF9900"/>
    <a:srgbClr val="F3D001"/>
    <a:srgbClr val="F4EE00"/>
    <a:srgbClr val="FFFF00"/>
    <a:srgbClr val="0080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58" autoAdjust="0"/>
    <p:restoredTop sz="94660"/>
  </p:normalViewPr>
  <p:slideViewPr>
    <p:cSldViewPr>
      <p:cViewPr varScale="1">
        <p:scale>
          <a:sx n="116" d="100"/>
          <a:sy n="116" d="100"/>
        </p:scale>
        <p:origin x="157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tags" Target="tags/tag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notesMaster" Target="notesMasters/notesMaster1.xml"/><Relationship Id="rId105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9919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98" y="0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6" y="4715710"/>
            <a:ext cx="5438464" cy="446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42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98" y="9428242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B0713DB-6C3C-4501-8436-1D1A9477E6A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8681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851098" y="9428242"/>
            <a:ext cx="2944958" cy="49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61B9104-F259-4286-8829-A41D964B95DF}" type="slidenum">
              <a:rPr lang="ru-RU" sz="1200"/>
              <a:pPr algn="r" eaLnBrk="1" hangingPunct="1"/>
              <a:t>1</a:t>
            </a:fld>
            <a:endParaRPr lang="ru-RU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242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2069941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5574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4092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8850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5327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31.10.2016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2377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31.10.2016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985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31.10.2016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420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31.10.2016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9419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31.10.2016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9216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31.10.2016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652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1067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31.10.2016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0116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31.10.2016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17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31.10.2016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7834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31.10.2016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6343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31.10.2016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48798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5327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610770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2117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570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4506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8238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15842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953958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Klepnutím lze upravit styly předlohy textu.</a:t>
            </a:r>
          </a:p>
          <a:p>
            <a:pPr lvl="1"/>
            <a:r>
              <a:rPr lang="ru-RU" smtClean="0"/>
              <a:t>Druhá úroveň</a:t>
            </a:r>
          </a:p>
          <a:p>
            <a:pPr lvl="2"/>
            <a:r>
              <a:rPr lang="ru-RU" smtClean="0"/>
              <a:t>Třetí úroveň</a:t>
            </a:r>
          </a:p>
          <a:p>
            <a:pPr lvl="3"/>
            <a:r>
              <a:rPr lang="ru-RU" smtClean="0"/>
              <a:t>Čtvrtá úroveň</a:t>
            </a:r>
          </a:p>
          <a:p>
            <a:pPr lvl="4"/>
            <a:r>
              <a:rPr lang="ru-RU" smtClean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6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D930C-588A-4F43-B402-CFFA93129F26}" type="datetimeFigureOut">
              <a:rPr lang="cs-CZ" smtClean="0"/>
              <a:t>31.10.2016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71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amford.edu/schools/pharmacy/dic/amaquickref07.pdf" TargetMode="External"/><Relationship Id="rId3" Type="http://schemas.openxmlformats.org/officeDocument/2006/relationships/hyperlink" Target="http://www.mla.org/style/" TargetMode="External"/><Relationship Id="rId7" Type="http://schemas.openxmlformats.org/officeDocument/2006/relationships/hyperlink" Target="http://www.library.uq.edu.au/training/citation/vancouv.pdf" TargetMode="External"/><Relationship Id="rId2" Type="http://schemas.openxmlformats.org/officeDocument/2006/relationships/hyperlink" Target="http://www.apastyle.org/index.html" TargetMode="Externa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://www.icmje.org/" TargetMode="External"/><Relationship Id="rId5" Type="http://schemas.openxmlformats.org/officeDocument/2006/relationships/hyperlink" Target="http://www.chicagomanualofstyle.org/" TargetMode="External"/><Relationship Id="rId4" Type="http://schemas.openxmlformats.org/officeDocument/2006/relationships/hyperlink" Target="http://www.library.uq.edu.au/training/citation/mla.pdf" TargetMode="External"/><Relationship Id="rId9" Type="http://schemas.openxmlformats.org/officeDocument/2006/relationships/hyperlink" Target="http://www.councilscienceeditors.org/publications/style.cfm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tace.com/dokumenty.php" TargetMode="Externa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lada.cz/assets/ppov/lrv/legislativn__pravidla_vl_dy.pdf" TargetMode="External"/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0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myendnoteweb.com/" TargetMode="External"/><Relationship Id="rId1" Type="http://schemas.openxmlformats.org/officeDocument/2006/relationships/slideLayout" Target="../slideLayouts/slideLayout15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E-Citace-234158816646277/?fref=ts" TargetMode="External"/><Relationship Id="rId2" Type="http://schemas.openxmlformats.org/officeDocument/2006/relationships/hyperlink" Target="http://www.citace.com/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acepro.com/" TargetMode="Externa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1.bin"/><Relationship Id="rId4" Type="http://schemas.openxmlformats.org/officeDocument/2006/relationships/hyperlink" Target="http://www.citace.com/Navody/CitacePRO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citacepro.com/" TargetMode="External"/><Relationship Id="rId1" Type="http://schemas.openxmlformats.org/officeDocument/2006/relationships/slideLayout" Target="../slideLayouts/slideLayout15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www.connotea.org/" TargetMode="External"/><Relationship Id="rId7" Type="http://schemas.openxmlformats.org/officeDocument/2006/relationships/image" Target="../media/image14.png"/><Relationship Id="rId2" Type="http://schemas.openxmlformats.org/officeDocument/2006/relationships/hyperlink" Target="http://www.zotero.org/" TargetMode="Externa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3.png"/><Relationship Id="rId5" Type="http://schemas.openxmlformats.org/officeDocument/2006/relationships/hyperlink" Target="http://www.mendeley.com/" TargetMode="External"/><Relationship Id="rId4" Type="http://schemas.openxmlformats.org/officeDocument/2006/relationships/hyperlink" Target="http://www.citeulike.org/" TargetMode="External"/><Relationship Id="rId9" Type="http://schemas.openxmlformats.org/officeDocument/2006/relationships/image" Target="../media/image16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aleph.muni.cz/F?func=find-b&amp;find_code=SYS&amp;local_base=MUB01&amp;request=000563876&amp;format=999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odevzdej.cz/" TargetMode="External"/><Relationship Id="rId1" Type="http://schemas.openxmlformats.org/officeDocument/2006/relationships/slideLayout" Target="../slideLayouts/slideLayout15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KnihovnaUTB/bibliografick-citace-9439910" TargetMode="External"/><Relationship Id="rId7" Type="http://schemas.openxmlformats.org/officeDocument/2006/relationships/hyperlink" Target="http://is.muni.cz/elportal/?id=954043" TargetMode="External"/><Relationship Id="rId2" Type="http://schemas.openxmlformats.org/officeDocument/2006/relationships/hyperlink" Target="http://www.citace.com/CSN-ISO-690.pdf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kuk.muni.cz/animace/eiz/pdf.php?file=publikacni_etika/citace.pdf" TargetMode="External"/><Relationship Id="rId5" Type="http://schemas.openxmlformats.org/officeDocument/2006/relationships/hyperlink" Target="http://iva.k.utb.cz/" TargetMode="External"/><Relationship Id="rId4" Type="http://schemas.openxmlformats.org/officeDocument/2006/relationships/hyperlink" Target="http://knihovna.vsb.cz/kurzy/citace/index.html" TargetMode="Externa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knihovna.fss.muni.cz/ckeditor/includes/files/OPVK/dokumenty/manual%20pro%20FSS%20120_nahledweb.pdf" TargetMode="External"/><Relationship Id="rId1" Type="http://schemas.openxmlformats.org/officeDocument/2006/relationships/slideLayout" Target="../slideLayouts/slideLayout20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hyperlink" Target="mailto:blanka@fss.muni.cz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hyperlink" Target="http://iva.k.utb.cz/?page_id=34" TargetMode="External"/><Relationship Id="rId2" Type="http://schemas.openxmlformats.org/officeDocument/2006/relationships/hyperlink" Target="http://www.citace.com/CSN-ISO-690.pdf" TargetMode="Externa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kuk.muni.cz/animace/eiz/pdf.php?file=publikacni_etika/citace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730375"/>
            <a:ext cx="8281987" cy="1986657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cs-CZ" b="1" dirty="0" smtClean="0">
                <a:solidFill>
                  <a:schemeClr val="bg1"/>
                </a:solidFill>
              </a:rPr>
              <a:t>Citace a citační SW</a:t>
            </a:r>
            <a:br>
              <a:rPr lang="cs-CZ" b="1" dirty="0" smtClean="0">
                <a:solidFill>
                  <a:schemeClr val="bg1"/>
                </a:solidFill>
              </a:rPr>
            </a:br>
            <a:r>
              <a:rPr lang="cs-CZ" sz="2200" b="1" dirty="0" smtClean="0">
                <a:solidFill>
                  <a:schemeClr val="bg1"/>
                </a:solidFill>
              </a:rPr>
              <a:t>SPR155</a:t>
            </a:r>
            <a:endParaRPr lang="uk-UA" b="1" dirty="0" smtClean="0">
              <a:solidFill>
                <a:schemeClr val="bg1"/>
              </a:solidFill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20493" y="4077072"/>
            <a:ext cx="3671887" cy="584571"/>
          </a:xfrm>
        </p:spPr>
        <p:txBody>
          <a:bodyPr/>
          <a:lstStyle/>
          <a:p>
            <a:pPr marL="0" indent="0" algn="r" eaLnBrk="1" hangingPunct="1">
              <a:lnSpc>
                <a:spcPct val="100000"/>
              </a:lnSpc>
              <a:buFontTx/>
              <a:buNone/>
            </a:pPr>
            <a:r>
              <a:rPr lang="cs-CZ" sz="2200" b="1" dirty="0" smtClean="0">
                <a:solidFill>
                  <a:schemeClr val="bg1"/>
                </a:solidFill>
              </a:rPr>
              <a:t>Blanka Farkašová</a:t>
            </a:r>
          </a:p>
          <a:p>
            <a:pPr marL="0" indent="0" algn="r" eaLnBrk="1" hangingPunct="1">
              <a:lnSpc>
                <a:spcPct val="100000"/>
              </a:lnSpc>
              <a:buFontTx/>
              <a:buNone/>
            </a:pPr>
            <a:endParaRPr lang="uk-UA" sz="2200" b="1" dirty="0" smtClean="0">
              <a:solidFill>
                <a:schemeClr val="bg1"/>
              </a:solidFill>
            </a:endParaRP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1600" b="1" dirty="0">
                <a:solidFill>
                  <a:schemeClr val="bg1"/>
                </a:solidFill>
                <a:latin typeface="Verdana" panose="020B0604030504040204" pitchFamily="34" charset="0"/>
              </a:rPr>
              <a:t>Brno, </a:t>
            </a:r>
            <a:r>
              <a:rPr lang="cs-CZ" sz="16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31. 10. 2016</a:t>
            </a:r>
            <a:endParaRPr lang="cs-CZ" sz="16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250825" y="5454650"/>
            <a:ext cx="331311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600" b="1" dirty="0">
                <a:solidFill>
                  <a:schemeClr val="bg1"/>
                </a:solidFill>
                <a:latin typeface="Verdana" panose="020B0604030504040204" pitchFamily="34" charset="0"/>
              </a:rPr>
              <a:t>Masarykova univerzita</a:t>
            </a:r>
          </a:p>
          <a:p>
            <a:pPr eaLnBrk="1" hangingPunct="1">
              <a:spcBef>
                <a:spcPct val="50000"/>
              </a:spcBef>
            </a:pPr>
            <a:r>
              <a:rPr lang="cs-CZ" sz="1600" b="1" dirty="0">
                <a:solidFill>
                  <a:schemeClr val="bg1"/>
                </a:solidFill>
                <a:latin typeface="Verdana" panose="020B0604030504040204" pitchFamily="34" charset="0"/>
              </a:rPr>
              <a:t>Fakulta sociálních studií</a:t>
            </a:r>
          </a:p>
          <a:p>
            <a:pPr eaLnBrk="1" hangingPunct="1">
              <a:spcBef>
                <a:spcPct val="50000"/>
              </a:spcBef>
            </a:pPr>
            <a:r>
              <a:rPr lang="cs-CZ" sz="1600" b="1" dirty="0">
                <a:solidFill>
                  <a:schemeClr val="bg1"/>
                </a:solidFill>
                <a:latin typeface="Verdana" panose="020B0604030504040204" pitchFamily="34" charset="0"/>
              </a:rPr>
              <a:t>Ústřední knihovna</a:t>
            </a:r>
            <a:endParaRPr lang="cs-CZ" sz="16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683568" y="1124745"/>
            <a:ext cx="7632700" cy="4680520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/>
              <a:t>Proč</a:t>
            </a:r>
          </a:p>
          <a:p>
            <a:pPr algn="ctr">
              <a:buFontTx/>
              <a:buNone/>
            </a:pPr>
            <a:r>
              <a:rPr lang="cs-CZ" sz="8000" b="1" dirty="0"/>
              <a:t>citujeme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87624" y="404664"/>
            <a:ext cx="7777162" cy="508000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 smtClean="0">
                <a:solidFill>
                  <a:schemeClr val="bg1"/>
                </a:solidFill>
              </a:rPr>
              <a:t>Proč citujeme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124744"/>
            <a:ext cx="8064896" cy="5544616"/>
          </a:xfrm>
        </p:spPr>
        <p:txBody>
          <a:bodyPr>
            <a:normAutofit fontScale="85000" lnSpcReduction="10000"/>
          </a:bodyPr>
          <a:lstStyle/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autorský zákon –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ochrana intelektuálního vlastnictví a autorských práv</a:t>
            </a:r>
          </a:p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citační 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etika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citovat všechny použité zdroje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citovat přesně, aby bylo možno jednoznačně identifikovat a dohledat použité zdroje</a:t>
            </a:r>
          </a:p>
          <a:p>
            <a:pPr eaLnBrk="1" hangingPunct="1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zpětné ověření uvedených tezí</a:t>
            </a:r>
          </a:p>
          <a:p>
            <a:pPr eaLnBrk="1" hangingPunct="1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podpoření naší argumentace</a:t>
            </a:r>
          </a:p>
          <a:p>
            <a:pPr eaLnBrk="1" hangingPunct="1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důkaz znalosti tématu</a:t>
            </a:r>
          </a:p>
          <a:p>
            <a:pPr eaLnBrk="1" hangingPunct="1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získání širšího kontextu k popisované problematice</a:t>
            </a:r>
          </a:p>
          <a:p>
            <a:pPr lvl="1" eaLnBrk="1" hangingPunct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možnost uvedení čtenáře do souvislostí</a:t>
            </a:r>
          </a:p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analýza –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zkoumání vazeb mezi autory, hodnocení citovanosti díla, hodnocení kvality díla a autora</a:t>
            </a:r>
          </a:p>
          <a:p>
            <a:pPr marL="457200" lvl="1" indent="0" eaLnBrk="1" hangingPunct="1">
              <a:buNone/>
            </a:pP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08497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6738" y="116632"/>
            <a:ext cx="7211144" cy="101297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Co nemusíme citovat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9606"/>
            <a:ext cx="8229600" cy="5251722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základní informace z oboru, všeobecně známá fakta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voda vaří při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100°C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nejvyšší hora ČR je Sněžka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první prezident zvolený přímou volbou je Miloš Zeman</a:t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pokud dáváme ale tyto základní fakta do kontextu – musíme citovat</a:t>
            </a:r>
          </a:p>
          <a:p>
            <a:pPr marL="457200" lvl="1" indent="0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196753"/>
            <a:ext cx="8208912" cy="4608512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Plagiátorství</a:t>
            </a:r>
          </a:p>
        </p:txBody>
      </p:sp>
    </p:spTree>
    <p:extLst>
      <p:ext uri="{BB962C8B-B14F-4D97-AF65-F5344CB8AC3E}">
        <p14:creationId xmlns:p14="http://schemas.microsoft.com/office/powerpoint/2010/main" val="356053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71192" y="116632"/>
            <a:ext cx="7272808" cy="99412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Definice plagiátorství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latin typeface="Arial" panose="020B0604020202020204" pitchFamily="34" charset="0"/>
              </a:rPr>
              <a:t>Představení duševního díla jiného autora půjčeného nebo napodobeného v celku nebo z části, jako svého vlastního.</a:t>
            </a:r>
            <a:r>
              <a:rPr lang="cs-CZ" dirty="0" smtClean="0"/>
              <a:t> </a:t>
            </a:r>
          </a:p>
          <a:p>
            <a:endParaRPr lang="cs-CZ" dirty="0"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Za plagiátorství lze považovat úmyslné kopírování cizího textu a jeho vydávání za vlastní, nedbalé nebo nepřesné citování použité literatury, opomenutí citace (byť neúmyslné) některého využitého zdroje.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635375" y="2924944"/>
            <a:ext cx="49688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lang="cs-CZ" sz="2000" i="1" dirty="0"/>
              <a:t>(Norma ČSN ISO 5127-2003)</a:t>
            </a:r>
          </a:p>
          <a:p>
            <a:pPr eaLnBrk="1" hangingPunct="1">
              <a:spcBef>
                <a:spcPct val="50000"/>
              </a:spcBef>
            </a:pPr>
            <a:endParaRPr lang="cs-CZ" sz="2000" i="1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767884" y="5733256"/>
            <a:ext cx="49688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lang="cs-CZ" sz="2000" i="1" dirty="0" smtClean="0"/>
              <a:t>(Definice plagiátorství na MU)</a:t>
            </a:r>
            <a:endParaRPr lang="cs-CZ" sz="2000" i="1" dirty="0"/>
          </a:p>
          <a:p>
            <a:pPr eaLnBrk="1" hangingPunct="1">
              <a:spcBef>
                <a:spcPct val="50000"/>
              </a:spcBef>
            </a:pPr>
            <a:endParaRPr lang="cs-CZ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44624"/>
            <a:ext cx="7560840" cy="100811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Co je plagiátorství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anose="020B0604020202020204" pitchFamily="34" charset="0"/>
              </a:rPr>
              <a:t>využití cizí myšlenky bez uvedení jejího původního autora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vědomé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nevědomé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platí i pro tabulky, grafy, obrázky,...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porušujete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etická pravidla vědecké komunikace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autorský zákon (zák. č. 121/2000 Sb. §</a:t>
            </a:r>
            <a:r>
              <a:rPr lang="en-US" dirty="0" smtClean="0">
                <a:latin typeface="Arial" panose="020B0604020202020204" pitchFamily="34" charset="0"/>
              </a:rPr>
              <a:t>31</a:t>
            </a:r>
            <a:r>
              <a:rPr lang="cs-CZ" dirty="0" smtClean="0">
                <a:latin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8691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683568" y="1124745"/>
            <a:ext cx="7632700" cy="4680520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/>
              <a:t>Formy</a:t>
            </a:r>
          </a:p>
          <a:p>
            <a:pPr algn="ctr">
              <a:buFontTx/>
              <a:buNone/>
            </a:pPr>
            <a:r>
              <a:rPr lang="cs-CZ" sz="8000" b="1" dirty="0"/>
              <a:t>plagiátorství</a:t>
            </a:r>
          </a:p>
        </p:txBody>
      </p:sp>
    </p:spTree>
    <p:extLst>
      <p:ext uri="{BB962C8B-B14F-4D97-AF65-F5344CB8AC3E}">
        <p14:creationId xmlns:p14="http://schemas.microsoft.com/office/powerpoint/2010/main" val="328751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437512" cy="922114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Kopírování  (CTRL+C)</a:t>
            </a:r>
          </a:p>
        </p:txBody>
      </p:sp>
      <p:sp>
        <p:nvSpPr>
          <p:cNvPr id="45059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převzetí celého textu </a:t>
            </a:r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(klonování)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nebo části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textu jiného autora a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vydávání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ho za svůj</a:t>
            </a:r>
          </a:p>
          <a:p>
            <a:pPr lvl="1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nejběžnější, často spojeno s internetovými zdroji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drobné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úpravy v zkopírovaném textu: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nahrazení některých slov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jejich synonymy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vypuštění nadbytečných slov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změnění slovosledu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ve větě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přehození některých vět apod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816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/>
          </p:cNvSpPr>
          <p:nvPr>
            <p:ph type="title"/>
          </p:nvPr>
        </p:nvSpPr>
        <p:spPr>
          <a:xfrm>
            <a:off x="1979712" y="0"/>
            <a:ext cx="7283152" cy="1143000"/>
          </a:xfrm>
        </p:spPr>
        <p:txBody>
          <a:bodyPr/>
          <a:lstStyle/>
          <a:p>
            <a:r>
              <a:rPr lang="cs-CZ" b="1" dirty="0" err="1" smtClean="0">
                <a:solidFill>
                  <a:schemeClr val="bg1"/>
                </a:solidFill>
              </a:rPr>
              <a:t>Mashups</a:t>
            </a:r>
            <a:r>
              <a:rPr lang="cs-CZ" b="1" dirty="0" smtClean="0">
                <a:solidFill>
                  <a:schemeClr val="bg1"/>
                </a:solidFill>
              </a:rPr>
              <a:t> (spojování textů)</a:t>
            </a:r>
          </a:p>
        </p:txBody>
      </p:sp>
      <p:sp>
        <p:nvSpPr>
          <p:cNvPr id="49155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spojení více textů do jednoho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vybrání konkrétních vět nebo odstavců z několika zdrojů a jejich poskládání do vlastního textu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problematické je neuvedení zdrojů a chybějící vlastní myšlenka, která by dodala kompilaci přidanou hodnotu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spadají sem také texty, kde se kombinují správně odcitované pasáže s necitovanými pasážemi</a:t>
            </a:r>
          </a:p>
        </p:txBody>
      </p:sp>
    </p:spTree>
    <p:extLst>
      <p:ext uri="{BB962C8B-B14F-4D97-AF65-F5344CB8AC3E}">
        <p14:creationId xmlns:p14="http://schemas.microsoft.com/office/powerpoint/2010/main" val="335421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dpis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725544" cy="994122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Jeden zdroj</a:t>
            </a:r>
          </a:p>
        </p:txBody>
      </p:sp>
      <p:sp>
        <p:nvSpPr>
          <p:cNvPr id="4608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přebírání vět či odstavců jen z jednoho zdroje 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vycházíme-li pouze z jednoho zdroje, napodobujeme zpravidla i stejnou strukturu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pohledu publikační etiky je problematické, že vycházíme pouze z jednoho pramene a neověřujeme si informace z různých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zdrojů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09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44624"/>
            <a:ext cx="7437512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Obsah přednášky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229600" cy="4752528"/>
          </a:xfrm>
        </p:spPr>
        <p:txBody>
          <a:bodyPr>
            <a:no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úvod 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proč citujeme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plagiátorství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styly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norma ČSN ISO 690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citace v textu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bibliografické citace v seznamu literatury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příklady bibliografických citací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software</a:t>
            </a:r>
          </a:p>
        </p:txBody>
      </p:sp>
    </p:spTree>
    <p:extLst>
      <p:ext uri="{BB962C8B-B14F-4D97-AF65-F5344CB8AC3E}">
        <p14:creationId xmlns:p14="http://schemas.microsoft.com/office/powerpoint/2010/main" val="367366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427168" cy="994122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Odůvodněná míra</a:t>
            </a:r>
          </a:p>
        </p:txBody>
      </p:sp>
      <p:sp>
        <p:nvSpPr>
          <p:cNvPr id="48131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896544"/>
          </a:xfrm>
        </p:spPr>
        <p:txBody>
          <a:bodyPr>
            <a:normAutofit/>
          </a:bodyPr>
          <a:lstStyle/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převzetí textu ve větší než odůvodněné míře 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rozumná délka převzatého textu – přebíráme jen to co je nezbytně nutné (zpravidla max. 1 odstavec)</a:t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nepřiměřený počet citací 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není přesn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vymezeno kolik citací je možné použít, vždy záleží na konkrétním textu a druhu práce, u prací kompilačního charakteru lze očekávat větší počet citátů než u původních výzkumů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 práci musí být dostatek prostoru na vlastní text</a:t>
            </a:r>
          </a:p>
        </p:txBody>
      </p:sp>
    </p:spTree>
    <p:extLst>
      <p:ext uri="{BB962C8B-B14F-4D97-AF65-F5344CB8AC3E}">
        <p14:creationId xmlns:p14="http://schemas.microsoft.com/office/powerpoint/2010/main" val="214932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1"/>
          <p:cNvSpPr>
            <a:spLocks noGrp="1"/>
          </p:cNvSpPr>
          <p:nvPr>
            <p:ph type="title"/>
          </p:nvPr>
        </p:nvSpPr>
        <p:spPr>
          <a:xfrm>
            <a:off x="1547664" y="44624"/>
            <a:ext cx="7211144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Necitování v textu</a:t>
            </a:r>
          </a:p>
        </p:txBody>
      </p:sp>
      <p:sp>
        <p:nvSpPr>
          <p:cNvPr id="5017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droj/zdroje jsou uvedeny v seznamu použité literatury, ale není na ně žádný odkaz v textu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nelze určit, co jsme ze zdroje/zdrojů převzali, což může být problematické např. při ověření informací </a:t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 původního autora</a:t>
            </a:r>
          </a:p>
        </p:txBody>
      </p:sp>
    </p:spTree>
    <p:extLst>
      <p:ext uri="{BB962C8B-B14F-4D97-AF65-F5344CB8AC3E}">
        <p14:creationId xmlns:p14="http://schemas.microsoft.com/office/powerpoint/2010/main" val="214620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dpis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704856" cy="850106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Citáty bez uvozovek</a:t>
            </a:r>
          </a:p>
        </p:txBody>
      </p:sp>
      <p:sp>
        <p:nvSpPr>
          <p:cNvPr id="5120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vydávání citátů za parafrázi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nedáme citát do uvozovek, čtenář pak neví, kde začíná převzatý text a co už je naše vlastní myšlenka</a:t>
            </a:r>
          </a:p>
        </p:txBody>
      </p:sp>
    </p:spTree>
    <p:extLst>
      <p:ext uri="{BB962C8B-B14F-4D97-AF65-F5344CB8AC3E}">
        <p14:creationId xmlns:p14="http://schemas.microsoft.com/office/powerpoint/2010/main" val="289203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/>
          <p:cNvSpPr>
            <a:spLocks noGrp="1"/>
          </p:cNvSpPr>
          <p:nvPr>
            <p:ph type="title"/>
          </p:nvPr>
        </p:nvSpPr>
        <p:spPr>
          <a:xfrm>
            <a:off x="1331640" y="44624"/>
            <a:ext cx="72008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Chybějící zdroj</a:t>
            </a:r>
          </a:p>
        </p:txBody>
      </p:sp>
      <p:sp>
        <p:nvSpPr>
          <p:cNvPr id="5222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necitování zdroje, který byl použit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vědomé - záměrně zdroj neuvedeme v textu (např. při použití nekvalitního zdroje v odborné práci)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nevědomé - zapomeneme citaci uvést, řešením je využití citačních manažerů</a:t>
            </a:r>
          </a:p>
        </p:txBody>
      </p:sp>
    </p:spTree>
    <p:extLst>
      <p:ext uri="{BB962C8B-B14F-4D97-AF65-F5344CB8AC3E}">
        <p14:creationId xmlns:p14="http://schemas.microsoft.com/office/powerpoint/2010/main" val="243394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1"/>
          <p:cNvSpPr>
            <a:spLocks noGrp="1"/>
          </p:cNvSpPr>
          <p:nvPr>
            <p:ph type="title"/>
          </p:nvPr>
        </p:nvSpPr>
        <p:spPr>
          <a:xfrm>
            <a:off x="1716832" y="44624"/>
            <a:ext cx="7427168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Nedohledatelný zdroj</a:t>
            </a:r>
          </a:p>
        </p:txBody>
      </p:sp>
      <p:sp>
        <p:nvSpPr>
          <p:cNvPr id="5325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nepřesné citování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chyby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 nepřesnosti v citaci znemožní dohledání dokumentu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odkazování na neexistující zdroj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vymyšlení si zdroje nebo záměrné uvedení špatné citace, aby nemohl být zdroj dohledán</a:t>
            </a:r>
          </a:p>
        </p:txBody>
      </p:sp>
    </p:spTree>
    <p:extLst>
      <p:ext uri="{BB962C8B-B14F-4D97-AF65-F5344CB8AC3E}">
        <p14:creationId xmlns:p14="http://schemas.microsoft.com/office/powerpoint/2010/main" val="254085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dpis 1"/>
          <p:cNvSpPr>
            <a:spLocks noGrp="1"/>
          </p:cNvSpPr>
          <p:nvPr>
            <p:ph type="title"/>
          </p:nvPr>
        </p:nvSpPr>
        <p:spPr>
          <a:xfrm>
            <a:off x="2123728" y="116632"/>
            <a:ext cx="6912768" cy="994122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Vylepšování literatury</a:t>
            </a:r>
          </a:p>
        </p:txBody>
      </p:sp>
      <p:sp>
        <p:nvSpPr>
          <p:cNvPr id="542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citování díla, které nebylo použito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stává se v případech, kdy si chceme vylepšit svou použitou literaturu o kvalitní zdroje, ze kterých jsme ale při psaní práce nevycházeli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citování kapacit z oboru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navyšování počtu použité literatury</a:t>
            </a:r>
          </a:p>
        </p:txBody>
      </p:sp>
    </p:spTree>
    <p:extLst>
      <p:ext uri="{BB962C8B-B14F-4D97-AF65-F5344CB8AC3E}">
        <p14:creationId xmlns:p14="http://schemas.microsoft.com/office/powerpoint/2010/main" val="251800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dpis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632848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Zneužití </a:t>
            </a:r>
            <a:r>
              <a:rPr lang="cs-CZ" b="1" dirty="0" err="1" smtClean="0">
                <a:solidFill>
                  <a:schemeClr val="bg1"/>
                </a:solidFill>
              </a:rPr>
              <a:t>autocitací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55299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968552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použití vlastních dříve publikovaných textů nebo jejich částí bez uvedení citace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 vlastní texty je nutno citovat!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 pohledu publikační etiky není úplně v pořádku vydávání stejných článků opakovaně v různých zdrojích, protože jde o zbytečné duplikování informací, téma by mělo být publikované novým způsobem a mělo by přinášet nové poznatky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citování vlastních prací bez zřejmé souvislosti s novým dílem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umělé zvyšování vlastní citovanosti v odborných článcích</a:t>
            </a:r>
          </a:p>
        </p:txBody>
      </p:sp>
    </p:spTree>
    <p:extLst>
      <p:ext uri="{BB962C8B-B14F-4D97-AF65-F5344CB8AC3E}">
        <p14:creationId xmlns:p14="http://schemas.microsoft.com/office/powerpoint/2010/main" val="233514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dpis 1"/>
          <p:cNvSpPr>
            <a:spLocks noGrp="1"/>
          </p:cNvSpPr>
          <p:nvPr>
            <p:ph type="title"/>
          </p:nvPr>
        </p:nvSpPr>
        <p:spPr>
          <a:xfrm>
            <a:off x="2051720" y="116632"/>
            <a:ext cx="7092280" cy="106613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Doprovodný materiál</a:t>
            </a:r>
          </a:p>
        </p:txBody>
      </p:sp>
      <p:sp>
        <p:nvSpPr>
          <p:cNvPr id="563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nutné citovat i použité obrázky, grafy, tabulky atd. od jiných autorů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obrázky, tabulky nebo grafy jsou také výsledkem tvůrčí činnosti člověka a měli bychom u nich uvádět zdroj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59988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052737"/>
            <a:ext cx="7992888" cy="4536504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Citační</a:t>
            </a:r>
          </a:p>
          <a:p>
            <a:pPr algn="ctr">
              <a:buFontTx/>
              <a:buNone/>
            </a:pPr>
            <a:r>
              <a:rPr lang="cs-CZ" sz="8000" b="1" dirty="0" smtClean="0"/>
              <a:t>styly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66838" y="332656"/>
            <a:ext cx="7453634" cy="508000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 smtClean="0">
                <a:solidFill>
                  <a:schemeClr val="bg1"/>
                </a:solidFill>
              </a:rPr>
              <a:t>Citační styl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196752"/>
            <a:ext cx="7993062" cy="547211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soubor pravidel určující, jak psát:</a:t>
            </a:r>
          </a:p>
          <a:p>
            <a:pPr lvl="1"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odkazy v textu </a:t>
            </a:r>
          </a:p>
          <a:p>
            <a:pPr lvl="1"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bibliografické citace v seznamu použité literatury </a:t>
            </a:r>
          </a:p>
          <a:p>
            <a:pPr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stovky citačních stylů </a:t>
            </a:r>
          </a:p>
          <a:p>
            <a:pPr lvl="1"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oborové citační styly, citační styly vědeckých společností, citační styly jednotlivých časopisů …. </a:t>
            </a:r>
          </a:p>
          <a:p>
            <a:pPr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každý citační styl má svá pravidla – manuály</a:t>
            </a:r>
          </a:p>
          <a:p>
            <a:pPr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vždy dodržujeme citační styl vydavatele/zadavatele práce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755576" y="1052737"/>
            <a:ext cx="7632700" cy="4680520"/>
          </a:xfrm>
          <a:noFill/>
        </p:spPr>
        <p:txBody>
          <a:bodyPr anchor="ctr" anchorCtr="1"/>
          <a:lstStyle/>
          <a:p>
            <a:pPr algn="ctr">
              <a:buFontTx/>
              <a:buNone/>
            </a:pPr>
            <a:r>
              <a:rPr lang="cs-CZ" sz="8000" b="1" dirty="0" smtClean="0">
                <a:latin typeface="+mj-lt"/>
              </a:rPr>
              <a:t>Úvod</a:t>
            </a:r>
          </a:p>
        </p:txBody>
      </p:sp>
    </p:spTree>
    <p:extLst>
      <p:ext uri="{BB962C8B-B14F-4D97-AF65-F5344CB8AC3E}">
        <p14:creationId xmlns:p14="http://schemas.microsoft.com/office/powerpoint/2010/main" val="309918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91680" y="260648"/>
            <a:ext cx="6877570" cy="648072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 smtClean="0">
                <a:solidFill>
                  <a:schemeClr val="bg1"/>
                </a:solidFill>
              </a:rPr>
              <a:t>Citační styly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196752"/>
            <a:ext cx="7777162" cy="547211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ČSN ISO 690</a:t>
            </a:r>
          </a:p>
          <a:p>
            <a:pPr lvl="1">
              <a:lnSpc>
                <a:spcPct val="90000"/>
              </a:lnSpc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česká verze mezinárodní normy</a:t>
            </a:r>
          </a:p>
          <a:p>
            <a:pPr>
              <a:lnSpc>
                <a:spcPct val="110000"/>
              </a:lnSpc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  <a:hlinkClick r:id="rId2" tooltip="APA"/>
              </a:rPr>
              <a:t>APA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pro potřeby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Psychological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psychologie + další příbuzné obory</a:t>
            </a:r>
          </a:p>
          <a:p>
            <a:pPr>
              <a:lnSpc>
                <a:spcPct val="110000"/>
              </a:lnSpc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  <a:hlinkClick r:id="rId3" tooltip="MLA"/>
              </a:rPr>
              <a:t>MLA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humanitní obory (např. jazykověda), manuál v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4" tooltip="MLA"/>
              </a:rPr>
              <a:t>PDF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  <a:hlinkClick r:id="rId5" tooltip="Chicago"/>
              </a:rPr>
              <a:t>Chicago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společenské vědy, </a:t>
            </a:r>
          </a:p>
          <a:p>
            <a:pPr eaLnBrk="1" hangingPunct="1">
              <a:lnSpc>
                <a:spcPct val="110000"/>
              </a:lnSpc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Harvard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styl Harvard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Bussiness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10000"/>
              </a:lnSpc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  <a:hlinkClick r:id="rId6" tooltip="ICMJE"/>
              </a:rPr>
              <a:t>Vancouver</a:t>
            </a:r>
            <a:endParaRPr lang="cs-C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 časopisy z oblasti lékařství, biomedicíny, lékařských technologií apod., manuál v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hlinkClick r:id="rId7" tooltip="PDF"/>
              </a:rPr>
              <a:t>PDF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10000"/>
              </a:lnSpc>
            </a:pP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AMA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styl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Medical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 lékařství a biologii, manuál v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hlinkClick r:id="rId8" tooltip="PDF"/>
              </a:rPr>
              <a:t>PDF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10000"/>
              </a:lnSpc>
            </a:pP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  <a:hlinkClick r:id="rId9" tooltip="CSE"/>
              </a:rPr>
              <a:t>CSE</a:t>
            </a:r>
            <a:endParaRPr lang="cs-C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styl pro přírodní vědy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052737"/>
            <a:ext cx="8064896" cy="4464496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Norma</a:t>
            </a:r>
          </a:p>
          <a:p>
            <a:pPr algn="ctr">
              <a:buFontTx/>
              <a:buNone/>
            </a:pPr>
            <a:r>
              <a:rPr lang="cs-CZ" sz="8000" b="1" dirty="0" smtClean="0"/>
              <a:t>ČSN ISO 690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0"/>
            <a:ext cx="6779096" cy="108012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Nová norma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platná od 1.4.2011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obecně uznávaná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interpretace normy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Biernátová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Skůpa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připomínkováno 8 odborníky na citace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052737"/>
            <a:ext cx="7776864" cy="4608512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Odkazy (citace)</a:t>
            </a:r>
            <a:br>
              <a:rPr lang="cs-CZ" sz="8000" b="1" dirty="0" smtClean="0"/>
            </a:br>
            <a:r>
              <a:rPr lang="cs-CZ" sz="8000" b="1" dirty="0" smtClean="0"/>
              <a:t>v textu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26016"/>
            <a:ext cx="7128792" cy="1008112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Metoda jméno-datum</a:t>
            </a:r>
            <a:endParaRPr lang="cs-CZ" sz="3000" b="1" dirty="0" smtClean="0">
              <a:solidFill>
                <a:schemeClr val="bg1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 smtClean="0">
                <a:latin typeface="Arial" panose="020B0604020202020204" pitchFamily="34" charset="0"/>
              </a:rPr>
              <a:t>příjmení prvního autora, rok, strana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(Kafka, 2008, s. 125)</a:t>
            </a:r>
          </a:p>
          <a:p>
            <a:r>
              <a:rPr lang="cs-CZ" dirty="0">
                <a:latin typeface="Arial" panose="020B0604020202020204" pitchFamily="34" charset="0"/>
              </a:rPr>
              <a:t>strana je povinná u tištěných zdrojů, u el. zdrojů není nutno uvádět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(Kafka, 2008)</a:t>
            </a:r>
          </a:p>
          <a:p>
            <a:r>
              <a:rPr lang="cs-CZ" dirty="0">
                <a:latin typeface="Arial" panose="020B0604020202020204" pitchFamily="34" charset="0"/>
              </a:rPr>
              <a:t>j</a:t>
            </a:r>
            <a:r>
              <a:rPr lang="cs-CZ" dirty="0" smtClean="0">
                <a:latin typeface="Arial" panose="020B0604020202020204" pitchFamily="34" charset="0"/>
              </a:rPr>
              <a:t>e-li autorem organizace, uvádíme její název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(Adobe </a:t>
            </a:r>
            <a:r>
              <a:rPr lang="cs-CZ" dirty="0" err="1" smtClean="0">
                <a:latin typeface="Arial" panose="020B0604020202020204" pitchFamily="34" charset="0"/>
              </a:rPr>
              <a:t>Creative</a:t>
            </a:r>
            <a:r>
              <a:rPr lang="cs-CZ" dirty="0" smtClean="0">
                <a:latin typeface="Arial" panose="020B0604020202020204" pitchFamily="34" charset="0"/>
              </a:rPr>
              <a:t> Team, 2011)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chybí-li autor, pak první slova z názvu – název nepíšeme kurzívou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(Principy sazby, 1954, s. 18)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779096" cy="92211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Metoda jméno-datum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5040560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anose="020B0604020202020204" pitchFamily="34" charset="0"/>
              </a:rPr>
              <a:t>více děl stejného autora ze stejného roku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</a:rPr>
              <a:t>za rok se vkládá index (písmeno </a:t>
            </a:r>
            <a:r>
              <a:rPr lang="cs-CZ" sz="2600" dirty="0" err="1" smtClean="0">
                <a:latin typeface="Arial" panose="020B0604020202020204" pitchFamily="34" charset="0"/>
              </a:rPr>
              <a:t>a,b,c,d</a:t>
            </a:r>
            <a:r>
              <a:rPr lang="cs-CZ" sz="2600" dirty="0" smtClean="0">
                <a:latin typeface="Arial" panose="020B0604020202020204" pitchFamily="34" charset="0"/>
              </a:rPr>
              <a:t>,...)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</a:rPr>
              <a:t>(Kafka, </a:t>
            </a:r>
            <a:r>
              <a:rPr lang="cs-CZ" sz="2600" dirty="0" err="1" smtClean="0">
                <a:latin typeface="Arial" panose="020B0604020202020204" pitchFamily="34" charset="0"/>
              </a:rPr>
              <a:t>2008b</a:t>
            </a:r>
            <a:r>
              <a:rPr lang="cs-CZ" sz="2600" dirty="0" smtClean="0">
                <a:latin typeface="Arial" panose="020B0604020202020204" pitchFamily="34" charset="0"/>
              </a:rPr>
              <a:t>, s. 54)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odkaz se může vkládat kamkoliv do věty, na konci věty se dává před tečku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</a:rPr>
              <a:t>... převzatý text dáváme do uvozovek (</a:t>
            </a:r>
            <a:r>
              <a:rPr lang="cs-CZ" sz="2600" dirty="0" err="1" smtClean="0">
                <a:latin typeface="Arial" panose="020B0604020202020204" pitchFamily="34" charset="0"/>
              </a:rPr>
              <a:t>Bratková</a:t>
            </a:r>
            <a:r>
              <a:rPr lang="cs-CZ" sz="2600" dirty="0" smtClean="0">
                <a:latin typeface="Arial" panose="020B0604020202020204" pitchFamily="34" charset="0"/>
              </a:rPr>
              <a:t>, 2008) nebo je lze i jinak zvýraznit (Cihlář, 2011). 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odkazy použité hned za sebou spojujeme do jedné závorky, oddělujeme středníkem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</a:rPr>
              <a:t>(</a:t>
            </a:r>
            <a:r>
              <a:rPr lang="cs-CZ" sz="2600" dirty="0" err="1" smtClean="0">
                <a:latin typeface="Arial" panose="020B0604020202020204" pitchFamily="34" charset="0"/>
              </a:rPr>
              <a:t>Bratková</a:t>
            </a:r>
            <a:r>
              <a:rPr lang="cs-CZ" sz="2600" dirty="0" smtClean="0">
                <a:latin typeface="Arial" panose="020B0604020202020204" pitchFamily="34" charset="0"/>
              </a:rPr>
              <a:t>, 2008; Cihlář, 2011)</a:t>
            </a:r>
          </a:p>
          <a:p>
            <a:endParaRPr lang="cs-CZ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88640"/>
            <a:ext cx="7139136" cy="92211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Metoda jméno-datum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</a:rPr>
              <a:t>pokud je ve větě příjmení citovaného autora, vypouštíme ho ze zkrácené citace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... a tento pojem definuje </a:t>
            </a:r>
            <a:r>
              <a:rPr lang="cs-CZ" dirty="0">
                <a:latin typeface="Arial" panose="020B0604020202020204" pitchFamily="34" charset="0"/>
              </a:rPr>
              <a:t>Kafka (2008, s. 34) takto,....</a:t>
            </a:r>
            <a:endParaRPr lang="cs-CZ" dirty="0" smtClean="0">
              <a:latin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</a:rPr>
              <a:t>hranaté vs. kulaté závorky – možnost volby, ale je nutné dodržet v celé práci jeden styl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88640"/>
            <a:ext cx="6847744" cy="922114"/>
          </a:xfrm>
        </p:spPr>
        <p:txBody>
          <a:bodyPr>
            <a:noAutofit/>
          </a:bodyPr>
          <a:lstStyle/>
          <a:p>
            <a:r>
              <a:rPr lang="cs-CZ" sz="3000" b="1" dirty="0" smtClean="0">
                <a:solidFill>
                  <a:schemeClr val="bg1"/>
                </a:solidFill>
              </a:rPr>
              <a:t>Seznam literatury u metody</a:t>
            </a:r>
            <a:r>
              <a:rPr lang="cs-CZ" sz="3200" b="1" dirty="0" smtClean="0">
                <a:solidFill>
                  <a:schemeClr val="bg1"/>
                </a:solidFill>
              </a:rPr>
              <a:t> jméno-datum</a:t>
            </a:r>
            <a:endParaRPr lang="cs-CZ" sz="3000" b="1" dirty="0" smtClean="0">
              <a:solidFill>
                <a:schemeClr val="bg1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24744"/>
            <a:ext cx="8229600" cy="5112568"/>
          </a:xfrm>
        </p:spPr>
        <p:txBody>
          <a:bodyPr>
            <a:normAutofit lnSpcReduction="10000"/>
          </a:bodyPr>
          <a:lstStyle/>
          <a:p>
            <a:r>
              <a:rPr lang="cs-CZ" sz="2600" dirty="0" smtClean="0">
                <a:latin typeface="Arial" panose="020B0604020202020204" pitchFamily="34" charset="0"/>
              </a:rPr>
              <a:t>v seznamu použité literatury je rok hned za autorem (pokud není autor, tak za názvem), rok vydání se dále ve vydavatelských údajích neuvádí</a:t>
            </a:r>
          </a:p>
          <a:p>
            <a:pPr lvl="1"/>
            <a:r>
              <a:rPr lang="cs-CZ" sz="2200" dirty="0" smtClean="0">
                <a:latin typeface="Arial" panose="020B0604020202020204" pitchFamily="34" charset="0"/>
              </a:rPr>
              <a:t>KAFKA, Jan. 2008. </a:t>
            </a:r>
            <a:r>
              <a:rPr lang="cs-CZ" sz="2200" i="1" dirty="0" smtClean="0">
                <a:latin typeface="Arial" panose="020B0604020202020204" pitchFamily="34" charset="0"/>
              </a:rPr>
              <a:t>Digitální knihovny</a:t>
            </a:r>
            <a:r>
              <a:rPr lang="cs-CZ" sz="2200" dirty="0" smtClean="0">
                <a:latin typeface="Arial" panose="020B0604020202020204" pitchFamily="34" charset="0"/>
              </a:rPr>
              <a:t>. Praha: Mladá Fronta. </a:t>
            </a:r>
          </a:p>
          <a:p>
            <a:pPr lvl="1"/>
            <a:r>
              <a:rPr lang="cs-CZ" sz="2200" i="1" dirty="0" smtClean="0">
                <a:latin typeface="Arial" panose="020B0604020202020204" pitchFamily="34" charset="0"/>
              </a:rPr>
              <a:t>Principy sazby</a:t>
            </a:r>
            <a:r>
              <a:rPr lang="cs-CZ" sz="2200" dirty="0" smtClean="0">
                <a:latin typeface="Arial" panose="020B0604020202020204" pitchFamily="34" charset="0"/>
              </a:rPr>
              <a:t>. 1954. 2. vyd. Praha: Academia.</a:t>
            </a:r>
          </a:p>
          <a:p>
            <a:r>
              <a:rPr lang="cs-CZ" sz="2600" dirty="0" smtClean="0">
                <a:latin typeface="Arial" panose="020B0604020202020204" pitchFamily="34" charset="0"/>
              </a:rPr>
              <a:t>pokud je v citaci celé datum, pak celé datum uvádíme v nakladatelských údajích, za jméno autora píšeme pouze rok</a:t>
            </a:r>
          </a:p>
          <a:p>
            <a:pPr lvl="1"/>
            <a:r>
              <a:rPr lang="cs-CZ" sz="2200" dirty="0" smtClean="0">
                <a:latin typeface="Arial" panose="020B0604020202020204" pitchFamily="34" charset="0"/>
              </a:rPr>
              <a:t>SRBECKÁ, Gabriela. 2010. Rozvoj kompetencí studentů ve vzdělávání. </a:t>
            </a:r>
            <a:r>
              <a:rPr lang="cs-CZ" sz="2200" i="1" dirty="0" err="1" smtClean="0">
                <a:latin typeface="Arial" panose="020B0604020202020204" pitchFamily="34" charset="0"/>
              </a:rPr>
              <a:t>Inflow</a:t>
            </a:r>
            <a:r>
              <a:rPr lang="cs-CZ" sz="2200" i="1" dirty="0" smtClean="0">
                <a:latin typeface="Arial" panose="020B0604020202020204" pitchFamily="34" charset="0"/>
              </a:rPr>
              <a:t>: </a:t>
            </a:r>
            <a:r>
              <a:rPr lang="cs-CZ" sz="2200" i="1" dirty="0" err="1" smtClean="0">
                <a:latin typeface="Arial" panose="020B0604020202020204" pitchFamily="34" charset="0"/>
              </a:rPr>
              <a:t>information</a:t>
            </a:r>
            <a:r>
              <a:rPr lang="cs-CZ" sz="2200" i="1" dirty="0" smtClean="0">
                <a:latin typeface="Arial" panose="020B0604020202020204" pitchFamily="34" charset="0"/>
              </a:rPr>
              <a:t> </a:t>
            </a:r>
            <a:r>
              <a:rPr lang="cs-CZ" sz="2200" i="1" dirty="0" err="1" smtClean="0">
                <a:latin typeface="Arial" panose="020B0604020202020204" pitchFamily="34" charset="0"/>
              </a:rPr>
              <a:t>journal</a:t>
            </a:r>
            <a:r>
              <a:rPr lang="cs-CZ" sz="2200" i="1" dirty="0" smtClean="0">
                <a:latin typeface="Arial" panose="020B0604020202020204" pitchFamily="34" charset="0"/>
              </a:rPr>
              <a:t> </a:t>
            </a:r>
            <a:r>
              <a:rPr lang="cs-CZ" sz="2200" dirty="0" smtClean="0">
                <a:latin typeface="Arial" panose="020B0604020202020204" pitchFamily="34" charset="0"/>
              </a:rPr>
              <a:t>[online]. 02/07/2010, roč. 3, č. 7 [cit. 2015-11-05]. </a:t>
            </a:r>
            <a:r>
              <a:rPr lang="cs-CZ" sz="2200" dirty="0">
                <a:latin typeface="Arial" panose="020B0604020202020204" pitchFamily="34" charset="0"/>
              </a:rPr>
              <a:t>Dostupné z : http://</a:t>
            </a:r>
            <a:r>
              <a:rPr lang="cs-CZ" sz="2200" dirty="0" smtClean="0">
                <a:latin typeface="Arial" panose="020B0604020202020204" pitchFamily="34" charset="0"/>
              </a:rPr>
              <a:t>www.inflow.cz/rozvoj-kompetenci-studentu-ve-vzdelavani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752" y="27856"/>
            <a:ext cx="6275040" cy="1024880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Metoda </a:t>
            </a:r>
            <a:r>
              <a:rPr lang="cs-CZ" sz="3600" b="1" dirty="0" smtClean="0">
                <a:solidFill>
                  <a:schemeClr val="bg1"/>
                </a:solidFill>
              </a:rPr>
              <a:t>jméno-datum  </a:t>
            </a:r>
            <a:br>
              <a:rPr lang="cs-CZ" sz="3600" b="1" dirty="0" smtClean="0">
                <a:solidFill>
                  <a:schemeClr val="bg1"/>
                </a:solidFill>
              </a:rPr>
            </a:br>
            <a:r>
              <a:rPr lang="cs-CZ" sz="3600" b="1" dirty="0" smtClean="0">
                <a:solidFill>
                  <a:schemeClr val="bg1"/>
                </a:solidFill>
              </a:rPr>
              <a:t>příklady</a:t>
            </a:r>
            <a:endParaRPr lang="cs-CZ" sz="3600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550" y="1214316"/>
            <a:ext cx="6320809" cy="5167012"/>
          </a:xfrm>
        </p:spPr>
      </p:pic>
    </p:spTree>
    <p:extLst>
      <p:ext uri="{BB962C8B-B14F-4D97-AF65-F5344CB8AC3E}">
        <p14:creationId xmlns:p14="http://schemas.microsoft.com/office/powerpoint/2010/main" val="66928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5" y="116632"/>
            <a:ext cx="6944089" cy="101297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Číslování citací </a:t>
            </a:r>
            <a:endParaRPr lang="cs-CZ" sz="3000" b="1" dirty="0" smtClean="0">
              <a:solidFill>
                <a:schemeClr val="bg1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29606"/>
            <a:ext cx="8229600" cy="53957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každá citace má své jedinečné číslo v soupisu literatury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25. KRATOCHVÍL, Pavel.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Analýza dat …</a:t>
            </a:r>
            <a:b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9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9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9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9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9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48. NOVOTNÝ, Jan.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Metody statistického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číslo citace se použije v textu, možno doplnit o údaj o lokaci v dokumentu (stránku)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 tyto metody lze aplikovat při vyhodnocování dat (25, s. 158).</a:t>
            </a:r>
          </a:p>
          <a:p>
            <a:pPr lvl="1">
              <a:lnSpc>
                <a:spcPct val="9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..., což dle Novotného(48) je …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spojení více citací do jedné závorky</a:t>
            </a:r>
          </a:p>
          <a:p>
            <a:pPr lvl="1">
              <a:lnSpc>
                <a:spcPct val="9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(25, s. 158; 48) </a:t>
            </a:r>
          </a:p>
          <a:p>
            <a:r>
              <a:rPr lang="cs-CZ" dirty="0">
                <a:latin typeface="Arial" panose="020B0604020202020204" pitchFamily="34" charset="0"/>
              </a:rPr>
              <a:t>hranaté vs. kulaté závorky – možnost volby, ale je nutné dodržet v celé práci jeden styl</a:t>
            </a:r>
          </a:p>
          <a:p>
            <a:pPr marL="0" indent="0">
              <a:spcBef>
                <a:spcPts val="1200"/>
              </a:spcBef>
              <a:buNone/>
            </a:pPr>
            <a:endParaRPr lang="cs-CZ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44624"/>
            <a:ext cx="7344816" cy="108012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Citát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doslovné převzetí cizí myšlenky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odlišení od vlastního textu</a:t>
            </a:r>
          </a:p>
          <a:p>
            <a:pPr lvl="1" eaLnBrk="1" hangingPunct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uvozovky</a:t>
            </a:r>
          </a:p>
          <a:p>
            <a:pPr lvl="1" eaLnBrk="1" hangingPunct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změna stylu písma (kurzíva)</a:t>
            </a:r>
          </a:p>
          <a:p>
            <a:pPr lvl="1" eaLnBrk="1" hangingPunct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delší text – více než 4-5 řádků</a:t>
            </a:r>
          </a:p>
          <a:p>
            <a:pPr lvl="2"/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samostatný odstavec </a:t>
            </a:r>
          </a:p>
          <a:p>
            <a:pPr lvl="2"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odsazení (5pt)</a:t>
            </a:r>
          </a:p>
          <a:p>
            <a:pPr lvl="2"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uvozovky, kurzíva</a:t>
            </a:r>
          </a:p>
          <a:p>
            <a:r>
              <a:rPr lang="cs-CZ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odkaz na zdroj (citace v textu)</a:t>
            </a:r>
          </a:p>
        </p:txBody>
      </p:sp>
    </p:spTree>
    <p:extLst>
      <p:ext uri="{BB962C8B-B14F-4D97-AF65-F5344CB8AC3E}">
        <p14:creationId xmlns:p14="http://schemas.microsoft.com/office/powerpoint/2010/main" val="316079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27784" y="44624"/>
            <a:ext cx="6059016" cy="86409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Číslování </a:t>
            </a:r>
            <a:r>
              <a:rPr lang="cs-CZ" b="1" dirty="0" smtClean="0">
                <a:solidFill>
                  <a:schemeClr val="bg1"/>
                </a:solidFill>
              </a:rPr>
              <a:t>citací – příklady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079" y="1125538"/>
            <a:ext cx="6650667" cy="5543550"/>
          </a:xfrm>
        </p:spPr>
      </p:pic>
    </p:spTree>
    <p:extLst>
      <p:ext uri="{BB962C8B-B14F-4D97-AF65-F5344CB8AC3E}">
        <p14:creationId xmlns:p14="http://schemas.microsoft.com/office/powerpoint/2010/main" val="30706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 idx="4294967295"/>
          </p:nvPr>
        </p:nvSpPr>
        <p:spPr>
          <a:xfrm>
            <a:off x="1835696" y="332656"/>
            <a:ext cx="7200800" cy="576064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Poznámky pod čarou</a:t>
            </a:r>
          </a:p>
        </p:txBody>
      </p:sp>
      <p:sp>
        <p:nvSpPr>
          <p:cNvPr id="28675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96753"/>
            <a:ext cx="8424936" cy="5256584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anose="020B0604020202020204" pitchFamily="34" charset="0"/>
              </a:rPr>
              <a:t>funkce vložit poznámku pod čarou ve Wordu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</a:rPr>
              <a:t>ve své knize </a:t>
            </a:r>
            <a:r>
              <a:rPr lang="cs-CZ" sz="2400" dirty="0" err="1" smtClean="0">
                <a:latin typeface="Arial" panose="020B0604020202020204" pitchFamily="34" charset="0"/>
              </a:rPr>
              <a:t>Kafka</a:t>
            </a:r>
            <a:r>
              <a:rPr lang="cs-CZ" sz="2400" baseline="30000" dirty="0" err="1" smtClean="0">
                <a:latin typeface="Arial" panose="020B0604020202020204" pitchFamily="34" charset="0"/>
              </a:rPr>
              <a:t>1</a:t>
            </a:r>
            <a:r>
              <a:rPr lang="cs-CZ" sz="2400" dirty="0" smtClean="0">
                <a:latin typeface="Arial" panose="020B0604020202020204" pitchFamily="34" charset="0"/>
              </a:rPr>
              <a:t>.... a také ve článku</a:t>
            </a:r>
            <a:r>
              <a:rPr lang="cs-CZ" sz="2400" baseline="30000" dirty="0" smtClean="0">
                <a:latin typeface="Arial" panose="020B0604020202020204" pitchFamily="34" charset="0"/>
              </a:rPr>
              <a:t>2 </a:t>
            </a:r>
            <a:r>
              <a:rPr lang="cs-CZ" sz="2400" dirty="0" smtClean="0">
                <a:latin typeface="Arial" panose="020B0604020202020204" pitchFamily="34" charset="0"/>
              </a:rPr>
              <a:t>zmiňuje …</a:t>
            </a:r>
            <a:endParaRPr lang="cs-CZ" sz="2400" baseline="30000" dirty="0" smtClean="0">
              <a:latin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</a:rPr>
              <a:t>pod čarou jen zkrácená citace</a:t>
            </a:r>
          </a:p>
          <a:p>
            <a:pPr lvl="1"/>
            <a:r>
              <a:rPr lang="cs-CZ" b="1" dirty="0" smtClean="0">
                <a:latin typeface="Arial" panose="020B0604020202020204" pitchFamily="34" charset="0"/>
              </a:rPr>
              <a:t> </a:t>
            </a:r>
            <a:r>
              <a:rPr lang="cs-CZ" sz="2400" b="1" dirty="0" smtClean="0">
                <a:latin typeface="Arial" panose="020B0604020202020204" pitchFamily="34" charset="0"/>
              </a:rPr>
              <a:t>příjmení a jméno autora, název, strana</a:t>
            </a:r>
          </a:p>
          <a:p>
            <a:pPr lvl="1"/>
            <a:r>
              <a:rPr lang="cs-CZ" sz="2400" baseline="30000" dirty="0" smtClean="0">
                <a:latin typeface="Arial" panose="020B0604020202020204" pitchFamily="34" charset="0"/>
              </a:rPr>
              <a:t>1 </a:t>
            </a:r>
            <a:r>
              <a:rPr lang="cs-CZ" sz="2400" dirty="0" smtClean="0">
                <a:latin typeface="Arial" panose="020B0604020202020204" pitchFamily="34" charset="0"/>
              </a:rPr>
              <a:t>KAFKA, Petr. </a:t>
            </a:r>
            <a:r>
              <a:rPr lang="cs-CZ" sz="2400" i="1" dirty="0" smtClean="0">
                <a:latin typeface="Arial" panose="020B0604020202020204" pitchFamily="34" charset="0"/>
              </a:rPr>
              <a:t>Digitální knihovny</a:t>
            </a:r>
            <a:r>
              <a:rPr lang="cs-CZ" sz="2400" dirty="0" smtClean="0">
                <a:latin typeface="Arial" panose="020B0604020202020204" pitchFamily="34" charset="0"/>
              </a:rPr>
              <a:t>, s. 124.</a:t>
            </a:r>
          </a:p>
          <a:p>
            <a:pPr lvl="1"/>
            <a:r>
              <a:rPr lang="cs-CZ" sz="2400" baseline="30000" dirty="0" smtClean="0">
                <a:latin typeface="Arial" panose="020B0604020202020204" pitchFamily="34" charset="0"/>
              </a:rPr>
              <a:t>2</a:t>
            </a:r>
            <a:r>
              <a:rPr lang="cs-CZ" sz="2400" dirty="0" smtClean="0">
                <a:latin typeface="Arial" panose="020B0604020202020204" pitchFamily="34" charset="0"/>
              </a:rPr>
              <a:t> KAFKA, Petr. Digitalizace v knihovnách. 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autor = korporace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</a:rPr>
              <a:t>Adobe </a:t>
            </a:r>
            <a:r>
              <a:rPr lang="cs-CZ" sz="2400" dirty="0" err="1" smtClean="0">
                <a:latin typeface="Arial" panose="020B0604020202020204" pitchFamily="34" charset="0"/>
              </a:rPr>
              <a:t>Creative</a:t>
            </a:r>
            <a:r>
              <a:rPr lang="cs-CZ" sz="2400" dirty="0" smtClean="0">
                <a:latin typeface="Arial" panose="020B0604020202020204" pitchFamily="34" charset="0"/>
              </a:rPr>
              <a:t> Team. </a:t>
            </a:r>
            <a:r>
              <a:rPr lang="cs-CZ" sz="2400" i="1" dirty="0" smtClean="0">
                <a:latin typeface="Arial" panose="020B0604020202020204" pitchFamily="34" charset="0"/>
              </a:rPr>
              <a:t>Adobe InDesign </a:t>
            </a:r>
            <a:r>
              <a:rPr lang="cs-CZ" sz="2400" i="1" dirty="0" err="1" smtClean="0">
                <a:latin typeface="Arial" panose="020B0604020202020204" pitchFamily="34" charset="0"/>
              </a:rPr>
              <a:t>CS5</a:t>
            </a:r>
            <a:r>
              <a:rPr lang="cs-CZ" sz="2400" i="1" dirty="0" smtClean="0">
                <a:latin typeface="Arial" panose="020B0604020202020204" pitchFamily="34" charset="0"/>
              </a:rPr>
              <a:t>,  s. 188.</a:t>
            </a:r>
            <a:r>
              <a:rPr lang="cs-CZ" sz="2400" dirty="0" smtClean="0">
                <a:latin typeface="Arial" panose="020B0604020202020204" pitchFamily="34" charset="0"/>
              </a:rPr>
              <a:t> </a:t>
            </a:r>
          </a:p>
          <a:p>
            <a:endParaRPr lang="cs-CZ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7067128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Poznámky pod čarou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latin typeface="Arial" panose="020B0604020202020204" pitchFamily="34" charset="0"/>
              </a:rPr>
              <a:t>bez autora i korporace =&gt; jen název</a:t>
            </a:r>
          </a:p>
          <a:p>
            <a:pPr lvl="1"/>
            <a:r>
              <a:rPr lang="cs-CZ" sz="2600" i="1" dirty="0" smtClean="0">
                <a:latin typeface="Arial" panose="020B0604020202020204" pitchFamily="34" charset="0"/>
              </a:rPr>
              <a:t>Principy sazby</a:t>
            </a:r>
            <a:r>
              <a:rPr lang="cs-CZ" sz="2600" dirty="0" smtClean="0">
                <a:latin typeface="Arial" panose="020B0604020202020204" pitchFamily="34" charset="0"/>
              </a:rPr>
              <a:t>, s. 18</a:t>
            </a:r>
            <a:r>
              <a:rPr lang="cs-CZ" sz="2600" i="1" dirty="0" smtClean="0">
                <a:latin typeface="Arial" panose="020B0604020202020204" pitchFamily="34" charset="0"/>
              </a:rPr>
              <a:t>.</a:t>
            </a:r>
            <a:r>
              <a:rPr lang="cs-CZ" sz="2600" dirty="0" smtClean="0">
                <a:latin typeface="Arial" panose="020B0604020202020204" pitchFamily="34" charset="0"/>
              </a:rPr>
              <a:t> 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u částí dokumentů (např. u článků) není název kurzívou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</a:rPr>
              <a:t>SRBECKÁ, Gabriela. Rozvoj kompetencí studentů ve vzdělávání.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každý odkaz (poznámka) má vždy své číslo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odkaz lze vkládat kamkoliv do věty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</a:rPr>
              <a:t>hned za citovanou pasáž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</a:rPr>
              <a:t>na konci věty před tečku</a:t>
            </a:r>
          </a:p>
          <a:p>
            <a:pPr lvl="1"/>
            <a:endParaRPr lang="cs-CZ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116632"/>
            <a:ext cx="7139136" cy="100811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Poznámky pod čarou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</a:rPr>
              <a:t>odkazy na stejné zdroje pod sebou – tamtéž</a:t>
            </a:r>
          </a:p>
          <a:p>
            <a:pPr lvl="1"/>
            <a:r>
              <a:rPr lang="cs-CZ" sz="2400" i="1" dirty="0" smtClean="0">
                <a:latin typeface="Arial" panose="020B0604020202020204" pitchFamily="34" charset="0"/>
              </a:rPr>
              <a:t>Principy sazby</a:t>
            </a:r>
            <a:r>
              <a:rPr lang="cs-CZ" sz="2400" dirty="0" smtClean="0">
                <a:latin typeface="Arial" panose="020B0604020202020204" pitchFamily="34" charset="0"/>
              </a:rPr>
              <a:t>, s. 18</a:t>
            </a:r>
            <a:r>
              <a:rPr lang="cs-CZ" sz="2400" i="1" dirty="0" smtClean="0">
                <a:latin typeface="Arial" panose="020B0604020202020204" pitchFamily="34" charset="0"/>
              </a:rPr>
              <a:t>.</a:t>
            </a:r>
            <a:r>
              <a:rPr lang="cs-CZ" sz="2400" dirty="0" smtClean="0">
                <a:latin typeface="Arial" panose="020B0604020202020204" pitchFamily="34" charset="0"/>
              </a:rPr>
              <a:t> 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</a:rPr>
              <a:t>tamtéž, s. 25.</a:t>
            </a:r>
          </a:p>
          <a:p>
            <a:pPr lvl="1"/>
            <a:endParaRPr lang="cs-CZ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cs-CZ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3768" y="44624"/>
            <a:ext cx="6552728" cy="1143000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Poznámky pod </a:t>
            </a:r>
            <a:r>
              <a:rPr lang="cs-CZ" sz="3600" b="1" dirty="0" smtClean="0">
                <a:solidFill>
                  <a:schemeClr val="bg1"/>
                </a:solidFill>
              </a:rPr>
              <a:t>čarou - příklady</a:t>
            </a:r>
            <a:endParaRPr lang="cs-CZ" sz="36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1052736"/>
            <a:ext cx="6049116" cy="5544615"/>
          </a:xfrm>
        </p:spPr>
      </p:pic>
    </p:spTree>
    <p:extLst>
      <p:ext uri="{BB962C8B-B14F-4D97-AF65-F5344CB8AC3E}">
        <p14:creationId xmlns:p14="http://schemas.microsoft.com/office/powerpoint/2010/main" val="390733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052737"/>
            <a:ext cx="8136904" cy="4608512"/>
          </a:xfrm>
          <a:noFill/>
        </p:spPr>
        <p:txBody>
          <a:bodyPr anchor="ctr" anchorCtr="1">
            <a:normAutofit fontScale="92500"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Bibliografické citace</a:t>
            </a:r>
          </a:p>
          <a:p>
            <a:pPr algn="ctr">
              <a:buFontTx/>
              <a:buNone/>
            </a:pPr>
            <a:r>
              <a:rPr lang="cs-CZ" sz="8000" b="1" dirty="0" smtClean="0"/>
              <a:t>v seznamu použité literatury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16632"/>
            <a:ext cx="7067128" cy="100811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Zásady citování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jednotný styl všech citací 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dodržujeme citační pravidla vydavatele / zadavatele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pořadí údajů dané citačním stylem 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údaje přebíráme z citovaného dokumentu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pokud údaj chybí, zkusíme dohledat z jiných zdrojů nebo odhadneme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[tyto údaje se zapisují v hranatých závorkách]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příp. údaj vynecháme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údaje zapisujeme v jazyce dokumentu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transliterace do latinky</a:t>
            </a:r>
          </a:p>
        </p:txBody>
      </p:sp>
    </p:spTree>
    <p:extLst>
      <p:ext uri="{BB962C8B-B14F-4D97-AF65-F5344CB8AC3E}">
        <p14:creationId xmlns:p14="http://schemas.microsoft.com/office/powerpoint/2010/main" val="131776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419056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Obecná struktura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052736"/>
            <a:ext cx="8352928" cy="5400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1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Tvůrce (tvůrci) části dokumentu</a:t>
            </a:r>
          </a:p>
          <a:p>
            <a:pPr>
              <a:lnSpc>
                <a:spcPct val="100000"/>
              </a:lnSpc>
            </a:pPr>
            <a:r>
              <a:rPr lang="cs-CZ" sz="1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Název části dokumentu (nepíšeme kurzívou)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Tvůrci (autoři/korporace) – primární odpovědnost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PŘÍJMENÍ, Jméno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PŘÍJMENÍ, Jméno, Jméno PŘÍJMENÍ  a Jméno PŘÍJMENÍ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hodně autorů – uvádíme prvního: PŘÍJMENÍ, Jméno et al. 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NÁZEV KORPORACE</a:t>
            </a:r>
          </a:p>
          <a:p>
            <a:pPr>
              <a:lnSpc>
                <a:spcPct val="100000"/>
              </a:lnSpc>
            </a:pP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Název: </a:t>
            </a:r>
            <a:r>
              <a:rPr lang="cs-CZ" sz="20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píšeme kurzívou 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dlouhý název lze zkrátit</a:t>
            </a:r>
          </a:p>
          <a:p>
            <a:pPr lvl="1"/>
            <a:r>
              <a:rPr lang="cs-CZ" sz="1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 (nepovinný údaj)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oddělujeme od názvu dvojtečkou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Typ nosiče (jen u elektronických)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[CD], [online], [DVD]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Vydání / verze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pokud se jedná o první vydání tak není nutné uvádět</a:t>
            </a:r>
          </a:p>
          <a:p>
            <a:r>
              <a:rPr lang="cs-CZ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tvůrce – sekundární odpovědnost (nepovinný údaj)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překladatel, ilustrátor</a:t>
            </a:r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419056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Obecná struktura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24744"/>
            <a:ext cx="8280920" cy="547260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Nakladatelské informace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místo vydání -  u více míst vydání uvádíme jen první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nakladatel – nezapisujeme zkratku obchodního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označení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(s.r.o., Ltd., aj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Datum vydání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rok vydání, pokud je uvedeno můžeme uvést celé datum (především u online zdrojů)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 článků z novin zapisujeme vždy celé datum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pokud přebíráme datum z copyrightu, zapisujeme: 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c2016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nebo 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©2016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chybějí datum - dohledat z jiných zdrojů, odhadnout (zapisujeme v hranatých závorkách), např. [cca 1975], nebo lze zapsat [b. r.] , příp. údaj vynecháme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Číslování (u článků z časopisů)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2005, vol. 12, no. 3   nebo  2005, 12(3)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Strany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(u článků, příspěvků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Datum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aktualizace/revize (povinné u online zdrojů pokud je to uvedeno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Datum citování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(povinné u online zdrojů)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[cit. 2015-10-12]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Edice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Identifikátor (ISBN, ISSN, DOI)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Dostupnost (povinné u online zdrojů)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</a:t>
            </a:r>
          </a:p>
        </p:txBody>
      </p:sp>
    </p:spTree>
    <p:extLst>
      <p:ext uri="{BB962C8B-B14F-4D97-AF65-F5344CB8AC3E}">
        <p14:creationId xmlns:p14="http://schemas.microsoft.com/office/powerpoint/2010/main" val="79995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124745"/>
            <a:ext cx="8136904" cy="4536504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Získávání údajů pro citace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777162" cy="508000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Citát - ukázka</a:t>
            </a:r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„Uvádíme-li v práci poprvé nový termín, nezapomeňme předložit okamžitě jeho definici. Nejsme-li schopni výraz vyložit, nepoužívejme jej. Má-li se pak jednat o jeden ze základních termínů naší diplomové práce a my nejsme schopni jej vysvětlit, je lépe všeho nechat a zabývat se něčím jiným“  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Eco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, 1997, s. 194).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41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16632"/>
            <a:ext cx="6876256" cy="994122"/>
          </a:xfrm>
        </p:spPr>
        <p:txBody>
          <a:bodyPr>
            <a:normAutofit/>
          </a:bodyPr>
          <a:lstStyle/>
          <a:p>
            <a:pPr eaLnBrk="1" hangingPunct="1"/>
            <a:r>
              <a:rPr lang="cs-CZ" sz="3800" b="1" dirty="0" smtClean="0">
                <a:solidFill>
                  <a:schemeClr val="bg1"/>
                </a:solidFill>
              </a:rPr>
              <a:t>Citování tištěných dokumentů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229600" cy="4752528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cs-CZ" dirty="0" smtClean="0">
                <a:latin typeface="Arial" panose="020B0604020202020204" pitchFamily="34" charset="0"/>
              </a:rPr>
              <a:t>citovaný text mít fyzicky u sebe</a:t>
            </a:r>
            <a:endParaRPr lang="en-US" dirty="0" smtClean="0">
              <a:latin typeface="Arial" panose="020B0604020202020204" pitchFamily="34" charset="0"/>
            </a:endParaRPr>
          </a:p>
          <a:p>
            <a:pPr eaLnBrk="1" hangingPunct="1"/>
            <a:r>
              <a:rPr lang="cs-CZ" dirty="0" smtClean="0">
                <a:latin typeface="Arial" panose="020B0604020202020204" pitchFamily="34" charset="0"/>
              </a:rPr>
              <a:t>zdroje informací</a:t>
            </a: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titulní list</a:t>
            </a: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rub titulního listu</a:t>
            </a: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tiráž a další místa v knize</a:t>
            </a:r>
          </a:p>
          <a:p>
            <a:pPr lvl="1" eaLnBrk="1" hangingPunct="1"/>
            <a:r>
              <a:rPr lang="en-US" dirty="0" smtClean="0">
                <a:latin typeface="Arial" panose="020B0604020202020204" pitchFamily="34" charset="0"/>
              </a:rPr>
              <a:t>[</a:t>
            </a:r>
            <a:r>
              <a:rPr lang="cs-CZ" dirty="0" smtClean="0">
                <a:latin typeface="Arial" panose="020B0604020202020204" pitchFamily="34" charset="0"/>
              </a:rPr>
              <a:t>externí zdroje</a:t>
            </a:r>
            <a:r>
              <a:rPr lang="en-US" dirty="0" smtClean="0">
                <a:latin typeface="Arial" panose="020B0604020202020204" pitchFamily="34" charset="0"/>
              </a:rPr>
              <a:t>]</a:t>
            </a:r>
          </a:p>
          <a:p>
            <a:pPr lvl="1" eaLnBrk="1" hangingPunct="1"/>
            <a:r>
              <a:rPr lang="en-US" dirty="0" smtClean="0">
                <a:latin typeface="Arial" panose="020B0604020202020204" pitchFamily="34" charset="0"/>
              </a:rPr>
              <a:t>[</a:t>
            </a:r>
            <a:r>
              <a:rPr lang="cs-CZ" dirty="0" smtClean="0">
                <a:latin typeface="Arial" panose="020B0604020202020204" pitchFamily="34" charset="0"/>
              </a:rPr>
              <a:t>o</a:t>
            </a:r>
            <a:r>
              <a:rPr lang="en-US" dirty="0" err="1" smtClean="0">
                <a:latin typeface="Arial" panose="020B0604020202020204" pitchFamily="34" charset="0"/>
              </a:rPr>
              <a:t>dhad</a:t>
            </a:r>
            <a:r>
              <a:rPr lang="en-US" dirty="0" smtClean="0">
                <a:latin typeface="Arial" panose="020B0604020202020204" pitchFamily="34" charset="0"/>
              </a:rPr>
              <a:t>]</a:t>
            </a:r>
            <a:endParaRPr lang="cs-CZ" dirty="0" smtClean="0">
              <a:latin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</a:rPr>
              <a:t>p</a:t>
            </a:r>
            <a:r>
              <a:rPr lang="en-US" dirty="0" err="1" smtClean="0">
                <a:latin typeface="Arial" panose="020B0604020202020204" pitchFamily="34" charset="0"/>
              </a:rPr>
              <a:t>okud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</a:rPr>
              <a:t>údaj </a:t>
            </a:r>
            <a:r>
              <a:rPr lang="cs-CZ" dirty="0" smtClean="0">
                <a:latin typeface="Arial" panose="020B0604020202020204" pitchFamily="34" charset="0"/>
              </a:rPr>
              <a:t>chybí a nelze jej dohledat:</a:t>
            </a:r>
            <a:endParaRPr lang="cs-CZ" dirty="0">
              <a:latin typeface="Arial" panose="020B0604020202020204" pitchFamily="34" charset="0"/>
            </a:endParaRP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vynechá se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nikdy nelze vynechat název!</a:t>
            </a:r>
            <a:endParaRPr lang="cs-CZ" dirty="0">
              <a:latin typeface="Arial" panose="020B0604020202020204" pitchFamily="34" charset="0"/>
            </a:endParaRPr>
          </a:p>
          <a:p>
            <a:pPr marL="457200" lvl="1" indent="0" eaLnBrk="1" hangingPunct="1">
              <a:buNone/>
            </a:pPr>
            <a:endParaRPr lang="cs-CZ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20888" y="260648"/>
            <a:ext cx="6923112" cy="792088"/>
          </a:xfrm>
        </p:spPr>
        <p:txBody>
          <a:bodyPr>
            <a:normAutofit/>
          </a:bodyPr>
          <a:lstStyle/>
          <a:p>
            <a:pPr eaLnBrk="1" hangingPunct="1"/>
            <a:r>
              <a:rPr lang="cs-CZ" sz="3400" b="1" dirty="0" smtClean="0">
                <a:solidFill>
                  <a:schemeClr val="bg1"/>
                </a:solidFill>
              </a:rPr>
              <a:t>Citování elektronických dokumentů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cs-CZ" dirty="0" smtClean="0">
                <a:latin typeface="Arial" panose="020B0604020202020204" pitchFamily="34" charset="0"/>
              </a:rPr>
              <a:t>problém nalezení bibliografických informací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</a:rPr>
              <a:t>zdroje informací</a:t>
            </a: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nadpisy</a:t>
            </a: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hlavička, </a:t>
            </a:r>
            <a:r>
              <a:rPr lang="cs-CZ" dirty="0" err="1" smtClean="0">
                <a:latin typeface="Arial" panose="020B0604020202020204" pitchFamily="34" charset="0"/>
              </a:rPr>
              <a:t>metadata</a:t>
            </a:r>
            <a:endParaRPr lang="cs-CZ" dirty="0" smtClean="0">
              <a:latin typeface="Arial" panose="020B0604020202020204" pitchFamily="34" charset="0"/>
            </a:endParaRP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titulek</a:t>
            </a:r>
          </a:p>
          <a:p>
            <a:pPr lvl="1" eaLnBrk="1" hangingPunct="1"/>
            <a:r>
              <a:rPr lang="en-US" dirty="0" smtClean="0">
                <a:latin typeface="Arial" panose="020B0604020202020204" pitchFamily="34" charset="0"/>
              </a:rPr>
              <a:t>[</a:t>
            </a:r>
            <a:r>
              <a:rPr lang="cs-CZ" dirty="0" smtClean="0">
                <a:latin typeface="Arial" panose="020B0604020202020204" pitchFamily="34" charset="0"/>
              </a:rPr>
              <a:t>externí zdroje</a:t>
            </a:r>
            <a:r>
              <a:rPr lang="en-US" dirty="0" smtClean="0">
                <a:latin typeface="Arial" panose="020B0604020202020204" pitchFamily="34" charset="0"/>
              </a:rPr>
              <a:t>]</a:t>
            </a:r>
          </a:p>
          <a:p>
            <a:pPr lvl="1" eaLnBrk="1" hangingPunct="1"/>
            <a:r>
              <a:rPr lang="en-US" dirty="0" smtClean="0">
                <a:latin typeface="Arial" panose="020B0604020202020204" pitchFamily="34" charset="0"/>
              </a:rPr>
              <a:t>[</a:t>
            </a:r>
            <a:r>
              <a:rPr lang="cs-CZ" dirty="0" smtClean="0">
                <a:latin typeface="Arial" panose="020B0604020202020204" pitchFamily="34" charset="0"/>
              </a:rPr>
              <a:t>o</a:t>
            </a:r>
            <a:r>
              <a:rPr lang="en-US" dirty="0" err="1" smtClean="0">
                <a:latin typeface="Arial" panose="020B0604020202020204" pitchFamily="34" charset="0"/>
              </a:rPr>
              <a:t>dhad</a:t>
            </a:r>
            <a:r>
              <a:rPr lang="en-US" dirty="0" smtClean="0">
                <a:latin typeface="Arial" panose="020B0604020202020204" pitchFamily="34" charset="0"/>
              </a:rPr>
              <a:t>]</a:t>
            </a:r>
            <a:endParaRPr lang="cs-CZ" dirty="0" smtClean="0"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p</a:t>
            </a:r>
            <a:r>
              <a:rPr lang="en-US" dirty="0" err="1">
                <a:latin typeface="Arial" panose="020B0604020202020204" pitchFamily="34" charset="0"/>
              </a:rPr>
              <a:t>okud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</a:rPr>
              <a:t>údaj chybí a nelze jej dohledat: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vynechá se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nikdy nelze vynechat </a:t>
            </a:r>
            <a:r>
              <a:rPr lang="cs-CZ" dirty="0" smtClean="0">
                <a:latin typeface="Arial" panose="020B0604020202020204" pitchFamily="34" charset="0"/>
              </a:rPr>
              <a:t>název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u online zdrojů uvádíme - </a:t>
            </a:r>
            <a:r>
              <a:rPr lang="cs-CZ" b="1" dirty="0" smtClean="0">
                <a:latin typeface="Arial" panose="020B0604020202020204" pitchFamily="34" charset="0"/>
              </a:rPr>
              <a:t>typ </a:t>
            </a:r>
            <a:r>
              <a:rPr lang="cs-CZ" b="1" dirty="0">
                <a:latin typeface="Arial" panose="020B0604020202020204" pitchFamily="34" charset="0"/>
              </a:rPr>
              <a:t>nosiče</a:t>
            </a:r>
            <a:r>
              <a:rPr lang="cs-CZ" dirty="0">
                <a:latin typeface="Arial" panose="020B0604020202020204" pitchFamily="34" charset="0"/>
              </a:rPr>
              <a:t>, </a:t>
            </a:r>
            <a:r>
              <a:rPr lang="cs-CZ" dirty="0" smtClean="0">
                <a:latin typeface="Arial" panose="020B0604020202020204" pitchFamily="34" charset="0"/>
              </a:rPr>
              <a:t>vydání/verze, datum aktualizace, </a:t>
            </a:r>
            <a:r>
              <a:rPr lang="cs-CZ" b="1" dirty="0" smtClean="0">
                <a:latin typeface="Arial" panose="020B0604020202020204" pitchFamily="34" charset="0"/>
              </a:rPr>
              <a:t>datum citování [cit. RRRR-MM-DD], dostupnost</a:t>
            </a:r>
          </a:p>
          <a:p>
            <a:pPr eaLnBrk="1" hangingPunct="1"/>
            <a:endParaRPr lang="cs-CZ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9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124745"/>
            <a:ext cx="8064896" cy="4608512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Citace různých druhů dokumentů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16632"/>
            <a:ext cx="7067128" cy="100811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Druhy dokumentů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ro vytvoření správné bibliografické citace </a:t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je nutné si uvědomit jaký druh dokumentu chceme citovat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tištěný 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 elektronický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citujeme celek nebo jen část dokumentu </a:t>
            </a:r>
          </a:p>
          <a:p>
            <a:pPr lvl="2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kniha 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 kapitola z knihy</a:t>
            </a:r>
          </a:p>
          <a:p>
            <a:pPr lvl="2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časopis, noviny 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 článek</a:t>
            </a:r>
          </a:p>
          <a:p>
            <a:pPr lvl="2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sborník 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 příspěvek ve sborníku</a:t>
            </a:r>
          </a:p>
          <a:p>
            <a:pPr lvl="2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web 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 webová stránka, příspěvek na webu</a:t>
            </a:r>
          </a:p>
        </p:txBody>
      </p:sp>
    </p:spTree>
    <p:extLst>
      <p:ext uri="{BB962C8B-B14F-4D97-AF65-F5344CB8AC3E}">
        <p14:creationId xmlns:p14="http://schemas.microsoft.com/office/powerpoint/2010/main" val="290322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116632"/>
            <a:ext cx="6198621" cy="100811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Knihy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352928" cy="47091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8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2800" i="1" dirty="0" smtClean="0">
                <a:latin typeface="Arial" panose="020B0604020202020204" pitchFamily="34" charset="0"/>
              </a:rPr>
              <a:t>Název: </a:t>
            </a:r>
            <a:r>
              <a:rPr lang="cs-CZ" sz="28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800" dirty="0" smtClean="0">
                <a:latin typeface="Arial" panose="020B0604020202020204" pitchFamily="34" charset="0"/>
              </a:rPr>
              <a:t>. </a:t>
            </a:r>
            <a:r>
              <a:rPr lang="cs-CZ" sz="2800" dirty="0">
                <a:latin typeface="Arial" panose="020B0604020202020204" pitchFamily="34" charset="0"/>
              </a:rPr>
              <a:t>Vydání.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odpovědnost.</a:t>
            </a:r>
            <a:r>
              <a:rPr lang="cs-CZ" sz="2800" dirty="0" smtClean="0">
                <a:latin typeface="Arial" panose="020B0604020202020204" pitchFamily="34" charset="0"/>
              </a:rPr>
              <a:t> Místo vydání: Nakladatelství, rok vydání. Edice: </a:t>
            </a:r>
            <a:r>
              <a:rPr lang="cs-CZ" sz="2800" dirty="0" err="1" smtClean="0">
                <a:latin typeface="Arial" panose="020B0604020202020204" pitchFamily="34" charset="0"/>
              </a:rPr>
              <a:t>subedice</a:t>
            </a:r>
            <a:r>
              <a:rPr lang="cs-CZ" sz="2800" dirty="0" smtClean="0">
                <a:latin typeface="Arial" panose="020B0604020202020204" pitchFamily="34" charset="0"/>
              </a:rPr>
              <a:t>, číslo edice. Standardní číslo. Dostupnost.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400" dirty="0" smtClean="0">
              <a:latin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WINKLER, Jiří.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Organizace implementačního procesu: institucionální hledisko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analýzy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Brno: Masarykova univerzita, 2014. ISBN 9788021078222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KOTÍKOVÁ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Jaromíra, Miriam KOTRUSOVÁ a Helena VYCHOVÁ.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Flexibilní formy práce ve vybraných zemích EU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vyd. Praha: VÚPSV,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2013.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ISBN 978-80-7416-131-5. Dostupné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také z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: http://praha.vupsv.cz/Fulltext/vz_366.pdf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6" y="188640"/>
            <a:ext cx="5040560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E-knihy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363272" cy="51125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31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3100" i="1" dirty="0" smtClean="0">
                <a:latin typeface="Arial" panose="020B0604020202020204" pitchFamily="34" charset="0"/>
              </a:rPr>
              <a:t>Název: </a:t>
            </a:r>
            <a:r>
              <a:rPr lang="cs-CZ" sz="31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3100" dirty="0" smtClean="0">
                <a:latin typeface="Arial" panose="020B0604020202020204" pitchFamily="34" charset="0"/>
              </a:rPr>
              <a:t> </a:t>
            </a:r>
            <a:r>
              <a:rPr lang="en-US" sz="3100" dirty="0" smtClean="0">
                <a:latin typeface="Arial" panose="020B0604020202020204" pitchFamily="34" charset="0"/>
              </a:rPr>
              <a:t>[</a:t>
            </a:r>
            <a:r>
              <a:rPr lang="en-US" sz="3100" dirty="0" err="1" smtClean="0">
                <a:latin typeface="Arial" panose="020B0604020202020204" pitchFamily="34" charset="0"/>
              </a:rPr>
              <a:t>nosi</a:t>
            </a:r>
            <a:r>
              <a:rPr lang="cs-CZ" sz="3100" dirty="0" smtClean="0">
                <a:latin typeface="Arial" panose="020B0604020202020204" pitchFamily="34" charset="0"/>
              </a:rPr>
              <a:t>č</a:t>
            </a:r>
            <a:r>
              <a:rPr lang="en-US" sz="3100" dirty="0" smtClean="0">
                <a:latin typeface="Arial" panose="020B0604020202020204" pitchFamily="34" charset="0"/>
              </a:rPr>
              <a:t>]</a:t>
            </a:r>
            <a:r>
              <a:rPr lang="cs-CZ" sz="3100" dirty="0" smtClean="0">
                <a:latin typeface="Arial" panose="020B0604020202020204" pitchFamily="34" charset="0"/>
              </a:rPr>
              <a:t>. </a:t>
            </a:r>
            <a:r>
              <a:rPr lang="cs-CZ" sz="3100" dirty="0">
                <a:latin typeface="Arial" panose="020B0604020202020204" pitchFamily="34" charset="0"/>
              </a:rPr>
              <a:t>Vydání. </a:t>
            </a:r>
            <a:r>
              <a:rPr lang="cs-CZ" sz="31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31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odpovědnost. </a:t>
            </a:r>
            <a:r>
              <a:rPr lang="cs-CZ" sz="3100" dirty="0" smtClean="0">
                <a:latin typeface="Arial" panose="020B0604020202020204" pitchFamily="34" charset="0"/>
              </a:rPr>
              <a:t>Místo vydání: Nakladatelství, rok/datum vydání, datum aktualizace </a:t>
            </a:r>
            <a:r>
              <a:rPr lang="en-US" sz="3100" dirty="0" smtClean="0">
                <a:latin typeface="Arial" panose="020B0604020202020204" pitchFamily="34" charset="0"/>
              </a:rPr>
              <a:t>[</a:t>
            </a:r>
            <a:r>
              <a:rPr lang="cs-CZ" sz="3100" dirty="0" smtClean="0">
                <a:latin typeface="Arial" panose="020B0604020202020204" pitchFamily="34" charset="0"/>
              </a:rPr>
              <a:t>datum citování</a:t>
            </a:r>
            <a:r>
              <a:rPr lang="en-US" sz="3100" dirty="0" smtClean="0">
                <a:latin typeface="Arial" panose="020B0604020202020204" pitchFamily="34" charset="0"/>
              </a:rPr>
              <a:t>]</a:t>
            </a:r>
            <a:r>
              <a:rPr lang="cs-CZ" sz="3100" dirty="0" smtClean="0">
                <a:latin typeface="Arial" panose="020B0604020202020204" pitchFamily="34" charset="0"/>
              </a:rPr>
              <a:t>. Edice: </a:t>
            </a:r>
            <a:r>
              <a:rPr lang="cs-CZ" sz="3100" dirty="0" err="1" smtClean="0">
                <a:latin typeface="Arial" panose="020B0604020202020204" pitchFamily="34" charset="0"/>
              </a:rPr>
              <a:t>Subedice</a:t>
            </a:r>
            <a:r>
              <a:rPr lang="cs-CZ" sz="3100" dirty="0" smtClean="0">
                <a:latin typeface="Arial" panose="020B0604020202020204" pitchFamily="34" charset="0"/>
              </a:rPr>
              <a:t>, číslo edice. Identifikátor. Dostupnost. </a:t>
            </a:r>
            <a:r>
              <a:rPr lang="cs-CZ" sz="31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400" dirty="0" smtClean="0">
              <a:latin typeface="Arial" panose="020B0604020202020204" pitchFamily="34" charset="0"/>
            </a:endParaRPr>
          </a:p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TEATER,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Barbra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applying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theories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[online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]. 2nd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Maidenhead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: Open University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2014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[cit. 2015-11-04]. ISBN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9780335247646.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Dostupné z: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eBook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Collection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EBSCOhost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KOTÍKOVÁ, Jaromíra, Miriam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KOTRUSOVÁ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a Helena VYCHOVÁ. </a:t>
            </a:r>
            <a:r>
              <a:rPr lang="cs-CZ" sz="2600" i="1" dirty="0">
                <a:latin typeface="Arial" panose="020B0604020202020204" pitchFamily="34" charset="0"/>
                <a:cs typeface="Arial" panose="020B0604020202020204" pitchFamily="34" charset="0"/>
              </a:rPr>
              <a:t>Flexibilní formy práce ve vybraných zemích 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EU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[online]. 1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. vyd. Praha: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VÚPSV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2013 [cit. 2016-02-09].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ISBN 978-80-7416-131-5. Dostupné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: http://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praha.vupsv.cz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/Fulltext/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vz_366.pdf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6776462" cy="86409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Kapitola z knihy / e-knihy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526574" y="1196752"/>
            <a:ext cx="8229600" cy="518457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2600" dirty="0">
                <a:latin typeface="Arial" panose="020B0604020202020204" pitchFamily="34" charset="0"/>
              </a:rPr>
              <a:t>Název kapitoly. Primární odpovědnost </a:t>
            </a:r>
            <a:r>
              <a:rPr lang="cs-CZ" sz="2600" dirty="0" smtClean="0">
                <a:latin typeface="Arial" panose="020B0604020202020204" pitchFamily="34" charset="0"/>
              </a:rPr>
              <a:t>knihy</a:t>
            </a:r>
            <a:r>
              <a:rPr lang="cs-CZ" sz="2600" dirty="0">
                <a:latin typeface="Arial" panose="020B0604020202020204" pitchFamily="34" charset="0"/>
              </a:rPr>
              <a:t>. </a:t>
            </a:r>
            <a:r>
              <a:rPr lang="cs-CZ" sz="2600" i="1" dirty="0">
                <a:latin typeface="Arial" panose="020B0604020202020204" pitchFamily="34" charset="0"/>
              </a:rPr>
              <a:t>Název </a:t>
            </a:r>
            <a:r>
              <a:rPr lang="cs-CZ" sz="2600" i="1" dirty="0" smtClean="0">
                <a:latin typeface="Arial" panose="020B0604020202020204" pitchFamily="34" charset="0"/>
              </a:rPr>
              <a:t>knihy</a:t>
            </a:r>
            <a:r>
              <a:rPr lang="cs-CZ" sz="2600" i="1" dirty="0">
                <a:latin typeface="Arial" panose="020B0604020202020204" pitchFamily="34" charset="0"/>
              </a:rPr>
              <a:t>: </a:t>
            </a:r>
            <a:r>
              <a:rPr lang="cs-CZ" sz="2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600" i="1" dirty="0">
                <a:latin typeface="Arial" panose="020B0604020202020204" pitchFamily="34" charset="0"/>
              </a:rPr>
              <a:t> </a:t>
            </a:r>
            <a:r>
              <a:rPr lang="cs-CZ" sz="2600" dirty="0">
                <a:latin typeface="Arial" panose="020B0604020202020204" pitchFamily="34" charset="0"/>
              </a:rPr>
              <a:t>[nosič]. Vydání.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odpovědnost.</a:t>
            </a:r>
            <a:r>
              <a:rPr lang="cs-CZ" sz="2600" dirty="0">
                <a:latin typeface="Arial" panose="020B0604020202020204" pitchFamily="34" charset="0"/>
              </a:rPr>
              <a:t> Místo vydání: Nakladatelství, rok vydání</a:t>
            </a:r>
            <a:r>
              <a:rPr lang="en-US" sz="2600" dirty="0">
                <a:latin typeface="Arial" panose="020B0604020202020204" pitchFamily="34" charset="0"/>
              </a:rPr>
              <a:t>, </a:t>
            </a:r>
            <a:r>
              <a:rPr lang="cs-CZ" sz="2600" dirty="0">
                <a:latin typeface="Arial" panose="020B0604020202020204" pitchFamily="34" charset="0"/>
              </a:rPr>
              <a:t>rozsah stran [datum citování]. Edice: </a:t>
            </a:r>
            <a:r>
              <a:rPr lang="cs-CZ" sz="2600" dirty="0" err="1">
                <a:latin typeface="Arial" panose="020B0604020202020204" pitchFamily="34" charset="0"/>
              </a:rPr>
              <a:t>subedice</a:t>
            </a:r>
            <a:r>
              <a:rPr lang="cs-CZ" sz="2600" dirty="0">
                <a:latin typeface="Arial" panose="020B0604020202020204" pitchFamily="34" charset="0"/>
              </a:rPr>
              <a:t>, číslo edice. Standardní číslo. 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Poznámky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endParaRPr lang="cs-CZ" sz="2400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400" dirty="0" err="1" smtClean="0">
                <a:latin typeface="Arial" panose="020B0604020202020204" pitchFamily="34" charset="0"/>
              </a:rPr>
              <a:t>Beeing</a:t>
            </a:r>
            <a:r>
              <a:rPr lang="cs-CZ" sz="2400" dirty="0" smtClean="0">
                <a:latin typeface="Arial" panose="020B0604020202020204" pitchFamily="34" charset="0"/>
              </a:rPr>
              <a:t> a </a:t>
            </a:r>
            <a:r>
              <a:rPr lang="cs-CZ" sz="2400" dirty="0" err="1" smtClean="0">
                <a:latin typeface="Arial" panose="020B0604020202020204" pitchFamily="34" charset="0"/>
              </a:rPr>
              <a:t>teacher</a:t>
            </a:r>
            <a:r>
              <a:rPr lang="cs-CZ" sz="2400" dirty="0" smtClean="0">
                <a:latin typeface="Arial" panose="020B0604020202020204" pitchFamily="34" charset="0"/>
              </a:rPr>
              <a:t>. HENRY, Miriam et al. </a:t>
            </a:r>
            <a:r>
              <a:rPr lang="cs-CZ" sz="2400" i="1" dirty="0" err="1" smtClean="0">
                <a:latin typeface="Arial" panose="020B0604020202020204" pitchFamily="34" charset="0"/>
              </a:rPr>
              <a:t>Understanding</a:t>
            </a:r>
            <a:r>
              <a:rPr lang="cs-CZ" sz="2400" i="1" dirty="0" smtClean="0">
                <a:latin typeface="Arial" panose="020B0604020202020204" pitchFamily="34" charset="0"/>
              </a:rPr>
              <a:t> </a:t>
            </a:r>
            <a:r>
              <a:rPr lang="cs-CZ" sz="2400" i="1" dirty="0" err="1" smtClean="0">
                <a:latin typeface="Arial" panose="020B0604020202020204" pitchFamily="34" charset="0"/>
              </a:rPr>
              <a:t>Schooling</a:t>
            </a:r>
            <a:r>
              <a:rPr lang="cs-CZ" sz="2400" i="1" dirty="0" smtClean="0">
                <a:latin typeface="Arial" panose="020B0604020202020204" pitchFamily="34" charset="0"/>
              </a:rPr>
              <a:t>: </a:t>
            </a:r>
            <a:r>
              <a:rPr lang="cs-CZ" sz="2400" i="1" dirty="0" err="1" smtClean="0">
                <a:latin typeface="Arial" panose="020B0604020202020204" pitchFamily="34" charset="0"/>
              </a:rPr>
              <a:t>An</a:t>
            </a:r>
            <a:r>
              <a:rPr lang="cs-CZ" sz="2400" i="1" dirty="0" smtClean="0">
                <a:latin typeface="Arial" panose="020B0604020202020204" pitchFamily="34" charset="0"/>
              </a:rPr>
              <a:t> </a:t>
            </a:r>
            <a:r>
              <a:rPr lang="cs-CZ" sz="2400" i="1" dirty="0" err="1" smtClean="0">
                <a:latin typeface="Arial" panose="020B0604020202020204" pitchFamily="34" charset="0"/>
              </a:rPr>
              <a:t>Introductory</a:t>
            </a:r>
            <a:r>
              <a:rPr lang="cs-CZ" sz="2400" i="1" dirty="0" smtClean="0">
                <a:latin typeface="Arial" panose="020B0604020202020204" pitchFamily="34" charset="0"/>
              </a:rPr>
              <a:t> Sociology </a:t>
            </a:r>
            <a:r>
              <a:rPr lang="cs-CZ" sz="2400" i="1" dirty="0" err="1" smtClean="0">
                <a:latin typeface="Arial" panose="020B0604020202020204" pitchFamily="34" charset="0"/>
              </a:rPr>
              <a:t>of</a:t>
            </a:r>
            <a:r>
              <a:rPr lang="cs-CZ" sz="2400" i="1" dirty="0" smtClean="0">
                <a:latin typeface="Arial" panose="020B0604020202020204" pitchFamily="34" charset="0"/>
              </a:rPr>
              <a:t> </a:t>
            </a:r>
            <a:r>
              <a:rPr lang="cs-CZ" sz="2400" i="1" dirty="0" err="1" smtClean="0">
                <a:latin typeface="Arial" panose="020B0604020202020204" pitchFamily="34" charset="0"/>
              </a:rPr>
              <a:t>Australian</a:t>
            </a:r>
            <a:r>
              <a:rPr lang="cs-CZ" sz="2400" i="1" dirty="0" smtClean="0">
                <a:latin typeface="Arial" panose="020B0604020202020204" pitchFamily="34" charset="0"/>
              </a:rPr>
              <a:t> </a:t>
            </a:r>
            <a:r>
              <a:rPr lang="cs-CZ" sz="2400" i="1" dirty="0" err="1" smtClean="0">
                <a:latin typeface="Arial" panose="020B0604020202020204" pitchFamily="34" charset="0"/>
              </a:rPr>
              <a:t>Education</a:t>
            </a:r>
            <a:r>
              <a:rPr lang="cs-CZ" sz="2400" dirty="0" smtClean="0">
                <a:latin typeface="Arial" panose="020B0604020202020204" pitchFamily="34" charset="0"/>
              </a:rPr>
              <a:t>. Florence: </a:t>
            </a:r>
            <a:r>
              <a:rPr lang="cs-CZ" sz="2400" dirty="0" err="1" smtClean="0">
                <a:latin typeface="Arial" panose="020B0604020202020204" pitchFamily="34" charset="0"/>
              </a:rPr>
              <a:t>Routledge</a:t>
            </a:r>
            <a:r>
              <a:rPr lang="cs-CZ" sz="2400" dirty="0" smtClean="0">
                <a:latin typeface="Arial" panose="020B0604020202020204" pitchFamily="34" charset="0"/>
              </a:rPr>
              <a:t>, 1988, s. 18-39. ISBN 9780415008952. </a:t>
            </a:r>
            <a:br>
              <a:rPr lang="cs-CZ" sz="2400" dirty="0" smtClean="0">
                <a:latin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400" dirty="0" err="1">
                <a:latin typeface="Arial" panose="020B0604020202020204" pitchFamily="34" charset="0"/>
              </a:rPr>
              <a:t>Old</a:t>
            </a:r>
            <a:r>
              <a:rPr lang="cs-CZ" sz="2400" dirty="0">
                <a:latin typeface="Arial" panose="020B0604020202020204" pitchFamily="34" charset="0"/>
              </a:rPr>
              <a:t> and </a:t>
            </a:r>
            <a:r>
              <a:rPr lang="cs-CZ" sz="2400" dirty="0" err="1">
                <a:latin typeface="Arial" panose="020B0604020202020204" pitchFamily="34" charset="0"/>
              </a:rPr>
              <a:t>new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ways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seeing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relationships</a:t>
            </a:r>
            <a:r>
              <a:rPr lang="cs-CZ" sz="2400" dirty="0">
                <a:latin typeface="Arial" panose="020B0604020202020204" pitchFamily="34" charset="0"/>
              </a:rPr>
              <a:t>. DUCK, </a:t>
            </a:r>
            <a:r>
              <a:rPr lang="cs-CZ" sz="2400" dirty="0" err="1">
                <a:latin typeface="Arial" panose="020B0604020202020204" pitchFamily="34" charset="0"/>
              </a:rPr>
              <a:t>Steve</a:t>
            </a:r>
            <a:r>
              <a:rPr lang="cs-CZ" sz="2400" dirty="0">
                <a:latin typeface="Arial" panose="020B0604020202020204" pitchFamily="34" charset="0"/>
              </a:rPr>
              <a:t>. </a:t>
            </a:r>
            <a:r>
              <a:rPr lang="cs-CZ" sz="2400" i="1" dirty="0" err="1">
                <a:latin typeface="Arial" panose="020B0604020202020204" pitchFamily="34" charset="0"/>
              </a:rPr>
              <a:t>Rethinking</a:t>
            </a:r>
            <a:r>
              <a:rPr lang="cs-CZ" sz="2400" i="1" dirty="0">
                <a:latin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</a:rPr>
              <a:t>Relationships</a:t>
            </a:r>
            <a:r>
              <a:rPr lang="cs-CZ" sz="2400" i="1" dirty="0">
                <a:latin typeface="Arial" panose="020B0604020202020204" pitchFamily="34" charset="0"/>
              </a:rPr>
              <a:t> </a:t>
            </a:r>
            <a:r>
              <a:rPr lang="cs-CZ" sz="2400" dirty="0">
                <a:latin typeface="Arial" panose="020B0604020202020204" pitchFamily="34" charset="0"/>
              </a:rPr>
              <a:t>[online]</a:t>
            </a:r>
            <a:r>
              <a:rPr lang="cs-CZ" sz="2400" i="1" dirty="0">
                <a:latin typeface="Arial" panose="020B0604020202020204" pitchFamily="34" charset="0"/>
              </a:rPr>
              <a:t>.</a:t>
            </a:r>
            <a:r>
              <a:rPr lang="cs-CZ" sz="2400" dirty="0">
                <a:latin typeface="Arial" panose="020B0604020202020204" pitchFamily="34" charset="0"/>
              </a:rPr>
              <a:t> Los Angeles: SAGE, 2012, s. 1-29 [cit. 2016-01-14]. ISBN 9781452230405. Dostupné z: http://knowledge.sagepub.com/view/rethinking-relationships/n1.xml</a:t>
            </a:r>
          </a:p>
          <a:p>
            <a:pPr>
              <a:lnSpc>
                <a:spcPct val="110000"/>
              </a:lnSpc>
            </a:pPr>
            <a:endParaRPr lang="cs-CZ" sz="2400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27784" y="332656"/>
            <a:ext cx="5743199" cy="576064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Sborník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196752"/>
            <a:ext cx="8064896" cy="5472113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cs-CZ" sz="2600" dirty="0" smtClean="0">
                <a:latin typeface="Arial" panose="020B0604020202020204" pitchFamily="34" charset="0"/>
              </a:rPr>
              <a:t>Primární odpovědnost sborníku. </a:t>
            </a:r>
            <a:r>
              <a:rPr lang="cs-CZ" sz="2600" i="1" dirty="0" smtClean="0">
                <a:latin typeface="Arial" panose="020B0604020202020204" pitchFamily="34" charset="0"/>
              </a:rPr>
              <a:t>Název sborníku: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sborníku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.</a:t>
            </a:r>
            <a:r>
              <a:rPr lang="cs-CZ" sz="2600" dirty="0" smtClean="0">
                <a:latin typeface="Arial" panose="020B0604020202020204" pitchFamily="34" charset="0"/>
              </a:rPr>
              <a:t> </a:t>
            </a:r>
            <a:r>
              <a:rPr lang="cs-CZ" sz="2600" dirty="0">
                <a:latin typeface="Arial" panose="020B0604020202020204" pitchFamily="34" charset="0"/>
              </a:rPr>
              <a:t>Vydání.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 sborníku. </a:t>
            </a:r>
            <a:r>
              <a:rPr lang="cs-CZ" sz="2600" dirty="0" smtClean="0">
                <a:latin typeface="Arial" panose="020B0604020202020204" pitchFamily="34" charset="0"/>
              </a:rPr>
              <a:t>Místo vydání: Nakladatelství, rok vydání. </a:t>
            </a:r>
            <a:r>
              <a:rPr lang="cs-CZ" sz="2600" dirty="0">
                <a:latin typeface="Arial" panose="020B0604020202020204" pitchFamily="34" charset="0"/>
              </a:rPr>
              <a:t>Edice: </a:t>
            </a:r>
            <a:r>
              <a:rPr lang="cs-CZ" sz="2600" dirty="0" err="1">
                <a:latin typeface="Arial" panose="020B0604020202020204" pitchFamily="34" charset="0"/>
              </a:rPr>
              <a:t>subedice</a:t>
            </a:r>
            <a:r>
              <a:rPr lang="cs-CZ" sz="2600" dirty="0">
                <a:latin typeface="Arial" panose="020B0604020202020204" pitchFamily="34" charset="0"/>
              </a:rPr>
              <a:t>, číslo edice. </a:t>
            </a:r>
            <a:r>
              <a:rPr lang="cs-CZ" sz="2600" dirty="0" smtClean="0">
                <a:latin typeface="Arial" panose="020B0604020202020204" pitchFamily="34" charset="0"/>
              </a:rPr>
              <a:t>Identifikátor. Dostupnost.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2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ŠRAJER, Jindřich a Libor MUSIL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.). </a:t>
            </a:r>
            <a: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Etické kontexty sociální práce s rodinou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České Budějovice: Albert, 2008. ISBN 978-80-7326-145-0.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27784" y="332656"/>
            <a:ext cx="5743199" cy="576064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E-sborník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196753"/>
            <a:ext cx="8064896" cy="5256584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cs-CZ" sz="2400" dirty="0" smtClean="0">
                <a:latin typeface="Arial" panose="020B0604020202020204" pitchFamily="34" charset="0"/>
              </a:rPr>
              <a:t>Primární odpovědnost sborníku. </a:t>
            </a:r>
            <a:r>
              <a:rPr lang="cs-CZ" sz="2400" i="1" dirty="0" smtClean="0">
                <a:latin typeface="Arial" panose="020B0604020202020204" pitchFamily="34" charset="0"/>
              </a:rPr>
              <a:t>Název sborníku: </a:t>
            </a:r>
            <a:r>
              <a:rPr lang="cs-CZ" sz="24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sborníku </a:t>
            </a:r>
            <a:r>
              <a:rPr lang="cs-CZ" sz="2400" dirty="0" smtClean="0">
                <a:latin typeface="Arial" panose="020B0604020202020204" pitchFamily="34" charset="0"/>
              </a:rPr>
              <a:t>[online]. </a:t>
            </a:r>
            <a:r>
              <a:rPr lang="cs-CZ" sz="2400" dirty="0">
                <a:latin typeface="Arial" panose="020B0604020202020204" pitchFamily="34" charset="0"/>
              </a:rPr>
              <a:t>Vydání.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 sborníku. </a:t>
            </a:r>
            <a:r>
              <a:rPr lang="cs-CZ" sz="2400" dirty="0" smtClean="0">
                <a:latin typeface="Arial" panose="020B0604020202020204" pitchFamily="34" charset="0"/>
              </a:rPr>
              <a:t>Místo vydání: Nakladatelství, rok vydání [datum citování]. </a:t>
            </a:r>
            <a:r>
              <a:rPr lang="cs-CZ" sz="2400" dirty="0">
                <a:latin typeface="Arial" panose="020B0604020202020204" pitchFamily="34" charset="0"/>
              </a:rPr>
              <a:t>Edice: </a:t>
            </a:r>
            <a:r>
              <a:rPr lang="cs-CZ" sz="2400" dirty="0" err="1">
                <a:latin typeface="Arial" panose="020B0604020202020204" pitchFamily="34" charset="0"/>
              </a:rPr>
              <a:t>subedice</a:t>
            </a:r>
            <a:r>
              <a:rPr lang="cs-CZ" sz="2400" dirty="0">
                <a:latin typeface="Arial" panose="020B0604020202020204" pitchFamily="34" charset="0"/>
              </a:rPr>
              <a:t>, číslo edice. </a:t>
            </a:r>
            <a:r>
              <a:rPr lang="cs-CZ" sz="2400" dirty="0" smtClean="0">
                <a:latin typeface="Arial" panose="020B0604020202020204" pitchFamily="34" charset="0"/>
              </a:rPr>
              <a:t>Identifikátor. Dostupnost.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2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200" dirty="0" smtClean="0">
                <a:latin typeface="Arial" panose="020B0604020202020204" pitchFamily="34" charset="0"/>
              </a:rPr>
              <a:t>ARNOLD</a:t>
            </a:r>
            <a:r>
              <a:rPr lang="en-US" sz="2200" dirty="0" smtClean="0">
                <a:latin typeface="Arial" panose="020B0604020202020204" pitchFamily="34" charset="0"/>
              </a:rPr>
              <a:t>, </a:t>
            </a:r>
            <a:r>
              <a:rPr lang="cs-CZ" sz="2200" dirty="0" smtClean="0">
                <a:latin typeface="Arial" panose="020B0604020202020204" pitchFamily="34" charset="0"/>
              </a:rPr>
              <a:t>Eva Nicol </a:t>
            </a:r>
            <a:r>
              <a:rPr lang="cs-CZ" sz="2200" dirty="0">
                <a:latin typeface="Arial" panose="020B0604020202020204" pitchFamily="34" charset="0"/>
              </a:rPr>
              <a:t>(</a:t>
            </a:r>
            <a:r>
              <a:rPr lang="cs-CZ" sz="2200" dirty="0" err="1">
                <a:latin typeface="Arial" panose="020B0604020202020204" pitchFamily="34" charset="0"/>
              </a:rPr>
              <a:t>ed</a:t>
            </a:r>
            <a:r>
              <a:rPr lang="cs-CZ" sz="2200" dirty="0">
                <a:latin typeface="Arial" panose="020B0604020202020204" pitchFamily="34" charset="0"/>
              </a:rPr>
              <a:t>.). </a:t>
            </a:r>
            <a:r>
              <a:rPr lang="cs-CZ" sz="2200" i="1" dirty="0" err="1" smtClean="0">
                <a:latin typeface="Arial" panose="020B0604020202020204" pitchFamily="34" charset="0"/>
              </a:rPr>
              <a:t>Social</a:t>
            </a:r>
            <a:r>
              <a:rPr lang="cs-CZ" sz="2200" i="1" dirty="0" smtClean="0">
                <a:latin typeface="Arial" panose="020B0604020202020204" pitchFamily="34" charset="0"/>
              </a:rPr>
              <a:t> </a:t>
            </a:r>
            <a:r>
              <a:rPr lang="cs-CZ" sz="2200" i="1" dirty="0" err="1" smtClean="0">
                <a:latin typeface="Arial" panose="020B0604020202020204" pitchFamily="34" charset="0"/>
              </a:rPr>
              <a:t>work</a:t>
            </a:r>
            <a:r>
              <a:rPr lang="cs-CZ" sz="2200" i="1" dirty="0" smtClean="0">
                <a:latin typeface="Arial" panose="020B0604020202020204" pitchFamily="34" charset="0"/>
              </a:rPr>
              <a:t> </a:t>
            </a:r>
            <a:r>
              <a:rPr lang="cs-CZ" sz="2200" i="1" dirty="0" err="1" smtClean="0">
                <a:latin typeface="Arial" panose="020B0604020202020204" pitchFamily="34" charset="0"/>
              </a:rPr>
              <a:t>practices</a:t>
            </a:r>
            <a:r>
              <a:rPr lang="cs-CZ" sz="2200" i="1" dirty="0" smtClean="0">
                <a:latin typeface="Arial" panose="020B0604020202020204" pitchFamily="34" charset="0"/>
              </a:rPr>
              <a:t>: </a:t>
            </a:r>
            <a:r>
              <a:rPr lang="cs-CZ" sz="2200" i="1" dirty="0" err="1" smtClean="0">
                <a:latin typeface="Arial" panose="020B0604020202020204" pitchFamily="34" charset="0"/>
              </a:rPr>
              <a:t>global</a:t>
            </a:r>
            <a:r>
              <a:rPr lang="cs-CZ" sz="2200" i="1" dirty="0" smtClean="0">
                <a:latin typeface="Arial" panose="020B0604020202020204" pitchFamily="34" charset="0"/>
              </a:rPr>
              <a:t> </a:t>
            </a:r>
            <a:r>
              <a:rPr lang="cs-CZ" sz="2200" i="1" dirty="0" err="1" smtClean="0">
                <a:latin typeface="Arial" panose="020B0604020202020204" pitchFamily="34" charset="0"/>
              </a:rPr>
              <a:t>perspectives</a:t>
            </a:r>
            <a:r>
              <a:rPr lang="cs-CZ" sz="2200" i="1" dirty="0" smtClean="0">
                <a:latin typeface="Arial" panose="020B0604020202020204" pitchFamily="34" charset="0"/>
              </a:rPr>
              <a:t>, </a:t>
            </a:r>
            <a:r>
              <a:rPr lang="cs-CZ" sz="2200" i="1" dirty="0" err="1" smtClean="0">
                <a:latin typeface="Arial" panose="020B0604020202020204" pitchFamily="34" charset="0"/>
              </a:rPr>
              <a:t>challenges</a:t>
            </a:r>
            <a:r>
              <a:rPr lang="cs-CZ" sz="2200" i="1" dirty="0" smtClean="0">
                <a:latin typeface="Arial" panose="020B0604020202020204" pitchFamily="34" charset="0"/>
              </a:rPr>
              <a:t> and </a:t>
            </a:r>
            <a:r>
              <a:rPr lang="cs-CZ" sz="2200" i="1" dirty="0" err="1" smtClean="0">
                <a:latin typeface="Arial" panose="020B0604020202020204" pitchFamily="34" charset="0"/>
              </a:rPr>
              <a:t>educational</a:t>
            </a:r>
            <a:r>
              <a:rPr lang="cs-CZ" sz="2200" i="1" dirty="0" smtClean="0">
                <a:latin typeface="Arial" panose="020B0604020202020204" pitchFamily="34" charset="0"/>
              </a:rPr>
              <a:t> </a:t>
            </a:r>
            <a:r>
              <a:rPr lang="cs-CZ" sz="2200" i="1" dirty="0" err="1" smtClean="0">
                <a:latin typeface="Arial" panose="020B0604020202020204" pitchFamily="34" charset="0"/>
              </a:rPr>
              <a:t>implications</a:t>
            </a:r>
            <a:r>
              <a:rPr lang="cs-CZ" sz="2200" i="1" dirty="0" smtClean="0">
                <a:latin typeface="Arial" panose="020B0604020202020204" pitchFamily="34" charset="0"/>
              </a:rPr>
              <a:t> </a:t>
            </a:r>
            <a:r>
              <a:rPr lang="en-US" sz="2200" dirty="0" smtClean="0">
                <a:latin typeface="Arial" panose="020B0604020202020204" pitchFamily="34" charset="0"/>
              </a:rPr>
              <a:t>[online</a:t>
            </a:r>
            <a:r>
              <a:rPr lang="en-US" sz="2200" dirty="0">
                <a:latin typeface="Arial" panose="020B0604020202020204" pitchFamily="34" charset="0"/>
              </a:rPr>
              <a:t>]</a:t>
            </a:r>
            <a:r>
              <a:rPr lang="cs-CZ" sz="2200" dirty="0">
                <a:latin typeface="Arial" panose="020B0604020202020204" pitchFamily="34" charset="0"/>
              </a:rPr>
              <a:t>. </a:t>
            </a:r>
            <a:r>
              <a:rPr lang="cs-CZ" sz="2200" dirty="0" smtClean="0">
                <a:latin typeface="Arial" panose="020B0604020202020204" pitchFamily="34" charset="0"/>
              </a:rPr>
              <a:t>New York: Nova Science </a:t>
            </a:r>
            <a:r>
              <a:rPr lang="cs-CZ" sz="2200" dirty="0" err="1" smtClean="0">
                <a:latin typeface="Arial" panose="020B0604020202020204" pitchFamily="34" charset="0"/>
              </a:rPr>
              <a:t>Publishers</a:t>
            </a:r>
            <a:r>
              <a:rPr lang="cs-CZ" sz="2200" dirty="0" smtClean="0">
                <a:latin typeface="Arial" panose="020B0604020202020204" pitchFamily="34" charset="0"/>
              </a:rPr>
              <a:t>, c201</a:t>
            </a:r>
            <a:r>
              <a:rPr lang="en-US" sz="2200" dirty="0">
                <a:latin typeface="Arial" panose="020B0604020202020204" pitchFamily="34" charset="0"/>
              </a:rPr>
              <a:t>4 [cit. 2016-01-14]</a:t>
            </a:r>
            <a:r>
              <a:rPr lang="cs-CZ" sz="2200" dirty="0">
                <a:latin typeface="Arial" panose="020B0604020202020204" pitchFamily="34" charset="0"/>
              </a:rPr>
              <a:t>. ISBN </a:t>
            </a:r>
            <a:r>
              <a:rPr lang="cs-CZ" sz="2200" dirty="0" smtClean="0">
                <a:latin typeface="Arial" panose="020B0604020202020204" pitchFamily="34" charset="0"/>
              </a:rPr>
              <a:t>978-1-63321</a:t>
            </a:r>
            <a:r>
              <a:rPr lang="en-US" sz="2200" dirty="0" smtClean="0">
                <a:latin typeface="Arial" panose="020B0604020202020204" pitchFamily="34" charset="0"/>
              </a:rPr>
              <a:t>-</a:t>
            </a:r>
            <a:r>
              <a:rPr lang="cs-CZ" sz="2200" dirty="0" smtClean="0">
                <a:latin typeface="Arial" panose="020B0604020202020204" pitchFamily="34" charset="0"/>
              </a:rPr>
              <a:t>316</a:t>
            </a:r>
            <a:r>
              <a:rPr lang="en-US" sz="2200" dirty="0" smtClean="0">
                <a:latin typeface="Arial" panose="020B0604020202020204" pitchFamily="34" charset="0"/>
              </a:rPr>
              <a:t>-</a:t>
            </a:r>
            <a:r>
              <a:rPr lang="cs-CZ" sz="2200" dirty="0" smtClean="0">
                <a:latin typeface="Arial" panose="020B0604020202020204" pitchFamily="34" charset="0"/>
              </a:rPr>
              <a:t>6. </a:t>
            </a:r>
            <a:r>
              <a:rPr lang="cs-CZ" sz="2200" dirty="0">
                <a:latin typeface="Arial" panose="020B0604020202020204" pitchFamily="34" charset="0"/>
              </a:rPr>
              <a:t>Dostupné z:</a:t>
            </a:r>
            <a:r>
              <a:rPr lang="en-US" sz="2200" dirty="0">
                <a:latin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</a:rPr>
              <a:t>datab</a:t>
            </a:r>
            <a:r>
              <a:rPr lang="cs-CZ" sz="2200" dirty="0" err="1">
                <a:latin typeface="Arial" panose="020B0604020202020204" pitchFamily="34" charset="0"/>
              </a:rPr>
              <a:t>áze</a:t>
            </a:r>
            <a:r>
              <a:rPr lang="cs-CZ" sz="2200" dirty="0">
                <a:latin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</a:rPr>
              <a:t>EBSCO</a:t>
            </a:r>
            <a:r>
              <a:rPr lang="cs-CZ" sz="2200" dirty="0">
                <a:latin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</a:rPr>
              <a:t>eBook</a:t>
            </a:r>
            <a:r>
              <a:rPr lang="cs-CZ" sz="2200" dirty="0">
                <a:latin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</a:rPr>
              <a:t>Academic</a:t>
            </a:r>
            <a:r>
              <a:rPr lang="cs-CZ" sz="2200" dirty="0">
                <a:latin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</a:rPr>
              <a:t>Collection</a:t>
            </a:r>
            <a:r>
              <a:rPr lang="cs-CZ" sz="2200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775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6840760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Příspěvek ze sborníku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2400" dirty="0" smtClean="0">
                <a:latin typeface="Arial" panose="020B0604020202020204" pitchFamily="34" charset="0"/>
              </a:rPr>
              <a:t>Primární odpovědnost příspěvku. Název: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příspěvku</a:t>
            </a:r>
            <a:r>
              <a:rPr lang="cs-CZ" sz="2400" dirty="0" smtClean="0">
                <a:latin typeface="Arial" panose="020B0604020202020204" pitchFamily="34" charset="0"/>
              </a:rPr>
              <a:t>. In: Primární odpovědnost sborníku. </a:t>
            </a:r>
            <a:r>
              <a:rPr lang="cs-CZ" sz="2400" i="1" dirty="0" smtClean="0">
                <a:latin typeface="Arial" panose="020B0604020202020204" pitchFamily="34" charset="0"/>
              </a:rPr>
              <a:t>Název sborníku: </a:t>
            </a:r>
            <a:r>
              <a:rPr lang="cs-CZ" sz="24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sborníku</a:t>
            </a:r>
            <a:r>
              <a:rPr lang="cs-CZ" sz="2400" dirty="0" smtClean="0">
                <a:latin typeface="Arial" panose="020B0604020202020204" pitchFamily="34" charset="0"/>
              </a:rPr>
              <a:t>. </a:t>
            </a:r>
            <a:r>
              <a:rPr lang="cs-CZ" sz="2400" dirty="0">
                <a:latin typeface="Arial" panose="020B0604020202020204" pitchFamily="34" charset="0"/>
              </a:rPr>
              <a:t>Vydání.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 sborníku.</a:t>
            </a:r>
            <a:r>
              <a:rPr lang="cs-CZ" sz="2400" dirty="0" smtClean="0">
                <a:latin typeface="Arial" panose="020B0604020202020204" pitchFamily="34" charset="0"/>
              </a:rPr>
              <a:t> Místo vydání: Nakladatelství, rok vydání, rozsah stran. </a:t>
            </a:r>
            <a:r>
              <a:rPr lang="cs-CZ" sz="2400" dirty="0">
                <a:latin typeface="Arial" panose="020B0604020202020204" pitchFamily="34" charset="0"/>
              </a:rPr>
              <a:t>Edice: </a:t>
            </a:r>
            <a:r>
              <a:rPr lang="cs-CZ" sz="2400" dirty="0" err="1">
                <a:latin typeface="Arial" panose="020B0604020202020204" pitchFamily="34" charset="0"/>
              </a:rPr>
              <a:t>subedice</a:t>
            </a:r>
            <a:r>
              <a:rPr lang="cs-CZ" sz="2400" dirty="0">
                <a:latin typeface="Arial" panose="020B0604020202020204" pitchFamily="34" charset="0"/>
              </a:rPr>
              <a:t>, číslo edice</a:t>
            </a:r>
            <a:r>
              <a:rPr lang="cs-CZ" sz="2400" dirty="0" smtClean="0">
                <a:latin typeface="Arial" panose="020B0604020202020204" pitchFamily="34" charset="0"/>
              </a:rPr>
              <a:t>. Identifikátor. Dostupnost.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0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MUSIL, Libor a Mirka NEČASOVÁ. Zvládnutí nesourodých očekávání a morální orientace sociálních pracovníků. In: ŠRAJER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, Jindřich a Libor MUSIL (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.).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Etické kontexty sociální práce s rodinou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České Budějovice: Albert,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2008, s. 83-106.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ISBN 978-80-7326-145-0.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332656"/>
            <a:ext cx="7704856" cy="576064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Parafráze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interpretace cizí myšlenky vlastními slovy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větší míra zapracování do vlastního textu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neměnit původní myšlenku!!!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ýtah – zkrácení textu, držíme se originální myšlenky bez přidání vlastních pohledů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parafráze nejsou graficky odlišeny </a:t>
            </a:r>
          </a:p>
          <a:p>
            <a:pPr eaLnBrk="1" hangingPunct="1"/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odkaz na zdroj (citace v textu)</a:t>
            </a:r>
          </a:p>
          <a:p>
            <a:pPr marL="0" indent="0" eaLnBrk="1" hangingPunct="1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83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6840760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E-příspěvek ze sborníku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2400" dirty="0" smtClean="0">
                <a:latin typeface="Arial" panose="020B0604020202020204" pitchFamily="34" charset="0"/>
              </a:rPr>
              <a:t>Primární odpovědnost příspěvku. Název: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příspěvku</a:t>
            </a:r>
            <a:r>
              <a:rPr lang="cs-CZ" sz="2400" dirty="0" smtClean="0">
                <a:latin typeface="Arial" panose="020B0604020202020204" pitchFamily="34" charset="0"/>
              </a:rPr>
              <a:t>. In: Primární odpovědnost sborníku. </a:t>
            </a:r>
            <a:r>
              <a:rPr lang="cs-CZ" sz="2400" i="1" dirty="0" smtClean="0">
                <a:latin typeface="Arial" panose="020B0604020202020204" pitchFamily="34" charset="0"/>
              </a:rPr>
              <a:t>Název sborníku: </a:t>
            </a:r>
            <a:r>
              <a:rPr lang="cs-CZ" sz="24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sborníku </a:t>
            </a:r>
            <a:r>
              <a:rPr lang="cs-CZ" sz="2400" dirty="0" smtClean="0">
                <a:latin typeface="Arial" panose="020B0604020202020204" pitchFamily="34" charset="0"/>
              </a:rPr>
              <a:t>[nosič]. </a:t>
            </a:r>
            <a:r>
              <a:rPr lang="cs-CZ" sz="2400" dirty="0">
                <a:latin typeface="Arial" panose="020B0604020202020204" pitchFamily="34" charset="0"/>
              </a:rPr>
              <a:t>Vydání.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 sborníku. </a:t>
            </a:r>
            <a:r>
              <a:rPr lang="cs-CZ" sz="2400" dirty="0" smtClean="0">
                <a:latin typeface="Arial" panose="020B0604020202020204" pitchFamily="34" charset="0"/>
              </a:rPr>
              <a:t>Místo vydání: Nakladatelství, rok vydání, datum aktualizace, rozsah stran [datum citování]. </a:t>
            </a:r>
            <a:r>
              <a:rPr lang="cs-CZ" sz="2400" dirty="0">
                <a:latin typeface="Arial" panose="020B0604020202020204" pitchFamily="34" charset="0"/>
              </a:rPr>
              <a:t>Edice: </a:t>
            </a:r>
            <a:r>
              <a:rPr lang="cs-CZ" sz="2400" dirty="0" err="1">
                <a:latin typeface="Arial" panose="020B0604020202020204" pitchFamily="34" charset="0"/>
              </a:rPr>
              <a:t>subedice</a:t>
            </a:r>
            <a:r>
              <a:rPr lang="cs-CZ" sz="2400" dirty="0">
                <a:latin typeface="Arial" panose="020B0604020202020204" pitchFamily="34" charset="0"/>
              </a:rPr>
              <a:t>, číslo edice</a:t>
            </a:r>
            <a:r>
              <a:rPr lang="cs-CZ" sz="2400" dirty="0" smtClean="0">
                <a:latin typeface="Arial" panose="020B0604020202020204" pitchFamily="34" charset="0"/>
              </a:rPr>
              <a:t>. Identifikátor. Dostupnost.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0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100" dirty="0" smtClean="0">
                <a:latin typeface="Arial" panose="020B0604020202020204" pitchFamily="34" charset="0"/>
              </a:rPr>
              <a:t>RANKOPO, </a:t>
            </a:r>
            <a:r>
              <a:rPr lang="cs-CZ" sz="2100" dirty="0" err="1" smtClean="0">
                <a:latin typeface="Arial" panose="020B0604020202020204" pitchFamily="34" charset="0"/>
              </a:rPr>
              <a:t>Morena</a:t>
            </a:r>
            <a:r>
              <a:rPr lang="cs-CZ" sz="2100" dirty="0" smtClean="0">
                <a:latin typeface="Arial" panose="020B0604020202020204" pitchFamily="34" charset="0"/>
              </a:rPr>
              <a:t> J. </a:t>
            </a:r>
            <a:r>
              <a:rPr lang="cs-CZ" sz="2100" dirty="0" err="1" smtClean="0">
                <a:latin typeface="Arial" panose="020B0604020202020204" pitchFamily="34" charset="0"/>
              </a:rPr>
              <a:t>Social</a:t>
            </a:r>
            <a:r>
              <a:rPr lang="cs-CZ" sz="2100" dirty="0" smtClean="0">
                <a:latin typeface="Arial" panose="020B0604020202020204" pitchFamily="34" charset="0"/>
              </a:rPr>
              <a:t> </a:t>
            </a:r>
            <a:r>
              <a:rPr lang="cs-CZ" sz="2100" dirty="0" err="1" smtClean="0">
                <a:latin typeface="Arial" panose="020B0604020202020204" pitchFamily="34" charset="0"/>
              </a:rPr>
              <a:t>work</a:t>
            </a:r>
            <a:r>
              <a:rPr lang="cs-CZ" sz="2100" dirty="0" smtClean="0">
                <a:latin typeface="Arial" panose="020B0604020202020204" pitchFamily="34" charset="0"/>
              </a:rPr>
              <a:t>, spirituality and </a:t>
            </a:r>
            <a:r>
              <a:rPr lang="cs-CZ" sz="2100" dirty="0" err="1" smtClean="0">
                <a:latin typeface="Arial" panose="020B0604020202020204" pitchFamily="34" charset="0"/>
              </a:rPr>
              <a:t>the</a:t>
            </a:r>
            <a:r>
              <a:rPr lang="cs-CZ" sz="2100" dirty="0" smtClean="0">
                <a:latin typeface="Arial" panose="020B0604020202020204" pitchFamily="34" charset="0"/>
              </a:rPr>
              <a:t> </a:t>
            </a:r>
            <a:r>
              <a:rPr lang="cs-CZ" sz="2100" dirty="0" err="1" smtClean="0">
                <a:latin typeface="Arial" panose="020B0604020202020204" pitchFamily="34" charset="0"/>
              </a:rPr>
              <a:t>indigenisation</a:t>
            </a:r>
            <a:r>
              <a:rPr lang="cs-CZ" sz="2100" dirty="0" smtClean="0">
                <a:latin typeface="Arial" panose="020B0604020202020204" pitchFamily="34" charset="0"/>
              </a:rPr>
              <a:t> </a:t>
            </a:r>
            <a:r>
              <a:rPr lang="cs-CZ" sz="2100" dirty="0" err="1" smtClean="0">
                <a:latin typeface="Arial" panose="020B0604020202020204" pitchFamily="34" charset="0"/>
              </a:rPr>
              <a:t>discourse</a:t>
            </a:r>
            <a:r>
              <a:rPr lang="cs-CZ" sz="2100" dirty="0" smtClean="0">
                <a:latin typeface="Arial" panose="020B0604020202020204" pitchFamily="34" charset="0"/>
              </a:rPr>
              <a:t>. In: ARNOLD</a:t>
            </a:r>
            <a:r>
              <a:rPr lang="en-US" sz="2100" dirty="0">
                <a:latin typeface="Arial" panose="020B0604020202020204" pitchFamily="34" charset="0"/>
              </a:rPr>
              <a:t>, </a:t>
            </a:r>
            <a:r>
              <a:rPr lang="cs-CZ" sz="2100" dirty="0">
                <a:latin typeface="Arial" panose="020B0604020202020204" pitchFamily="34" charset="0"/>
              </a:rPr>
              <a:t>Eva Nicol (</a:t>
            </a:r>
            <a:r>
              <a:rPr lang="cs-CZ" sz="2100" dirty="0" err="1">
                <a:latin typeface="Arial" panose="020B0604020202020204" pitchFamily="34" charset="0"/>
              </a:rPr>
              <a:t>ed</a:t>
            </a:r>
            <a:r>
              <a:rPr lang="cs-CZ" sz="2100" dirty="0">
                <a:latin typeface="Arial" panose="020B0604020202020204" pitchFamily="34" charset="0"/>
              </a:rPr>
              <a:t>.). </a:t>
            </a:r>
            <a:r>
              <a:rPr lang="cs-CZ" sz="2100" i="1" dirty="0" err="1">
                <a:latin typeface="Arial" panose="020B0604020202020204" pitchFamily="34" charset="0"/>
              </a:rPr>
              <a:t>Social</a:t>
            </a:r>
            <a:r>
              <a:rPr lang="cs-CZ" sz="2100" i="1" dirty="0">
                <a:latin typeface="Arial" panose="020B0604020202020204" pitchFamily="34" charset="0"/>
              </a:rPr>
              <a:t> </a:t>
            </a:r>
            <a:r>
              <a:rPr lang="cs-CZ" sz="2100" i="1" dirty="0" err="1">
                <a:latin typeface="Arial" panose="020B0604020202020204" pitchFamily="34" charset="0"/>
              </a:rPr>
              <a:t>work</a:t>
            </a:r>
            <a:r>
              <a:rPr lang="cs-CZ" sz="2100" i="1" dirty="0">
                <a:latin typeface="Arial" panose="020B0604020202020204" pitchFamily="34" charset="0"/>
              </a:rPr>
              <a:t> </a:t>
            </a:r>
            <a:r>
              <a:rPr lang="cs-CZ" sz="2100" i="1" dirty="0" err="1">
                <a:latin typeface="Arial" panose="020B0604020202020204" pitchFamily="34" charset="0"/>
              </a:rPr>
              <a:t>practices</a:t>
            </a:r>
            <a:r>
              <a:rPr lang="cs-CZ" sz="2100" i="1" dirty="0">
                <a:latin typeface="Arial" panose="020B0604020202020204" pitchFamily="34" charset="0"/>
              </a:rPr>
              <a:t>: </a:t>
            </a:r>
            <a:r>
              <a:rPr lang="cs-CZ" sz="2100" i="1" dirty="0" err="1">
                <a:latin typeface="Arial" panose="020B0604020202020204" pitchFamily="34" charset="0"/>
              </a:rPr>
              <a:t>global</a:t>
            </a:r>
            <a:r>
              <a:rPr lang="cs-CZ" sz="2100" i="1" dirty="0">
                <a:latin typeface="Arial" panose="020B0604020202020204" pitchFamily="34" charset="0"/>
              </a:rPr>
              <a:t> </a:t>
            </a:r>
            <a:r>
              <a:rPr lang="cs-CZ" sz="2100" i="1" dirty="0" err="1">
                <a:latin typeface="Arial" panose="020B0604020202020204" pitchFamily="34" charset="0"/>
              </a:rPr>
              <a:t>perspectives</a:t>
            </a:r>
            <a:r>
              <a:rPr lang="cs-CZ" sz="2100" i="1" dirty="0">
                <a:latin typeface="Arial" panose="020B0604020202020204" pitchFamily="34" charset="0"/>
              </a:rPr>
              <a:t>, </a:t>
            </a:r>
            <a:r>
              <a:rPr lang="cs-CZ" sz="2100" i="1" dirty="0" err="1">
                <a:latin typeface="Arial" panose="020B0604020202020204" pitchFamily="34" charset="0"/>
              </a:rPr>
              <a:t>challenges</a:t>
            </a:r>
            <a:r>
              <a:rPr lang="cs-CZ" sz="2100" i="1" dirty="0">
                <a:latin typeface="Arial" panose="020B0604020202020204" pitchFamily="34" charset="0"/>
              </a:rPr>
              <a:t> and </a:t>
            </a:r>
            <a:r>
              <a:rPr lang="cs-CZ" sz="2100" i="1" dirty="0" err="1">
                <a:latin typeface="Arial" panose="020B0604020202020204" pitchFamily="34" charset="0"/>
              </a:rPr>
              <a:t>educational</a:t>
            </a:r>
            <a:r>
              <a:rPr lang="cs-CZ" sz="2100" i="1" dirty="0">
                <a:latin typeface="Arial" panose="020B0604020202020204" pitchFamily="34" charset="0"/>
              </a:rPr>
              <a:t> </a:t>
            </a:r>
            <a:r>
              <a:rPr lang="cs-CZ" sz="2100" i="1" dirty="0" err="1">
                <a:latin typeface="Arial" panose="020B0604020202020204" pitchFamily="34" charset="0"/>
              </a:rPr>
              <a:t>implications</a:t>
            </a:r>
            <a:r>
              <a:rPr lang="cs-CZ" sz="2100" i="1" dirty="0">
                <a:latin typeface="Arial" panose="020B0604020202020204" pitchFamily="34" charset="0"/>
              </a:rPr>
              <a:t> </a:t>
            </a:r>
            <a:r>
              <a:rPr lang="en-US" sz="2100" dirty="0">
                <a:latin typeface="Arial" panose="020B0604020202020204" pitchFamily="34" charset="0"/>
              </a:rPr>
              <a:t>[online]</a:t>
            </a:r>
            <a:r>
              <a:rPr lang="cs-CZ" sz="2100" dirty="0">
                <a:latin typeface="Arial" panose="020B0604020202020204" pitchFamily="34" charset="0"/>
              </a:rPr>
              <a:t>. New York: Nova Science </a:t>
            </a:r>
            <a:r>
              <a:rPr lang="cs-CZ" sz="2100" dirty="0" err="1">
                <a:latin typeface="Arial" panose="020B0604020202020204" pitchFamily="34" charset="0"/>
              </a:rPr>
              <a:t>Publishers</a:t>
            </a:r>
            <a:r>
              <a:rPr lang="cs-CZ" sz="2100" dirty="0">
                <a:latin typeface="Arial" panose="020B0604020202020204" pitchFamily="34" charset="0"/>
              </a:rPr>
              <a:t>, c201</a:t>
            </a:r>
            <a:r>
              <a:rPr lang="en-US" sz="2100" dirty="0" smtClean="0">
                <a:latin typeface="Arial" panose="020B0604020202020204" pitchFamily="34" charset="0"/>
              </a:rPr>
              <a:t>4</a:t>
            </a:r>
            <a:r>
              <a:rPr lang="cs-CZ" sz="2100" dirty="0" smtClean="0">
                <a:latin typeface="Arial" panose="020B0604020202020204" pitchFamily="34" charset="0"/>
              </a:rPr>
              <a:t>, s. 169-184 </a:t>
            </a:r>
            <a:r>
              <a:rPr lang="en-US" sz="2100" dirty="0" smtClean="0">
                <a:latin typeface="Arial" panose="020B0604020202020204" pitchFamily="34" charset="0"/>
              </a:rPr>
              <a:t>[cit</a:t>
            </a:r>
            <a:r>
              <a:rPr lang="en-US" sz="2100" dirty="0">
                <a:latin typeface="Arial" panose="020B0604020202020204" pitchFamily="34" charset="0"/>
              </a:rPr>
              <a:t>. 2016-01-14]</a:t>
            </a:r>
            <a:r>
              <a:rPr lang="cs-CZ" sz="2100" dirty="0">
                <a:latin typeface="Arial" panose="020B0604020202020204" pitchFamily="34" charset="0"/>
              </a:rPr>
              <a:t>. ISBN 978-1-63321</a:t>
            </a:r>
            <a:r>
              <a:rPr lang="en-US" sz="2100" dirty="0">
                <a:latin typeface="Arial" panose="020B0604020202020204" pitchFamily="34" charset="0"/>
              </a:rPr>
              <a:t>-</a:t>
            </a:r>
            <a:r>
              <a:rPr lang="cs-CZ" sz="2100" dirty="0">
                <a:latin typeface="Arial" panose="020B0604020202020204" pitchFamily="34" charset="0"/>
              </a:rPr>
              <a:t>316</a:t>
            </a:r>
            <a:r>
              <a:rPr lang="en-US" sz="2100" dirty="0">
                <a:latin typeface="Arial" panose="020B0604020202020204" pitchFamily="34" charset="0"/>
              </a:rPr>
              <a:t>-</a:t>
            </a:r>
            <a:r>
              <a:rPr lang="cs-CZ" sz="2100" dirty="0">
                <a:latin typeface="Arial" panose="020B0604020202020204" pitchFamily="34" charset="0"/>
              </a:rPr>
              <a:t>6. Dostupné z:</a:t>
            </a:r>
            <a:r>
              <a:rPr lang="en-US" sz="2100" dirty="0">
                <a:latin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</a:rPr>
              <a:t>datab</a:t>
            </a:r>
            <a:r>
              <a:rPr lang="cs-CZ" sz="2100" dirty="0" err="1">
                <a:latin typeface="Arial" panose="020B0604020202020204" pitchFamily="34" charset="0"/>
              </a:rPr>
              <a:t>áze</a:t>
            </a:r>
            <a:r>
              <a:rPr lang="cs-CZ" sz="2100" dirty="0">
                <a:latin typeface="Arial" panose="020B0604020202020204" pitchFamily="34" charset="0"/>
              </a:rPr>
              <a:t> EBSCO </a:t>
            </a:r>
            <a:r>
              <a:rPr lang="cs-CZ" sz="2100" dirty="0" err="1">
                <a:latin typeface="Arial" panose="020B0604020202020204" pitchFamily="34" charset="0"/>
              </a:rPr>
              <a:t>eBook</a:t>
            </a:r>
            <a:r>
              <a:rPr lang="cs-CZ" sz="2100" dirty="0">
                <a:latin typeface="Arial" panose="020B0604020202020204" pitchFamily="34" charset="0"/>
              </a:rPr>
              <a:t> </a:t>
            </a:r>
            <a:r>
              <a:rPr lang="cs-CZ" sz="2100" dirty="0" err="1">
                <a:latin typeface="Arial" panose="020B0604020202020204" pitchFamily="34" charset="0"/>
              </a:rPr>
              <a:t>Academic</a:t>
            </a:r>
            <a:r>
              <a:rPr lang="cs-CZ" sz="2100" dirty="0">
                <a:latin typeface="Arial" panose="020B0604020202020204" pitchFamily="34" charset="0"/>
              </a:rPr>
              <a:t> </a:t>
            </a:r>
            <a:r>
              <a:rPr lang="cs-CZ" sz="2100" dirty="0" err="1">
                <a:latin typeface="Arial" panose="020B0604020202020204" pitchFamily="34" charset="0"/>
              </a:rPr>
              <a:t>Collection</a:t>
            </a:r>
            <a:r>
              <a:rPr lang="cs-CZ" sz="2100" dirty="0">
                <a:latin typeface="Arial" panose="020B0604020202020204" pitchFamily="34" charset="0"/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endParaRPr lang="cs-CZ" sz="20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26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760" y="188640"/>
            <a:ext cx="5652120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Článek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40768"/>
            <a:ext cx="8229600" cy="475252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2800" dirty="0" smtClean="0">
                <a:latin typeface="Arial" panose="020B0604020202020204" pitchFamily="34" charset="0"/>
              </a:rPr>
              <a:t>Primární odpovědnost článku. Název článku: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</a:t>
            </a:r>
            <a:r>
              <a:rPr lang="cs-CZ" sz="2800" dirty="0" smtClean="0">
                <a:latin typeface="Arial" panose="020B0604020202020204" pitchFamily="34" charset="0"/>
              </a:rPr>
              <a:t>článku. </a:t>
            </a:r>
            <a:r>
              <a:rPr lang="cs-CZ" sz="2800" i="1" dirty="0" smtClean="0">
                <a:latin typeface="Arial" panose="020B0604020202020204" pitchFamily="34" charset="0"/>
              </a:rPr>
              <a:t>Název periodika: </a:t>
            </a:r>
            <a:r>
              <a:rPr lang="cs-CZ" sz="28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periodika</a:t>
            </a:r>
            <a:r>
              <a:rPr lang="cs-CZ" sz="2800" dirty="0" smtClean="0">
                <a:latin typeface="Arial" panose="020B0604020202020204" pitchFamily="34" charset="0"/>
              </a:rPr>
              <a:t>. Rok vydání, ročník, číslo, rozsah stran. Standardní číslo. Dostupnost.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 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8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WINKLER, Jiří a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Ivona ŠPORCROVÁ. Potřeby dítěte a náhradní výchovná péče. </a:t>
            </a:r>
            <a:r>
              <a:rPr lang="cs-CZ" sz="2600" i="1" dirty="0">
                <a:latin typeface="Arial" panose="020B0604020202020204" pitchFamily="34" charset="0"/>
                <a:cs typeface="Arial" panose="020B0604020202020204" pitchFamily="34" charset="0"/>
              </a:rPr>
              <a:t>Sociální práce. Sociálna </a:t>
            </a:r>
            <a:r>
              <a:rPr lang="cs-CZ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práca</a:t>
            </a:r>
            <a:r>
              <a:rPr lang="cs-CZ" sz="26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2003, č. 2, s. 54 - 70. ISSN 1213-6204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NETTO, Gina et al.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Migration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ethnicity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progression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low-paid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implications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&amp; Society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2015, </a:t>
            </a: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(4), 509-522.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88640"/>
            <a:ext cx="6707088" cy="93610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E-článek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280920" cy="525658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800" dirty="0" smtClean="0">
                <a:latin typeface="Arial" panose="020B0604020202020204" pitchFamily="34" charset="0"/>
              </a:rPr>
              <a:t>Primární odpovědnost článku. Název článku: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článku</a:t>
            </a:r>
            <a:r>
              <a:rPr lang="cs-CZ" sz="2800" dirty="0" smtClean="0">
                <a:latin typeface="Arial" panose="020B0604020202020204" pitchFamily="34" charset="0"/>
              </a:rPr>
              <a:t>. </a:t>
            </a:r>
            <a:r>
              <a:rPr lang="cs-CZ" sz="2800" i="1" dirty="0" smtClean="0">
                <a:latin typeface="Arial" panose="020B0604020202020204" pitchFamily="34" charset="0"/>
              </a:rPr>
              <a:t>Název periodika: </a:t>
            </a:r>
            <a:r>
              <a:rPr lang="cs-CZ" sz="28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periodika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</a:rPr>
              <a:t>[</a:t>
            </a:r>
            <a:r>
              <a:rPr lang="en-US" sz="2800" dirty="0" err="1" smtClean="0">
                <a:latin typeface="Arial" panose="020B0604020202020204" pitchFamily="34" charset="0"/>
              </a:rPr>
              <a:t>nosi</a:t>
            </a:r>
            <a:r>
              <a:rPr lang="cs-CZ" sz="2800" dirty="0" smtClean="0">
                <a:latin typeface="Arial" panose="020B0604020202020204" pitchFamily="34" charset="0"/>
              </a:rPr>
              <a:t>č</a:t>
            </a:r>
            <a:r>
              <a:rPr lang="en-US" sz="2800" dirty="0" smtClean="0">
                <a:latin typeface="Arial" panose="020B0604020202020204" pitchFamily="34" charset="0"/>
              </a:rPr>
              <a:t>]</a:t>
            </a:r>
            <a:r>
              <a:rPr lang="cs-CZ" sz="2800" dirty="0" smtClean="0">
                <a:latin typeface="Arial" panose="020B0604020202020204" pitchFamily="34" charset="0"/>
              </a:rPr>
              <a:t>. Rok/datum vydání, ročník, číslo, rozsah stran, datum aktualizace </a:t>
            </a:r>
            <a:r>
              <a:rPr lang="en-US" sz="2800" dirty="0" smtClean="0">
                <a:latin typeface="Arial" panose="020B0604020202020204" pitchFamily="34" charset="0"/>
              </a:rPr>
              <a:t>[datum </a:t>
            </a:r>
            <a:r>
              <a:rPr lang="en-US" sz="2800" dirty="0" err="1" smtClean="0">
                <a:latin typeface="Arial" panose="020B0604020202020204" pitchFamily="34" charset="0"/>
              </a:rPr>
              <a:t>citov</a:t>
            </a:r>
            <a:r>
              <a:rPr lang="cs-CZ" sz="2800" dirty="0" err="1" smtClean="0">
                <a:latin typeface="Arial" panose="020B0604020202020204" pitchFamily="34" charset="0"/>
              </a:rPr>
              <a:t>ání</a:t>
            </a:r>
            <a:r>
              <a:rPr lang="en-US" sz="2800" dirty="0" smtClean="0">
                <a:latin typeface="Arial" panose="020B0604020202020204" pitchFamily="34" charset="0"/>
              </a:rPr>
              <a:t>]</a:t>
            </a:r>
            <a:r>
              <a:rPr lang="cs-CZ" sz="2800" dirty="0" smtClean="0">
                <a:latin typeface="Arial" panose="020B0604020202020204" pitchFamily="34" charset="0"/>
              </a:rPr>
              <a:t>. Identifikátor. Dostupnost.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2400" dirty="0" smtClean="0">
              <a:latin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KORKMAZ,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Murat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Nurhayat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CELEBI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a Ali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Serdar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YUCEL.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Practical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place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networks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daily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today's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youth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International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[online]. 2014, 6(1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250-261 [cit. 2015-11-08]. Dostupné z: databáze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Ebsco</a:t>
            </a:r>
            <a:r>
              <a:rPr lang="cs-CZ" sz="2000" dirty="0" smtClean="0"/>
              <a:t/>
            </a:r>
            <a:br>
              <a:rPr lang="cs-CZ" sz="2000" dirty="0" smtClean="0"/>
            </a:br>
            <a:endParaRPr lang="cs-CZ" sz="2000" dirty="0" smtClean="0"/>
          </a:p>
          <a:p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WAITE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Catherine a Lisa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BOURKE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cyborg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to re-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think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young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people’s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uses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Sociology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[online].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September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2015, vol. 51, no. 3, s. 537-552 [cit. 2015-11-08]. Dostupné z: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http://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jos.sagepub.com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/51/3/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537.full.pdf+html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995120" cy="922114"/>
          </a:xfrm>
        </p:spPr>
        <p:txBody>
          <a:bodyPr>
            <a:normAutofit/>
          </a:bodyPr>
          <a:lstStyle/>
          <a:p>
            <a:r>
              <a:rPr lang="cs-CZ" sz="3800" b="1" dirty="0" smtClean="0">
                <a:solidFill>
                  <a:schemeClr val="bg1"/>
                </a:solidFill>
              </a:rPr>
              <a:t>Novinový článek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4824536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2600" dirty="0">
                <a:latin typeface="Arial" panose="020B0604020202020204" pitchFamily="34" charset="0"/>
              </a:rPr>
              <a:t>Primární odpovědnost článku. Název článku: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podnázev článku</a:t>
            </a:r>
            <a:r>
              <a:rPr lang="cs-CZ" sz="2600" dirty="0">
                <a:latin typeface="Arial" panose="020B0604020202020204" pitchFamily="34" charset="0"/>
              </a:rPr>
              <a:t>. </a:t>
            </a:r>
            <a:r>
              <a:rPr lang="cs-CZ" sz="2600" i="1" dirty="0">
                <a:latin typeface="Arial" panose="020B0604020202020204" pitchFamily="34" charset="0"/>
              </a:rPr>
              <a:t>Název periodika: </a:t>
            </a:r>
            <a:r>
              <a:rPr lang="cs-CZ" sz="2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periodika</a:t>
            </a:r>
            <a:r>
              <a:rPr lang="cs-CZ" sz="2600" i="1" dirty="0">
                <a:latin typeface="Arial" panose="020B0604020202020204" pitchFamily="34" charset="0"/>
              </a:rPr>
              <a:t>. </a:t>
            </a:r>
            <a:r>
              <a:rPr lang="cs-CZ" sz="2600" dirty="0">
                <a:latin typeface="Arial" panose="020B0604020202020204" pitchFamily="34" charset="0"/>
              </a:rPr>
              <a:t>C</a:t>
            </a:r>
            <a:r>
              <a:rPr lang="cs-CZ" sz="2600" dirty="0" smtClean="0">
                <a:latin typeface="Arial" panose="020B0604020202020204" pitchFamily="34" charset="0"/>
              </a:rPr>
              <a:t>elé </a:t>
            </a:r>
            <a:r>
              <a:rPr lang="cs-CZ" sz="2600" dirty="0">
                <a:latin typeface="Arial" panose="020B0604020202020204" pitchFamily="34" charset="0"/>
              </a:rPr>
              <a:t>datum vydání, ročník, číslo, rozsah stran. Identifikátor. 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dirty="0" smtClean="0">
              <a:latin typeface="Arial" panose="020B0604020202020204" pitchFamily="34" charset="0"/>
            </a:endParaRPr>
          </a:p>
          <a:p>
            <a:r>
              <a:rPr lang="cs-CZ" sz="2200" dirty="0">
                <a:latin typeface="Arial" panose="020B0604020202020204" pitchFamily="34" charset="0"/>
              </a:rPr>
              <a:t>Průměrné zdanění v USA. </a:t>
            </a:r>
            <a:r>
              <a:rPr lang="cs-CZ" sz="2200" i="1" dirty="0">
                <a:latin typeface="Arial" panose="020B0604020202020204" pitchFamily="34" charset="0"/>
              </a:rPr>
              <a:t>Lidové noviny</a:t>
            </a:r>
            <a:r>
              <a:rPr lang="en-US" sz="2200" dirty="0">
                <a:latin typeface="Arial" panose="020B0604020202020204" pitchFamily="34" charset="0"/>
              </a:rPr>
              <a:t>. </a:t>
            </a:r>
            <a:r>
              <a:rPr lang="cs-CZ" sz="2200" dirty="0">
                <a:latin typeface="Arial" panose="020B0604020202020204" pitchFamily="34" charset="0"/>
              </a:rPr>
              <a:t> 20.11.2012, roč. 25, č. 271, s. 16. Dostupné také z: Anopress.cz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BALÍK, Stanislav. Úsvit jiných časů.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Mladá fronta dnes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25. 2. 2015, roč. 26, č. 47, s.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A12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768752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Periodikum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590872" y="1196752"/>
            <a:ext cx="8229600" cy="5184576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3400" i="1" dirty="0">
                <a:latin typeface="Arial" panose="020B0604020202020204" pitchFamily="34" charset="0"/>
              </a:rPr>
              <a:t>Název periodika: </a:t>
            </a:r>
            <a:r>
              <a:rPr lang="cs-CZ" sz="3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periodika</a:t>
            </a:r>
            <a:r>
              <a:rPr lang="cs-CZ" sz="3400" dirty="0">
                <a:latin typeface="Arial" panose="020B0604020202020204" pitchFamily="34" charset="0"/>
              </a:rPr>
              <a:t>. Místo vydání: Nakladatelství, rok vydání*, číslování. ISSN. Dostupnost. </a:t>
            </a:r>
            <a:r>
              <a:rPr lang="cs-CZ" sz="34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cs-CZ" sz="2800" i="1" dirty="0">
                <a:latin typeface="Arial" panose="020B0604020202020204" pitchFamily="34" charset="0"/>
              </a:rPr>
              <a:t>* </a:t>
            </a:r>
            <a:r>
              <a:rPr lang="cs-CZ" sz="1800" i="1" dirty="0">
                <a:latin typeface="Arial" panose="020B0604020202020204" pitchFamily="34" charset="0"/>
              </a:rPr>
              <a:t>u celého časopisu uvádíme odkdy časopis vychází, případně rozsah let, kdy vycházel</a:t>
            </a:r>
            <a:br>
              <a:rPr lang="cs-CZ" sz="1800" i="1" dirty="0">
                <a:latin typeface="Arial" panose="020B0604020202020204" pitchFamily="34" charset="0"/>
              </a:rPr>
            </a:br>
            <a:r>
              <a:rPr lang="cs-CZ" sz="1800" i="1" dirty="0">
                <a:latin typeface="Arial" panose="020B0604020202020204" pitchFamily="34" charset="0"/>
              </a:rPr>
              <a:t>  u popisu jednoho čísla časopisu uvedeme rok vydání, ročník a označení daného čísla</a:t>
            </a:r>
          </a:p>
          <a:p>
            <a:pPr>
              <a:buFontTx/>
              <a:buNone/>
            </a:pPr>
            <a:endParaRPr lang="cs-CZ" sz="2000" dirty="0" smtClean="0">
              <a:latin typeface="Arial" panose="020B0604020202020204" pitchFamily="34" charset="0"/>
            </a:endParaRPr>
          </a:p>
          <a:p>
            <a:pPr>
              <a:buFontTx/>
              <a:buNone/>
            </a:pPr>
            <a:endParaRPr lang="cs-CZ" sz="2000" dirty="0" smtClean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časopisu jako celku:</a:t>
            </a:r>
          </a:p>
          <a:p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Mediální studia: odborný časopis pro kritickou reflexi médií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 Praha: Univerzita Karlova v Praze, Fakulta sociálních věd, 2006-. ISSN 1801-9978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2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čísla ročně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jednoho čísla časopisu:</a:t>
            </a:r>
          </a:p>
          <a:p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Mediální studia: odborný časopis pro kritickou reflexi médií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 Praha: Univerzita Karlova v Praze, Fakulta sociálních věd, 2013,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(3). ISSN 1801-9978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Dostupné také z: http://medialnistudia.cz/archiv-cisel/medialni-studia-032013/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768752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E-periodikum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700" i="1" dirty="0" smtClean="0">
                <a:latin typeface="Arial" panose="020B0604020202020204" pitchFamily="34" charset="0"/>
              </a:rPr>
              <a:t>Název periodika: </a:t>
            </a:r>
            <a:r>
              <a:rPr lang="cs-CZ" sz="37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periodika </a:t>
            </a:r>
            <a:r>
              <a:rPr lang="cs-CZ" sz="3700" dirty="0">
                <a:latin typeface="Arial" panose="020B0604020202020204" pitchFamily="34" charset="0"/>
              </a:rPr>
              <a:t>[online</a:t>
            </a:r>
            <a:r>
              <a:rPr lang="cs-CZ" sz="3700" dirty="0" smtClean="0">
                <a:latin typeface="Arial" panose="020B0604020202020204" pitchFamily="34" charset="0"/>
              </a:rPr>
              <a:t>]. Místo vydání: Nakladatelství, rok vydání*, číslování. </a:t>
            </a:r>
            <a:r>
              <a:rPr lang="cs-CZ" sz="3700" dirty="0">
                <a:latin typeface="Arial" panose="020B0604020202020204" pitchFamily="34" charset="0"/>
              </a:rPr>
              <a:t>[datum citování].</a:t>
            </a:r>
            <a:r>
              <a:rPr lang="cs-CZ" sz="3700" dirty="0" smtClean="0">
                <a:latin typeface="Arial" panose="020B0604020202020204" pitchFamily="34" charset="0"/>
              </a:rPr>
              <a:t> ISSN. Dostupnost. </a:t>
            </a:r>
            <a:r>
              <a:rPr lang="cs-CZ" sz="37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 marL="144000" indent="-360000">
              <a:buNone/>
            </a:pPr>
            <a:r>
              <a:rPr lang="cs-CZ" sz="2000" i="1" dirty="0">
                <a:latin typeface="Arial" panose="020B0604020202020204" pitchFamily="34" charset="0"/>
              </a:rPr>
              <a:t>* u celého časopisu uvádíme odkdy časopis vychází, případně rozsah let, kdy </a:t>
            </a:r>
            <a:r>
              <a:rPr lang="cs-CZ" sz="2000" i="1" dirty="0" smtClean="0">
                <a:latin typeface="Arial" panose="020B0604020202020204" pitchFamily="34" charset="0"/>
              </a:rPr>
              <a:t>vycházel</a:t>
            </a:r>
            <a:br>
              <a:rPr lang="cs-CZ" sz="2000" i="1" dirty="0" smtClean="0">
                <a:latin typeface="Arial" panose="020B0604020202020204" pitchFamily="34" charset="0"/>
              </a:rPr>
            </a:br>
            <a:r>
              <a:rPr lang="cs-CZ" sz="2000" i="1" dirty="0" smtClean="0">
                <a:latin typeface="Arial" panose="020B0604020202020204" pitchFamily="34" charset="0"/>
              </a:rPr>
              <a:t>u </a:t>
            </a:r>
            <a:r>
              <a:rPr lang="cs-CZ" sz="2000" i="1" dirty="0">
                <a:latin typeface="Arial" panose="020B0604020202020204" pitchFamily="34" charset="0"/>
              </a:rPr>
              <a:t>popisu jednoho čísla časopisu uvedeme rok vydání, ročník a označení daného čísla</a:t>
            </a:r>
          </a:p>
          <a:p>
            <a:pPr marL="144000" indent="-360000">
              <a:buFontTx/>
              <a:buNone/>
            </a:pPr>
            <a:endParaRPr lang="cs-CZ" sz="2000" dirty="0" smtClean="0">
              <a:latin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dirty="0" smtClean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časopisu jako celku:</a:t>
            </a:r>
          </a:p>
          <a:p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Inflow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[online]. Brno: Kabinet informačních studií a knihovnictví, Masarykova univerzita, Filozofická fakulta, 2008- [cit. 2016-02-20]. ISSN 1802–9736. Dostupné z: http://www.inflow.cz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jednoho čísla časopisu:</a:t>
            </a:r>
          </a:p>
          <a:p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Inflow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[online]. Brno: Kabinet informačních studií a knihovnictví, Masarykova univerzita, Filozofická fakulta,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únor 2014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[cit. 2016-02-20]. ISSN 1802–9736. Dostupné z: http://www.inflow.cz/archiv?year=2014&amp;month=2</a:t>
            </a:r>
          </a:p>
        </p:txBody>
      </p:sp>
    </p:spTree>
    <p:extLst>
      <p:ext uri="{BB962C8B-B14F-4D97-AF65-F5344CB8AC3E}">
        <p14:creationId xmlns:p14="http://schemas.microsoft.com/office/powerpoint/2010/main" val="185932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88640"/>
            <a:ext cx="6696744" cy="778098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Akademická práce/e-práce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40768"/>
            <a:ext cx="8229600" cy="518457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8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2800" i="1" dirty="0" smtClean="0">
                <a:latin typeface="Arial" panose="020B0604020202020204" pitchFamily="34" charset="0"/>
              </a:rPr>
              <a:t>Název: </a:t>
            </a:r>
            <a:r>
              <a:rPr lang="cs-CZ" sz="28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</a:t>
            </a:r>
            <a:r>
              <a:rPr lang="cs-CZ" sz="2800" dirty="0" smtClean="0">
                <a:latin typeface="Arial" panose="020B0604020202020204" pitchFamily="34" charset="0"/>
              </a:rPr>
              <a:t>[online]. Místo vydání: </a:t>
            </a: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Nakladatelství,</a:t>
            </a:r>
            <a:r>
              <a:rPr lang="cs-CZ" sz="2800" dirty="0" smtClean="0">
                <a:latin typeface="Arial" panose="020B0604020202020204" pitchFamily="34" charset="0"/>
              </a:rPr>
              <a:t> rok vydání [datum citování]. </a:t>
            </a: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Standardní číslo. </a:t>
            </a:r>
            <a:r>
              <a:rPr lang="cs-CZ" sz="2800" dirty="0" smtClean="0">
                <a:latin typeface="Arial" panose="020B0604020202020204" pitchFamily="34" charset="0"/>
              </a:rPr>
              <a:t>Dostupnost. Poznámky </a:t>
            </a:r>
            <a:r>
              <a:rPr lang="cs-CZ" sz="2400" i="1" dirty="0" smtClean="0">
                <a:latin typeface="Arial" panose="020B0604020202020204" pitchFamily="34" charset="0"/>
              </a:rPr>
              <a:t>(zde uvádíme druh práce, vedoucí práce, instituce, kde byla práce obhájena).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2800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KŮST, František.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Estetické strategie nových médií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Brno, 2003.  Diplomová práce, vedoucí David Kořínek. Masarykova univerzita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Fakulta sociálních studií,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 Katedra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mediálních studií a žurnalistiky.</a:t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KAMÍNKOVÁ, Lenka.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Nezaměstnané ženy a muži ve věku nad 50 let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[online]. Brno, 2012 [cit. 2016-03-23]. Dostupné z: http://is.muni.cz/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/289780/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fss_m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Magisterská práce. Masarykova univerzita, Fakulta sociálních studií. Vedoucí práce Blanka Plasová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6" y="188640"/>
            <a:ext cx="5436096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Legislativa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pPr marL="271463" indent="-271463">
              <a:lnSpc>
                <a:spcPct val="100000"/>
              </a:lnSpc>
              <a:buFontTx/>
              <a:buNone/>
              <a:tabLst/>
            </a:pPr>
            <a:r>
              <a:rPr lang="cs-CZ" sz="1800" dirty="0" smtClean="0">
                <a:solidFill>
                  <a:srgbClr val="FF1901"/>
                </a:solidFill>
                <a:latin typeface="Arial" panose="020B0604020202020204" pitchFamily="34" charset="0"/>
              </a:rPr>
              <a:t>Není definováno v normě, odvozeno z obecné struktury!</a:t>
            </a:r>
            <a:endParaRPr lang="cs-CZ" sz="18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  <a:tabLst/>
            </a:pPr>
            <a:r>
              <a:rPr lang="cs-CZ" sz="2200" dirty="0" smtClean="0">
                <a:latin typeface="Arial" panose="020B0604020202020204" pitchFamily="34" charset="0"/>
              </a:rPr>
              <a:t>Působnost. Primární odpovědnost. Název: </a:t>
            </a:r>
            <a:r>
              <a:rPr lang="cs-CZ" sz="22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200" dirty="0" smtClean="0">
                <a:latin typeface="Arial" panose="020B0604020202020204" pitchFamily="34" charset="0"/>
              </a:rPr>
              <a:t>. In: </a:t>
            </a:r>
            <a:r>
              <a:rPr lang="cs-CZ" sz="2200" i="1" dirty="0" smtClean="0">
                <a:latin typeface="Arial" panose="020B0604020202020204" pitchFamily="34" charset="0"/>
              </a:rPr>
              <a:t>Název sbírky: </a:t>
            </a:r>
            <a:r>
              <a:rPr lang="cs-CZ" sz="22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sbírky</a:t>
            </a:r>
            <a:r>
              <a:rPr lang="cs-CZ" sz="2200" i="1" dirty="0" smtClean="0">
                <a:latin typeface="Arial" panose="020B0604020202020204" pitchFamily="34" charset="0"/>
              </a:rPr>
              <a:t>.</a:t>
            </a:r>
            <a:r>
              <a:rPr lang="cs-CZ" sz="2200" dirty="0" smtClean="0">
                <a:latin typeface="Arial" panose="020B0604020202020204" pitchFamily="34" charset="0"/>
              </a:rPr>
              <a:t> Rok vydání, část, rozsah stran. Dostupnost. </a:t>
            </a:r>
            <a:r>
              <a:rPr lang="cs-CZ" sz="22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</a:t>
            </a:r>
            <a:r>
              <a:rPr lang="cs-CZ" sz="2200" dirty="0" smtClean="0">
                <a:latin typeface="Arial" panose="020B0604020202020204" pitchFamily="34" charset="0"/>
              </a:rPr>
              <a:t>. </a:t>
            </a:r>
          </a:p>
          <a:p>
            <a:pPr marL="271463" indent="-271463">
              <a:lnSpc>
                <a:spcPct val="100000"/>
              </a:lnSpc>
              <a:buFontTx/>
              <a:buNone/>
              <a:tabLst/>
            </a:pPr>
            <a:endParaRPr lang="cs-CZ" sz="1800" dirty="0" smtClean="0">
              <a:latin typeface="Arial" panose="020B0604020202020204" pitchFamily="34" charset="0"/>
            </a:endParaRPr>
          </a:p>
          <a:p>
            <a:pPr marL="271463" indent="-271463">
              <a:lnSpc>
                <a:spcPct val="100000"/>
              </a:lnSpc>
              <a:tabLst/>
            </a:pPr>
            <a:r>
              <a:rPr lang="cs-CZ" sz="2200" dirty="0" smtClean="0">
                <a:latin typeface="Arial" panose="020B0604020202020204" pitchFamily="34" charset="0"/>
              </a:rPr>
              <a:t>ČESKO. Zákon č. 111 ze dne 22. dubna 1998 o vysokých školách a o změně a doplnění dalších zákonů (zákon o vysokých školách). In: </a:t>
            </a:r>
            <a:r>
              <a:rPr lang="cs-CZ" sz="2200" i="1" dirty="0" smtClean="0">
                <a:latin typeface="Arial" panose="020B0604020202020204" pitchFamily="34" charset="0"/>
              </a:rPr>
              <a:t>Sbírka zákonů České republiky</a:t>
            </a:r>
            <a:r>
              <a:rPr lang="cs-CZ" sz="2200" dirty="0" smtClean="0">
                <a:latin typeface="Arial" panose="020B0604020202020204" pitchFamily="34" charset="0"/>
              </a:rPr>
              <a:t>. 1998, částka 39, s. 5388-5419. Dostupné také z: http://</a:t>
            </a:r>
            <a:r>
              <a:rPr lang="cs-CZ" sz="2200" dirty="0" err="1" smtClean="0">
                <a:latin typeface="Arial" panose="020B0604020202020204" pitchFamily="34" charset="0"/>
              </a:rPr>
              <a:t>aplikace.mvcr.cz</a:t>
            </a:r>
            <a:r>
              <a:rPr lang="cs-CZ" sz="2200" dirty="0" smtClean="0">
                <a:latin typeface="Arial" panose="020B0604020202020204" pitchFamily="34" charset="0"/>
              </a:rPr>
              <a:t>/</a:t>
            </a:r>
            <a:r>
              <a:rPr lang="cs-CZ" sz="2200" dirty="0" err="1" smtClean="0">
                <a:latin typeface="Arial" panose="020B0604020202020204" pitchFamily="34" charset="0"/>
              </a:rPr>
              <a:t>archiv2008</a:t>
            </a:r>
            <a:r>
              <a:rPr lang="cs-CZ" sz="2200" dirty="0" smtClean="0">
                <a:latin typeface="Arial" panose="020B0604020202020204" pitchFamily="34" charset="0"/>
              </a:rPr>
              <a:t>/</a:t>
            </a:r>
            <a:r>
              <a:rPr lang="cs-CZ" sz="2200" dirty="0" err="1" smtClean="0">
                <a:latin typeface="Arial" panose="020B0604020202020204" pitchFamily="34" charset="0"/>
              </a:rPr>
              <a:t>sbirka</a:t>
            </a:r>
            <a:r>
              <a:rPr lang="cs-CZ" sz="2200" dirty="0" smtClean="0">
                <a:latin typeface="Arial" panose="020B0604020202020204" pitchFamily="34" charset="0"/>
              </a:rPr>
              <a:t>/1998/</a:t>
            </a:r>
            <a:r>
              <a:rPr lang="cs-CZ" sz="2200" dirty="0" err="1" smtClean="0">
                <a:latin typeface="Arial" panose="020B0604020202020204" pitchFamily="34" charset="0"/>
              </a:rPr>
              <a:t>sb039-98.pdf</a:t>
            </a:r>
            <a:r>
              <a:rPr lang="cs-CZ" sz="2200" dirty="0" smtClean="0">
                <a:latin typeface="Arial" panose="020B0604020202020204" pitchFamily="34" charset="0"/>
              </a:rPr>
              <a:t> </a:t>
            </a:r>
          </a:p>
          <a:p>
            <a:pPr marL="271463" indent="-271463">
              <a:lnSpc>
                <a:spcPct val="100000"/>
              </a:lnSpc>
              <a:buFontTx/>
              <a:buNone/>
              <a:tabLst/>
            </a:pPr>
            <a:endParaRPr lang="cs-CZ" sz="1800" u="sng" dirty="0" smtClean="0">
              <a:latin typeface="Arial" panose="020B0604020202020204" pitchFamily="34" charset="0"/>
            </a:endParaRPr>
          </a:p>
          <a:p>
            <a:pPr marL="271463" indent="-271463">
              <a:lnSpc>
                <a:spcPct val="100000"/>
              </a:lnSpc>
              <a:buFontTx/>
              <a:buNone/>
              <a:tabLst/>
            </a:pPr>
            <a:endParaRPr lang="cs-CZ" sz="1800" u="sng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  <a:tabLst/>
            </a:pPr>
            <a:r>
              <a:rPr lang="cs-CZ" sz="2200" i="1" dirty="0" smtClean="0">
                <a:latin typeface="Arial" panose="020B0604020202020204" pitchFamily="34" charset="0"/>
              </a:rPr>
              <a:t>Na právnických fakultách se při citování vychází z  </a:t>
            </a:r>
            <a:r>
              <a:rPr lang="cs-CZ" sz="2200" dirty="0" smtClean="0">
                <a:latin typeface="Arial" panose="020B0604020202020204" pitchFamily="34" charset="0"/>
                <a:hlinkClick r:id="rId2"/>
              </a:rPr>
              <a:t>Legislativních pravidel vlády</a:t>
            </a:r>
            <a:r>
              <a:rPr lang="cs-CZ" sz="2200" dirty="0" smtClean="0">
                <a:latin typeface="Arial" panose="020B0604020202020204" pitchFamily="34" charset="0"/>
              </a:rPr>
              <a:t> (s. 48-52).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808" y="188640"/>
            <a:ext cx="6012160" cy="77809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Normy a standardy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340768"/>
            <a:ext cx="8229600" cy="482453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600" dirty="0" smtClean="0">
                <a:latin typeface="Arial" panose="020B0604020202020204" pitchFamily="34" charset="0"/>
              </a:rPr>
              <a:t>Označení. </a:t>
            </a:r>
            <a:r>
              <a:rPr lang="cs-CZ" sz="2600" i="1" dirty="0" smtClean="0">
                <a:latin typeface="Arial" panose="020B0604020202020204" pitchFamily="34" charset="0"/>
              </a:rPr>
              <a:t>Název: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600" dirty="0" smtClean="0">
                <a:latin typeface="Arial" panose="020B0604020202020204" pitchFamily="34" charset="0"/>
              </a:rPr>
              <a:t>. Vydání. Místo vydání: Nakladatelství, rok/datum vydání. Dostupnost.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28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200" dirty="0" smtClean="0">
                <a:latin typeface="Arial" panose="020B0604020202020204" pitchFamily="34" charset="0"/>
              </a:rPr>
              <a:t>ČSN EN 62270</a:t>
            </a:r>
            <a:r>
              <a:rPr lang="cs-CZ" sz="2200" i="1" dirty="0" smtClean="0">
                <a:latin typeface="Arial" panose="020B0604020202020204" pitchFamily="34" charset="0"/>
              </a:rPr>
              <a:t>. Automatizace vodních elektráren: pokyn pro řízení pomocí počítače. </a:t>
            </a:r>
            <a:r>
              <a:rPr lang="cs-CZ" sz="2200" dirty="0" smtClean="0">
                <a:latin typeface="Arial" panose="020B0604020202020204" pitchFamily="34" charset="0"/>
              </a:rPr>
              <a:t>Praha: Český normalizační institut, 2005-03-01.  Třídící znak 08 5500. </a:t>
            </a:r>
            <a:br>
              <a:rPr lang="cs-CZ" sz="2200" dirty="0" smtClean="0">
                <a:latin typeface="Arial" panose="020B0604020202020204" pitchFamily="34" charset="0"/>
              </a:rPr>
            </a:br>
            <a:endParaRPr lang="cs-CZ" sz="22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ČSN ISO 690.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Informace a dokumentace: pravidla pro bibliografické odkazy a citace informačních zdrojů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Praha: Úřad pro technickou normalizaci, metrologii a státní zkušebnictví, 2011.</a:t>
            </a:r>
          </a:p>
          <a:p>
            <a:pPr>
              <a:lnSpc>
                <a:spcPct val="110000"/>
              </a:lnSpc>
            </a:pPr>
            <a:endParaRPr lang="cs-CZ" sz="22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sz="22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87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70515" y="332656"/>
            <a:ext cx="7073485" cy="723677"/>
          </a:xfrm>
        </p:spPr>
        <p:txBody>
          <a:bodyPr>
            <a:noAutofit/>
          </a:bodyPr>
          <a:lstStyle/>
          <a:p>
            <a:r>
              <a:rPr lang="cs-CZ" sz="3500" b="1" dirty="0">
                <a:solidFill>
                  <a:schemeClr val="bg1"/>
                </a:solidFill>
              </a:rPr>
              <a:t>Kartografické </a:t>
            </a:r>
            <a:r>
              <a:rPr lang="cs-CZ" sz="3500" b="1" dirty="0" smtClean="0">
                <a:solidFill>
                  <a:schemeClr val="bg1"/>
                </a:solidFill>
              </a:rPr>
              <a:t>materiály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268761"/>
            <a:ext cx="7992888" cy="489654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8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2800" i="1" dirty="0" smtClean="0">
                <a:latin typeface="Arial" panose="020B0604020202020204" pitchFamily="34" charset="0"/>
              </a:rPr>
              <a:t>Název: </a:t>
            </a:r>
            <a:r>
              <a:rPr lang="cs-CZ" sz="28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800" dirty="0" smtClean="0">
                <a:latin typeface="Arial" panose="020B0604020202020204" pitchFamily="34" charset="0"/>
              </a:rPr>
              <a:t>. [Měřítko]. </a:t>
            </a:r>
            <a:r>
              <a:rPr lang="cs-CZ" sz="2800" dirty="0">
                <a:latin typeface="Arial" panose="020B0604020202020204" pitchFamily="34" charset="0"/>
              </a:rPr>
              <a:t>Vydání. </a:t>
            </a:r>
            <a:r>
              <a:rPr lang="cs-CZ" sz="28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odpovědnost. </a:t>
            </a:r>
            <a:r>
              <a:rPr lang="cs-CZ" sz="2800" dirty="0" smtClean="0">
                <a:latin typeface="Arial" panose="020B0604020202020204" pitchFamily="34" charset="0"/>
              </a:rPr>
              <a:t>Místo vydání: Nakladatelství, rok vydání,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rozměr</a:t>
            </a:r>
            <a:r>
              <a:rPr lang="cs-CZ" sz="2800" dirty="0" smtClean="0">
                <a:latin typeface="Arial" panose="020B0604020202020204" pitchFamily="34" charset="0"/>
              </a:rPr>
              <a:t>. Edice: </a:t>
            </a:r>
            <a:r>
              <a:rPr lang="cs-CZ" sz="2800" dirty="0" err="1" smtClean="0">
                <a:latin typeface="Arial" panose="020B0604020202020204" pitchFamily="34" charset="0"/>
              </a:rPr>
              <a:t>Subedice</a:t>
            </a:r>
            <a:r>
              <a:rPr lang="cs-CZ" sz="2800" dirty="0" smtClean="0">
                <a:latin typeface="Arial" panose="020B0604020202020204" pitchFamily="34" charset="0"/>
              </a:rPr>
              <a:t>, číslo edice. Identifikátor. Dostupnost.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800" dirty="0" smtClean="0">
              <a:latin typeface="Arial" panose="020B0604020202020204" pitchFamily="34" charset="0"/>
            </a:endParaRPr>
          </a:p>
          <a:p>
            <a:r>
              <a:rPr lang="cs-CZ" sz="2600" i="1" dirty="0" smtClean="0">
                <a:latin typeface="Arial" panose="020B0604020202020204" pitchFamily="34" charset="0"/>
              </a:rPr>
              <a:t>Třeboňsko: velká cykloturistická mapa</a:t>
            </a:r>
            <a:r>
              <a:rPr lang="cs-CZ" sz="2600" dirty="0" smtClean="0">
                <a:latin typeface="Arial" panose="020B0604020202020204" pitchFamily="34" charset="0"/>
              </a:rPr>
              <a:t>. [1:60 000]. Vizovice: </a:t>
            </a:r>
            <a:r>
              <a:rPr lang="cs-CZ" sz="2600" dirty="0" err="1" smtClean="0">
                <a:latin typeface="Arial" panose="020B0604020202020204" pitchFamily="34" charset="0"/>
              </a:rPr>
              <a:t>Shocart</a:t>
            </a:r>
            <a:r>
              <a:rPr lang="cs-CZ" sz="2600" dirty="0" smtClean="0">
                <a:latin typeface="Arial" panose="020B0604020202020204" pitchFamily="34" charset="0"/>
              </a:rPr>
              <a:t>, 2008. ISBN 978-80-7224-565-9.</a:t>
            </a:r>
            <a:br>
              <a:rPr lang="cs-CZ" sz="2600" dirty="0" smtClean="0">
                <a:latin typeface="Arial" panose="020B0604020202020204" pitchFamily="34" charset="0"/>
              </a:rPr>
            </a:br>
            <a:endParaRPr lang="cs-CZ" sz="2600" dirty="0" smtClean="0">
              <a:latin typeface="Arial" panose="020B0604020202020204" pitchFamily="34" charset="0"/>
            </a:endParaRPr>
          </a:p>
          <a:p>
            <a:r>
              <a:rPr lang="cs-CZ" sz="2600" dirty="0">
                <a:latin typeface="Arial" panose="020B0604020202020204" pitchFamily="34" charset="0"/>
              </a:rPr>
              <a:t>KLUB ČESKÝCH TURISTŮ. </a:t>
            </a:r>
            <a:r>
              <a:rPr lang="cs-CZ" sz="2600" i="1" dirty="0">
                <a:latin typeface="Arial" panose="020B0604020202020204" pitchFamily="34" charset="0"/>
              </a:rPr>
              <a:t>Králický Sněžník: turistická mapa 1:50 000</a:t>
            </a:r>
            <a:r>
              <a:rPr lang="cs-CZ" sz="2600" dirty="0">
                <a:latin typeface="Arial" panose="020B0604020202020204" pitchFamily="34" charset="0"/>
              </a:rPr>
              <a:t>. 4. vyd. Praha: Trasa, </a:t>
            </a:r>
            <a:r>
              <a:rPr lang="cs-CZ" sz="2600" dirty="0" smtClean="0">
                <a:latin typeface="Arial" panose="020B0604020202020204" pitchFamily="34" charset="0"/>
              </a:rPr>
              <a:t>2011. </a:t>
            </a:r>
            <a:r>
              <a:rPr lang="cs-CZ" sz="2600" dirty="0">
                <a:latin typeface="Arial" panose="020B0604020202020204" pitchFamily="34" charset="0"/>
              </a:rPr>
              <a:t>Edice Klubu českých turistů, sv. 53. ISBN 9788073243166</a:t>
            </a:r>
            <a:r>
              <a:rPr lang="cs-CZ" sz="2600" dirty="0" smtClean="0">
                <a:latin typeface="Arial" panose="020B0604020202020204" pitchFamily="34" charset="0"/>
              </a:rPr>
              <a:t>.</a:t>
            </a:r>
            <a:endParaRPr lang="cs-CZ" sz="2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869560" cy="1026368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Parafráze - ukázka</a:t>
            </a:r>
          </a:p>
        </p:txBody>
      </p:sp>
      <p:sp>
        <p:nvSpPr>
          <p:cNvPr id="33795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V diplomové práci není možné používat termíny bez jejich vysvětlení. Pokaždé, když zmiňujeme nový termín poprvé, je nutné uvést jeho definici. V případě, že nejsme schopni termín vysvětlit, pak jej nemůžeme v práci používat. Jestliže nedovedeme vysvětlit ani základní termíny, bude lepší zcela opustit zvolené téma a pro práci najít téma jiné (</a:t>
            </a:r>
            <a:r>
              <a:rPr lang="cs-CZ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Eco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, 1997, s. 194).</a:t>
            </a:r>
          </a:p>
        </p:txBody>
      </p:sp>
    </p:spTree>
    <p:extLst>
      <p:ext uri="{BB962C8B-B14F-4D97-AF65-F5344CB8AC3E}">
        <p14:creationId xmlns:p14="http://schemas.microsoft.com/office/powerpoint/2010/main" val="119583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6203032" cy="864096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Obrázky / e-obrázky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301608" cy="496855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Primární odpovědnost obrázku. Název obrázku: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[online]. In: Primární odpovědnost zdrojového dokumentu.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 zdroje: </a:t>
            </a:r>
            <a:r>
              <a:rPr lang="cs-CZ" sz="28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Vydání. Místo vydání: Nakladatelství, rok vydání [datum citování]. Lokace v dokumentu. Identifikátor. Dostupnost.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 smtClean="0">
                <a:latin typeface="Arial" panose="020B0604020202020204" pitchFamily="34" charset="0"/>
              </a:rPr>
              <a:t>Automobil u staré radnice. In: ŘEPA, Milan, Karel LOCHMAN a František HAVÍŘ (</a:t>
            </a:r>
            <a:r>
              <a:rPr lang="cs-CZ" sz="2600" dirty="0" err="1" smtClean="0">
                <a:latin typeface="Arial" panose="020B0604020202020204" pitchFamily="34" charset="0"/>
              </a:rPr>
              <a:t>sest</a:t>
            </a:r>
            <a:r>
              <a:rPr lang="cs-CZ" sz="2600" dirty="0" smtClean="0">
                <a:latin typeface="Arial" panose="020B0604020202020204" pitchFamily="34" charset="0"/>
              </a:rPr>
              <a:t>.). </a:t>
            </a:r>
            <a:r>
              <a:rPr lang="cs-CZ" sz="2600" i="1" dirty="0" smtClean="0">
                <a:latin typeface="Arial" panose="020B0604020202020204" pitchFamily="34" charset="0"/>
              </a:rPr>
              <a:t>Rousínov v proměnách času. </a:t>
            </a:r>
            <a:r>
              <a:rPr lang="cs-CZ" sz="2600" dirty="0" smtClean="0">
                <a:latin typeface="Arial" panose="020B0604020202020204" pitchFamily="34" charset="0"/>
              </a:rPr>
              <a:t> Brno: F.R.Z. </a:t>
            </a:r>
            <a:r>
              <a:rPr lang="cs-CZ" sz="2600" dirty="0" err="1" smtClean="0">
                <a:latin typeface="Arial" panose="020B0604020202020204" pitchFamily="34" charset="0"/>
              </a:rPr>
              <a:t>agency</a:t>
            </a:r>
            <a:r>
              <a:rPr lang="cs-CZ" sz="2600" dirty="0" smtClean="0">
                <a:latin typeface="Arial" panose="020B0604020202020204" pitchFamily="34" charset="0"/>
              </a:rPr>
              <a:t>, 2012, s. 15. ISBN 978-80-87332-52-8.</a:t>
            </a:r>
          </a:p>
          <a:p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[Ikona RSS]. In: 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Pixbay.com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[online]. 5. prosince 2013 [cit. 2014-03-20]. Dostupné z: http://pixabay.com/static/uploads/photo/2011/08/14/18/11/rss-8645_640.png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02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88640"/>
            <a:ext cx="6804248" cy="92211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Firemní dokumenty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85887"/>
            <a:ext cx="7777162" cy="51394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 smtClean="0">
                <a:latin typeface="Arial" panose="020B0604020202020204" pitchFamily="34" charset="0"/>
              </a:rPr>
              <a:t>Primární odpovědnost.* </a:t>
            </a:r>
            <a:r>
              <a:rPr lang="cs-CZ" sz="2600" i="1" dirty="0" smtClean="0">
                <a:latin typeface="Arial" panose="020B0604020202020204" pitchFamily="34" charset="0"/>
              </a:rPr>
              <a:t>Název: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600" dirty="0" smtClean="0">
                <a:latin typeface="Arial" panose="020B0604020202020204" pitchFamily="34" charset="0"/>
              </a:rPr>
              <a:t>. </a:t>
            </a:r>
            <a:r>
              <a:rPr lang="cs-CZ" sz="2600" dirty="0">
                <a:latin typeface="Arial" panose="020B0604020202020204" pitchFamily="34" charset="0"/>
              </a:rPr>
              <a:t>Vydání/verze.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odpovědnost. </a:t>
            </a:r>
            <a:r>
              <a:rPr lang="cs-CZ" sz="2600" dirty="0" smtClean="0">
                <a:latin typeface="Arial" panose="020B0604020202020204" pitchFamily="34" charset="0"/>
              </a:rPr>
              <a:t>Místo vydání: Nakladatelství, rok vydání. Identifikátor. </a:t>
            </a:r>
            <a:r>
              <a:rPr lang="cs-CZ" sz="2600" dirty="0">
                <a:latin typeface="Arial" panose="020B0604020202020204" pitchFamily="34" charset="0"/>
              </a:rPr>
              <a:t>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Poznámky. </a:t>
            </a:r>
            <a:endParaRPr lang="cs-CZ" sz="2600" dirty="0" smtClean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1400" i="1" dirty="0" smtClean="0">
                <a:latin typeface="Arial" panose="020B0604020202020204" pitchFamily="34" charset="0"/>
              </a:rPr>
              <a:t>* Autora uvádíme jen pokud není zároveň i vydavatelem</a:t>
            </a:r>
            <a:br>
              <a:rPr lang="cs-CZ" sz="1400" i="1" dirty="0" smtClean="0">
                <a:latin typeface="Arial" panose="020B0604020202020204" pitchFamily="34" charset="0"/>
              </a:rPr>
            </a:br>
            <a:r>
              <a:rPr lang="cs-CZ" sz="1400" i="1" dirty="0" smtClean="0">
                <a:latin typeface="Arial" panose="020B0604020202020204" pitchFamily="34" charset="0"/>
              </a:rPr>
              <a:t/>
            </a:r>
            <a:br>
              <a:rPr lang="cs-CZ" sz="1400" i="1" dirty="0" smtClean="0">
                <a:latin typeface="Arial" panose="020B0604020202020204" pitchFamily="34" charset="0"/>
              </a:rPr>
            </a:br>
            <a:endParaRPr lang="cs-CZ" sz="1400" i="1" dirty="0" smtClean="0">
              <a:latin typeface="Arial" panose="020B0604020202020204" pitchFamily="34" charset="0"/>
            </a:endParaRPr>
          </a:p>
          <a:p>
            <a: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Úvod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do informačních zdrojů: studijní pomůcka k projektu Od rozvoje k inovacím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Zlín: Knihovna Univerzity Tomáše Bati ve Zlíně, 2010. 71 s.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Interní publikace.</a:t>
            </a:r>
          </a:p>
          <a:p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Součástky pro elektrotechniku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Praha: GM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electronic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, 1998. 264 s. </a:t>
            </a:r>
            <a:r>
              <a:rPr lang="cs-CZ" sz="2200" dirty="0" smtClean="0"/>
              <a:t/>
            </a:r>
            <a:br>
              <a:rPr lang="cs-CZ" sz="2200" dirty="0" smtClean="0"/>
            </a:br>
            <a:endParaRPr lang="cs-CZ" sz="2200" dirty="0" smtClean="0"/>
          </a:p>
        </p:txBody>
      </p:sp>
    </p:spTree>
    <p:extLst>
      <p:ext uri="{BB962C8B-B14F-4D97-AF65-F5344CB8AC3E}">
        <p14:creationId xmlns:p14="http://schemas.microsoft.com/office/powerpoint/2010/main" val="242273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88640"/>
            <a:ext cx="6804248" cy="92211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E-firemní dokumenty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85887"/>
            <a:ext cx="7777162" cy="51394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 smtClean="0">
                <a:latin typeface="Arial" panose="020B0604020202020204" pitchFamily="34" charset="0"/>
              </a:rPr>
              <a:t>Primární odpovědnost.* </a:t>
            </a:r>
            <a:r>
              <a:rPr lang="cs-CZ" sz="2600" i="1" dirty="0" smtClean="0">
                <a:latin typeface="Arial" panose="020B0604020202020204" pitchFamily="34" charset="0"/>
              </a:rPr>
              <a:t>Název: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</a:t>
            </a:r>
            <a:r>
              <a:rPr lang="cs-CZ" sz="2600" dirty="0" smtClean="0">
                <a:latin typeface="Arial" panose="020B0604020202020204" pitchFamily="34" charset="0"/>
              </a:rPr>
              <a:t>[online]. </a:t>
            </a:r>
            <a:r>
              <a:rPr lang="cs-CZ" sz="2600" dirty="0">
                <a:latin typeface="Arial" panose="020B0604020202020204" pitchFamily="34" charset="0"/>
              </a:rPr>
              <a:t>Vydání/verze.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odpovědnost. </a:t>
            </a:r>
            <a:r>
              <a:rPr lang="cs-CZ" sz="2600" dirty="0" smtClean="0">
                <a:latin typeface="Arial" panose="020B0604020202020204" pitchFamily="34" charset="0"/>
              </a:rPr>
              <a:t>Místo vydání: Nakladatelství, rok vydání, datum aktualizace [datum citování]. Identifikátor. </a:t>
            </a:r>
            <a:r>
              <a:rPr lang="cs-CZ" sz="2600" dirty="0">
                <a:latin typeface="Arial" panose="020B0604020202020204" pitchFamily="34" charset="0"/>
              </a:rPr>
              <a:t>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Poznámky. </a:t>
            </a:r>
            <a:endParaRPr lang="cs-CZ" sz="2600" dirty="0" smtClean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1400" i="1" dirty="0">
                <a:latin typeface="Arial" panose="020B0604020202020204" pitchFamily="34" charset="0"/>
              </a:rPr>
              <a:t>* Autora uvádíme jen pokud není zároveň i </a:t>
            </a:r>
            <a:r>
              <a:rPr lang="cs-CZ" sz="1400" i="1" dirty="0" smtClean="0">
                <a:latin typeface="Arial" panose="020B0604020202020204" pitchFamily="34" charset="0"/>
              </a:rPr>
              <a:t>vydavatelem</a:t>
            </a:r>
            <a:br>
              <a:rPr lang="cs-CZ" sz="1400" i="1" dirty="0" smtClean="0">
                <a:latin typeface="Arial" panose="020B0604020202020204" pitchFamily="34" charset="0"/>
              </a:rPr>
            </a:br>
            <a:r>
              <a:rPr lang="cs-CZ" sz="1400" i="1" dirty="0" smtClean="0">
                <a:latin typeface="Arial" panose="020B0604020202020204" pitchFamily="34" charset="0"/>
              </a:rPr>
              <a:t/>
            </a:r>
            <a:br>
              <a:rPr lang="cs-CZ" sz="1400" i="1" dirty="0" smtClean="0">
                <a:latin typeface="Arial" panose="020B0604020202020204" pitchFamily="34" charset="0"/>
              </a:rPr>
            </a:br>
            <a:endParaRPr lang="cs-CZ" sz="1400" dirty="0" smtClean="0">
              <a:latin typeface="Arial" panose="020B0604020202020204" pitchFamily="34" charset="0"/>
            </a:endParaRPr>
          </a:p>
          <a:p>
            <a: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Výroční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zpráva </a:t>
            </a:r>
            <a: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2014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[online]. Brno: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Ústřední knihovna Fakulty sociálních studií MU,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c2015 [cit. 2015-10-12]. Dostupné z: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http://knihovna.fss.muni.cz/ckeditor/includes/files/Soubory/uk_fss_vyrocni%20zprava_2014.pdf</a:t>
            </a:r>
            <a:endParaRPr 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15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188640"/>
            <a:ext cx="6851104" cy="77809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Dokumenty online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496944" cy="496855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cs-CZ" sz="2800" dirty="0" smtClean="0">
                <a:latin typeface="Arial" panose="020B0604020202020204" pitchFamily="34" charset="0"/>
              </a:rPr>
              <a:t>pro </a:t>
            </a:r>
            <a:r>
              <a:rPr lang="cs-CZ" sz="2800" dirty="0">
                <a:latin typeface="Arial" panose="020B0604020202020204" pitchFamily="34" charset="0"/>
              </a:rPr>
              <a:t>vytvoření správné citace </a:t>
            </a:r>
            <a:r>
              <a:rPr lang="cs-CZ" sz="2800" dirty="0" smtClean="0">
                <a:latin typeface="Arial" panose="020B0604020202020204" pitchFamily="34" charset="0"/>
              </a:rPr>
              <a:t>není rozhodující formát </a:t>
            </a:r>
            <a:r>
              <a:rPr lang="cs-CZ" sz="2400" i="1" dirty="0" smtClean="0">
                <a:latin typeface="Arial" panose="020B0604020202020204" pitchFamily="34" charset="0"/>
              </a:rPr>
              <a:t>(</a:t>
            </a:r>
            <a:r>
              <a:rPr lang="cs-CZ" sz="2400" i="1" dirty="0" err="1" smtClean="0">
                <a:latin typeface="Arial" panose="020B0604020202020204" pitchFamily="34" charset="0"/>
              </a:rPr>
              <a:t>pdf</a:t>
            </a:r>
            <a:r>
              <a:rPr lang="cs-CZ" sz="2400" i="1" dirty="0" smtClean="0">
                <a:latin typeface="Arial" panose="020B0604020202020204" pitchFamily="34" charset="0"/>
              </a:rPr>
              <a:t>, </a:t>
            </a:r>
            <a:r>
              <a:rPr lang="cs-CZ" sz="2400" i="1" dirty="0" err="1" smtClean="0">
                <a:latin typeface="Arial" panose="020B0604020202020204" pitchFamily="34" charset="0"/>
              </a:rPr>
              <a:t>word</a:t>
            </a:r>
            <a:r>
              <a:rPr lang="cs-CZ" sz="2400" i="1" dirty="0" smtClean="0">
                <a:latin typeface="Arial" panose="020B0604020202020204" pitchFamily="34" charset="0"/>
              </a:rPr>
              <a:t> </a:t>
            </a:r>
            <a:r>
              <a:rPr lang="cs-CZ" sz="2800" i="1" dirty="0" smtClean="0">
                <a:latin typeface="Arial" panose="020B0604020202020204" pitchFamily="34" charset="0"/>
              </a:rPr>
              <a:t>…)</a:t>
            </a:r>
            <a:r>
              <a:rPr lang="cs-CZ" sz="2800" dirty="0" smtClean="0">
                <a:latin typeface="Arial" panose="020B0604020202020204" pitchFamily="34" charset="0"/>
              </a:rPr>
              <a:t>, ale co v souboru je </a:t>
            </a:r>
            <a:r>
              <a:rPr lang="cs-CZ" sz="2400" i="1" dirty="0" smtClean="0">
                <a:latin typeface="Arial" panose="020B0604020202020204" pitchFamily="34" charset="0"/>
              </a:rPr>
              <a:t>(článek, celá kniha, zpráva …)  </a:t>
            </a:r>
            <a:br>
              <a:rPr lang="cs-CZ" sz="2400" i="1" dirty="0" smtClean="0">
                <a:latin typeface="Arial" panose="020B0604020202020204" pitchFamily="34" charset="0"/>
              </a:rPr>
            </a:br>
            <a:endParaRPr lang="cs-CZ" sz="2400" i="1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400" i="1" dirty="0" smtClean="0">
                <a:latin typeface="Arial" panose="020B0604020202020204" pitchFamily="34" charset="0"/>
              </a:rPr>
              <a:t>Právem proti korupci: právní ochrana proti některým projevům korupce ve veřejné správě a justici</a:t>
            </a:r>
            <a:r>
              <a:rPr lang="cs-CZ" sz="2400" dirty="0" smtClean="0">
                <a:latin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</a:rPr>
              <a:t>[</a:t>
            </a:r>
            <a:r>
              <a:rPr lang="cs-CZ" sz="2400" dirty="0" smtClean="0">
                <a:latin typeface="Arial" panose="020B0604020202020204" pitchFamily="34" charset="0"/>
              </a:rPr>
              <a:t>online</a:t>
            </a:r>
            <a:r>
              <a:rPr lang="en-US" sz="2400" dirty="0" smtClean="0">
                <a:latin typeface="Arial" panose="020B0604020202020204" pitchFamily="34" charset="0"/>
              </a:rPr>
              <a:t>]</a:t>
            </a:r>
            <a:r>
              <a:rPr lang="cs-CZ" sz="2400" dirty="0" smtClean="0">
                <a:latin typeface="Arial" panose="020B0604020202020204" pitchFamily="34" charset="0"/>
              </a:rPr>
              <a:t>. Praha: </a:t>
            </a:r>
            <a:r>
              <a:rPr lang="cs-CZ" sz="2400" dirty="0" err="1" smtClean="0">
                <a:latin typeface="Arial" panose="020B0604020202020204" pitchFamily="34" charset="0"/>
              </a:rPr>
              <a:t>Transparency</a:t>
            </a:r>
            <a:r>
              <a:rPr lang="cs-CZ" sz="2400" dirty="0" smtClean="0">
                <a:latin typeface="Arial" panose="020B0604020202020204" pitchFamily="34" charset="0"/>
              </a:rPr>
              <a:t> International, 2012 </a:t>
            </a:r>
            <a:r>
              <a:rPr lang="en-US" sz="2400" dirty="0" smtClean="0">
                <a:latin typeface="Arial" panose="020B0604020202020204" pitchFamily="34" charset="0"/>
              </a:rPr>
              <a:t>[</a:t>
            </a:r>
            <a:r>
              <a:rPr lang="cs-CZ" sz="2400" dirty="0" smtClean="0">
                <a:latin typeface="Arial" panose="020B0604020202020204" pitchFamily="34" charset="0"/>
              </a:rPr>
              <a:t>cit. 18. 10. 2012</a:t>
            </a:r>
            <a:r>
              <a:rPr lang="en-US" sz="2400" dirty="0" smtClean="0">
                <a:latin typeface="Arial" panose="020B0604020202020204" pitchFamily="34" charset="0"/>
              </a:rPr>
              <a:t>]</a:t>
            </a:r>
            <a:r>
              <a:rPr lang="cs-CZ" sz="2400" dirty="0" smtClean="0">
                <a:latin typeface="Arial" panose="020B0604020202020204" pitchFamily="34" charset="0"/>
              </a:rPr>
              <a:t>. Dostupné z: http://</a:t>
            </a:r>
            <a:r>
              <a:rPr lang="cs-CZ" sz="2400" dirty="0" err="1" smtClean="0">
                <a:latin typeface="Arial" panose="020B0604020202020204" pitchFamily="34" charset="0"/>
              </a:rPr>
              <a:t>www.transparency.cz</a:t>
            </a:r>
            <a:r>
              <a:rPr lang="cs-CZ" sz="2400" dirty="0" smtClean="0">
                <a:latin typeface="Arial" panose="020B0604020202020204" pitchFamily="34" charset="0"/>
              </a:rPr>
              <a:t>/doc/</a:t>
            </a:r>
            <a:r>
              <a:rPr lang="cs-CZ" sz="2400" dirty="0" err="1" smtClean="0">
                <a:latin typeface="Arial" panose="020B0604020202020204" pitchFamily="34" charset="0"/>
              </a:rPr>
              <a:t>alac_prav_proti_korupci_def.pdf</a:t>
            </a:r>
            <a:r>
              <a:rPr lang="cs-CZ" sz="2400" dirty="0" smtClean="0">
                <a:latin typeface="Arial" panose="020B0604020202020204" pitchFamily="34" charset="0"/>
              </a:rPr>
              <a:t> </a:t>
            </a:r>
            <a:br>
              <a:rPr lang="cs-CZ" sz="2400" dirty="0" smtClean="0">
                <a:latin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Knihovní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řád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Masarykovy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univerzity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[online]. Brno: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Masarykova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univerzita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2014 [cit. 2015-10-07].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z: http://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www.muni.cz/services/library/files/knihovni-rad-2014.pdf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Směrnice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MU č. 11/2014. 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116632"/>
            <a:ext cx="7283152" cy="99412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Webová sídla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412776"/>
            <a:ext cx="8229600" cy="4741987"/>
          </a:xfrm>
        </p:spPr>
        <p:txBody>
          <a:bodyPr/>
          <a:lstStyle/>
          <a:p>
            <a:pPr marL="0" indent="0">
              <a:buNone/>
            </a:pPr>
            <a:r>
              <a:rPr lang="cs-CZ" sz="2600" dirty="0">
                <a:latin typeface="Arial" panose="020B0604020202020204" pitchFamily="34" charset="0"/>
              </a:rPr>
              <a:t>Primární odpovědnost*. </a:t>
            </a:r>
            <a:r>
              <a:rPr lang="cs-CZ" sz="2600" i="1" dirty="0">
                <a:latin typeface="Arial" panose="020B0604020202020204" pitchFamily="34" charset="0"/>
              </a:rPr>
              <a:t>Název webu: </a:t>
            </a:r>
            <a:r>
              <a:rPr lang="cs-CZ" sz="2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webu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2600" dirty="0">
                <a:latin typeface="Arial" panose="020B0604020202020204" pitchFamily="34" charset="0"/>
              </a:rPr>
              <a:t>[</a:t>
            </a:r>
            <a:r>
              <a:rPr lang="cs-CZ" sz="2600" dirty="0">
                <a:latin typeface="Arial" panose="020B0604020202020204" pitchFamily="34" charset="0"/>
              </a:rPr>
              <a:t>online</a:t>
            </a:r>
            <a:r>
              <a:rPr lang="en-US" sz="2600" dirty="0">
                <a:latin typeface="Arial" panose="020B0604020202020204" pitchFamily="34" charset="0"/>
              </a:rPr>
              <a:t>]</a:t>
            </a:r>
            <a:r>
              <a:rPr lang="cs-CZ" sz="2600" dirty="0">
                <a:latin typeface="Arial" panose="020B0604020202020204" pitchFamily="34" charset="0"/>
              </a:rPr>
              <a:t>. Vydání/verze. Sídlo provozovatele: Provozovatel webu, rok/datum vydání, datum aktualizace </a:t>
            </a:r>
            <a:r>
              <a:rPr lang="en-US" sz="2600" dirty="0">
                <a:latin typeface="Arial" panose="020B0604020202020204" pitchFamily="34" charset="0"/>
              </a:rPr>
              <a:t>[</a:t>
            </a:r>
            <a:r>
              <a:rPr lang="cs-CZ" sz="2600" dirty="0">
                <a:latin typeface="Arial" panose="020B0604020202020204" pitchFamily="34" charset="0"/>
              </a:rPr>
              <a:t>datum citování</a:t>
            </a:r>
            <a:r>
              <a:rPr lang="en-US" sz="2600" dirty="0">
                <a:latin typeface="Arial" panose="020B0604020202020204" pitchFamily="34" charset="0"/>
              </a:rPr>
              <a:t>]</a:t>
            </a:r>
            <a:r>
              <a:rPr lang="cs-CZ" sz="2600" dirty="0">
                <a:latin typeface="Arial" panose="020B0604020202020204" pitchFamily="34" charset="0"/>
              </a:rPr>
              <a:t>. Identifikátor. 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Poznámky. </a:t>
            </a:r>
          </a:p>
          <a:p>
            <a:pPr marL="0" indent="0">
              <a:buNone/>
            </a:pPr>
            <a:r>
              <a:rPr lang="cs-CZ" sz="1800" i="1" dirty="0">
                <a:latin typeface="Arial" panose="020B0604020202020204" pitchFamily="34" charset="0"/>
              </a:rPr>
              <a:t>* uvádíme pouze pokud je tvůrcem někdo jiný než </a:t>
            </a:r>
            <a:r>
              <a:rPr lang="cs-CZ" sz="1800" i="1" dirty="0" smtClean="0">
                <a:latin typeface="Arial" panose="020B0604020202020204" pitchFamily="34" charset="0"/>
              </a:rPr>
              <a:t>provozovatel</a:t>
            </a:r>
            <a:br>
              <a:rPr lang="cs-CZ" sz="1800" i="1" dirty="0" smtClean="0">
                <a:latin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</a:endParaRPr>
          </a:p>
          <a:p>
            <a:r>
              <a:rPr lang="cs-CZ" sz="2400" i="1" dirty="0" smtClean="0">
                <a:latin typeface="Arial" panose="020B0604020202020204" pitchFamily="34" charset="0"/>
              </a:rPr>
              <a:t>Masarykova univerzita</a:t>
            </a:r>
            <a:r>
              <a:rPr lang="cs-CZ" sz="2400" dirty="0" smtClean="0">
                <a:latin typeface="Arial" panose="020B0604020202020204" pitchFamily="34" charset="0"/>
              </a:rPr>
              <a:t> [online]. Brno: Masarykova univerzita, c1996-2016 [cit. 2016-</a:t>
            </a:r>
            <a:r>
              <a:rPr lang="en-US" sz="2400" dirty="0" smtClean="0">
                <a:latin typeface="Arial" panose="020B0604020202020204" pitchFamily="34" charset="0"/>
              </a:rPr>
              <a:t>1</a:t>
            </a:r>
            <a:r>
              <a:rPr lang="cs-CZ" sz="2400" dirty="0" smtClean="0">
                <a:latin typeface="Arial" panose="020B0604020202020204" pitchFamily="34" charset="0"/>
              </a:rPr>
              <a:t>0-05</a:t>
            </a:r>
            <a:r>
              <a:rPr lang="en-US" sz="2400" dirty="0" smtClean="0">
                <a:latin typeface="Arial" panose="020B0604020202020204" pitchFamily="34" charset="0"/>
              </a:rPr>
              <a:t>]</a:t>
            </a:r>
            <a:r>
              <a:rPr lang="cs-CZ" sz="2400" dirty="0" smtClean="0">
                <a:latin typeface="Arial" panose="020B0604020202020204" pitchFamily="34" charset="0"/>
              </a:rPr>
              <a:t>. Dostupné z: http://</a:t>
            </a:r>
            <a:r>
              <a:rPr lang="cs-CZ" sz="2400" dirty="0" err="1" smtClean="0">
                <a:latin typeface="Arial" panose="020B0604020202020204" pitchFamily="34" charset="0"/>
              </a:rPr>
              <a:t>www.muni.cz</a:t>
            </a:r>
            <a:endParaRPr lang="cs-CZ" sz="2400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60365" y="332656"/>
            <a:ext cx="6388099" cy="508000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Webové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str</a:t>
            </a:r>
            <a:r>
              <a:rPr lang="cs-CZ" b="1" dirty="0" err="1" smtClean="0">
                <a:solidFill>
                  <a:schemeClr val="bg1"/>
                </a:solidFill>
              </a:rPr>
              <a:t>ánky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196752"/>
            <a:ext cx="7777162" cy="5472113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cs-CZ" sz="2400" dirty="0">
                <a:latin typeface="Arial" panose="020B0604020202020204" pitchFamily="34" charset="0"/>
              </a:rPr>
              <a:t>Primární odpovědnost stránky. Název stránky: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podnázev stránky</a:t>
            </a:r>
            <a:r>
              <a:rPr lang="cs-CZ" sz="2400" dirty="0">
                <a:latin typeface="Arial" panose="020B0604020202020204" pitchFamily="34" charset="0"/>
              </a:rPr>
              <a:t>. Primární odpovědnost webu. </a:t>
            </a:r>
            <a:r>
              <a:rPr lang="cs-CZ" sz="2400" i="1" dirty="0">
                <a:latin typeface="Arial" panose="020B0604020202020204" pitchFamily="34" charset="0"/>
              </a:rPr>
              <a:t>Název webu: </a:t>
            </a:r>
            <a:r>
              <a:rPr lang="cs-CZ" sz="2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webu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</a:rPr>
              <a:t>[</a:t>
            </a:r>
            <a:r>
              <a:rPr lang="cs-CZ" sz="2400" dirty="0">
                <a:latin typeface="Arial" panose="020B0604020202020204" pitchFamily="34" charset="0"/>
              </a:rPr>
              <a:t>online</a:t>
            </a:r>
            <a:r>
              <a:rPr lang="en-US" sz="2400" dirty="0">
                <a:latin typeface="Arial" panose="020B0604020202020204" pitchFamily="34" charset="0"/>
              </a:rPr>
              <a:t>]</a:t>
            </a:r>
            <a:r>
              <a:rPr lang="cs-CZ" sz="2400" dirty="0">
                <a:latin typeface="Arial" panose="020B0604020202020204" pitchFamily="34" charset="0"/>
              </a:rPr>
              <a:t>. Vydání/verze.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 webu. </a:t>
            </a:r>
            <a:r>
              <a:rPr lang="cs-CZ" sz="2400" dirty="0">
                <a:latin typeface="Arial" panose="020B0604020202020204" pitchFamily="34" charset="0"/>
              </a:rPr>
              <a:t>Sídlo provozovatele: Provozovatel webu, rok/datum vydání, datum aktualizace </a:t>
            </a:r>
            <a:r>
              <a:rPr lang="en-US" sz="2400" dirty="0">
                <a:latin typeface="Arial" panose="020B0604020202020204" pitchFamily="34" charset="0"/>
              </a:rPr>
              <a:t>[</a:t>
            </a:r>
            <a:r>
              <a:rPr lang="cs-CZ" sz="2400" dirty="0">
                <a:latin typeface="Arial" panose="020B0604020202020204" pitchFamily="34" charset="0"/>
              </a:rPr>
              <a:t>datum citování</a:t>
            </a:r>
            <a:r>
              <a:rPr lang="en-US" sz="2400" dirty="0">
                <a:latin typeface="Arial" panose="020B0604020202020204" pitchFamily="34" charset="0"/>
              </a:rPr>
              <a:t>]</a:t>
            </a:r>
            <a:r>
              <a:rPr lang="cs-CZ" sz="2400" dirty="0">
                <a:latin typeface="Arial" panose="020B0604020202020204" pitchFamily="34" charset="0"/>
              </a:rPr>
              <a:t>. Identifikátor. Dostupnost.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4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200" dirty="0" smtClean="0">
                <a:latin typeface="Arial" panose="020B0604020202020204" pitchFamily="34" charset="0"/>
              </a:rPr>
              <a:t>Absolventi. </a:t>
            </a:r>
            <a:r>
              <a:rPr lang="cs-CZ" sz="2200" i="1" dirty="0" smtClean="0">
                <a:latin typeface="Arial" panose="020B0604020202020204" pitchFamily="34" charset="0"/>
              </a:rPr>
              <a:t>Masarykova univerzita</a:t>
            </a:r>
            <a:r>
              <a:rPr lang="cs-CZ" sz="2200" dirty="0" smtClean="0">
                <a:latin typeface="Arial" panose="020B0604020202020204" pitchFamily="34" charset="0"/>
              </a:rPr>
              <a:t> [online]. Brno: Masarykova univerzita, c1996-2016 [cit. 2016-</a:t>
            </a:r>
            <a:r>
              <a:rPr lang="en-US" sz="2200" dirty="0" smtClean="0">
                <a:latin typeface="Arial" panose="020B0604020202020204" pitchFamily="34" charset="0"/>
              </a:rPr>
              <a:t>1</a:t>
            </a:r>
            <a:r>
              <a:rPr lang="cs-CZ" sz="2200" dirty="0" smtClean="0">
                <a:latin typeface="Arial" panose="020B0604020202020204" pitchFamily="34" charset="0"/>
              </a:rPr>
              <a:t>0-05</a:t>
            </a:r>
            <a:r>
              <a:rPr lang="en-US" sz="2200" dirty="0" smtClean="0">
                <a:latin typeface="Arial" panose="020B0604020202020204" pitchFamily="34" charset="0"/>
              </a:rPr>
              <a:t>]</a:t>
            </a:r>
            <a:r>
              <a:rPr lang="cs-CZ" sz="2200" dirty="0" smtClean="0">
                <a:latin typeface="Arial" panose="020B0604020202020204" pitchFamily="34" charset="0"/>
              </a:rPr>
              <a:t>. Dostupné z: http://</a:t>
            </a:r>
            <a:r>
              <a:rPr lang="cs-CZ" sz="2200" dirty="0" err="1" smtClean="0">
                <a:latin typeface="Arial" panose="020B0604020202020204" pitchFamily="34" charset="0"/>
              </a:rPr>
              <a:t>www.muni.cz</a:t>
            </a:r>
            <a:r>
              <a:rPr lang="cs-CZ" sz="2200" dirty="0" smtClean="0">
                <a:latin typeface="Arial" panose="020B0604020202020204" pitchFamily="34" charset="0"/>
              </a:rPr>
              <a:t>/</a:t>
            </a:r>
            <a:r>
              <a:rPr lang="cs-CZ" sz="2200" dirty="0" err="1" smtClean="0">
                <a:latin typeface="Arial" panose="020B0604020202020204" pitchFamily="34" charset="0"/>
              </a:rPr>
              <a:t>alumni</a:t>
            </a:r>
            <a:r>
              <a:rPr lang="cs-CZ" sz="2200" dirty="0" smtClean="0">
                <a:latin typeface="Arial" panose="020B0604020202020204" pitchFamily="34" charset="0"/>
              </a:rPr>
              <a:t>. Informace pro absolventy MU.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260648"/>
            <a:ext cx="6815608" cy="77809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Příspěvek na webu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96752"/>
            <a:ext cx="8352928" cy="5328592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2600" dirty="0" smtClean="0">
                <a:latin typeface="Arial" panose="020B0604020202020204" pitchFamily="34" charset="0"/>
              </a:rPr>
              <a:t>Primární odpovědnost příspěvku. Název příspěvku: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příspěvku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.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cs-CZ" sz="2600" dirty="0" smtClean="0">
                <a:latin typeface="Arial" panose="020B0604020202020204" pitchFamily="34" charset="0"/>
              </a:rPr>
              <a:t>In: Primární odpovědnost webu. </a:t>
            </a:r>
            <a:r>
              <a:rPr lang="cs-CZ" sz="2600" i="1" dirty="0" smtClean="0">
                <a:latin typeface="Arial" panose="020B0604020202020204" pitchFamily="34" charset="0"/>
              </a:rPr>
              <a:t>Název webu 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webu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2600" dirty="0" smtClean="0">
                <a:latin typeface="Arial" panose="020B0604020202020204" pitchFamily="34" charset="0"/>
              </a:rPr>
              <a:t>[</a:t>
            </a:r>
            <a:r>
              <a:rPr lang="en-US" sz="2600" dirty="0" err="1" smtClean="0">
                <a:latin typeface="Arial" panose="020B0604020202020204" pitchFamily="34" charset="0"/>
              </a:rPr>
              <a:t>nosi</a:t>
            </a:r>
            <a:r>
              <a:rPr lang="cs-CZ" sz="2600" dirty="0" smtClean="0">
                <a:latin typeface="Arial" panose="020B0604020202020204" pitchFamily="34" charset="0"/>
              </a:rPr>
              <a:t>č</a:t>
            </a:r>
            <a:r>
              <a:rPr lang="en-US" sz="2600" dirty="0" smtClean="0">
                <a:latin typeface="Arial" panose="020B0604020202020204" pitchFamily="34" charset="0"/>
              </a:rPr>
              <a:t>]</a:t>
            </a:r>
            <a:r>
              <a:rPr lang="cs-CZ" sz="2600" dirty="0" smtClean="0">
                <a:latin typeface="Arial" panose="020B0604020202020204" pitchFamily="34" charset="0"/>
              </a:rPr>
              <a:t>. </a:t>
            </a:r>
            <a:r>
              <a:rPr lang="cs-CZ" sz="2600" dirty="0">
                <a:latin typeface="Arial" panose="020B0604020202020204" pitchFamily="34" charset="0"/>
              </a:rPr>
              <a:t>Vydání/verze.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 webu. </a:t>
            </a:r>
            <a:r>
              <a:rPr lang="cs-CZ" sz="2600" dirty="0">
                <a:latin typeface="Arial" panose="020B0604020202020204" pitchFamily="34" charset="0"/>
              </a:rPr>
              <a:t>Sídlo provozovatele: Provozovatel webu</a:t>
            </a:r>
            <a:r>
              <a:rPr lang="cs-CZ" sz="2600" dirty="0" smtClean="0">
                <a:latin typeface="Arial" panose="020B0604020202020204" pitchFamily="34" charset="0"/>
              </a:rPr>
              <a:t>, rok/datum vydání, datum aktualizace </a:t>
            </a:r>
            <a:r>
              <a:rPr lang="en-US" sz="2600" dirty="0" smtClean="0">
                <a:latin typeface="Arial" panose="020B0604020202020204" pitchFamily="34" charset="0"/>
              </a:rPr>
              <a:t>[</a:t>
            </a:r>
            <a:r>
              <a:rPr lang="cs-CZ" sz="2600" dirty="0" smtClean="0">
                <a:latin typeface="Arial" panose="020B0604020202020204" pitchFamily="34" charset="0"/>
              </a:rPr>
              <a:t>datum citování</a:t>
            </a:r>
            <a:r>
              <a:rPr lang="en-US" sz="2600" dirty="0" smtClean="0">
                <a:latin typeface="Arial" panose="020B0604020202020204" pitchFamily="34" charset="0"/>
              </a:rPr>
              <a:t>]</a:t>
            </a:r>
            <a:r>
              <a:rPr lang="cs-CZ" sz="2600" dirty="0" smtClean="0">
                <a:latin typeface="Arial" panose="020B0604020202020204" pitchFamily="34" charset="0"/>
              </a:rPr>
              <a:t>. Identifikátor. Dostupnost.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300" dirty="0" smtClean="0">
              <a:latin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</a:rPr>
              <a:t>Plagiátorství. In: </a:t>
            </a:r>
            <a:r>
              <a:rPr lang="cs-CZ" sz="2400" i="1" dirty="0">
                <a:latin typeface="Arial" panose="020B0604020202020204" pitchFamily="34" charset="0"/>
              </a:rPr>
              <a:t>Masarykova univerzita </a:t>
            </a:r>
            <a:r>
              <a:rPr lang="cs-CZ" sz="2400" dirty="0">
                <a:latin typeface="Arial" panose="020B0604020202020204" pitchFamily="34" charset="0"/>
              </a:rPr>
              <a:t>[online]. Brno: Masarykova univerzita, c1996-2016 [cit. 2016-10-17]. Dostupné z: https://www.muni.cz/study/plagiatorstvi</a:t>
            </a:r>
            <a:br>
              <a:rPr lang="cs-CZ" sz="2400" dirty="0">
                <a:latin typeface="Arial" panose="020B0604020202020204" pitchFamily="34" charset="0"/>
              </a:rPr>
            </a:br>
            <a:r>
              <a:rPr lang="cs-CZ" sz="2400" dirty="0" smtClean="0">
                <a:latin typeface="Arial" panose="020B0604020202020204" pitchFamily="34" charset="0"/>
              </a:rPr>
              <a:t/>
            </a:r>
            <a:br>
              <a:rPr lang="cs-CZ" sz="2400" dirty="0" smtClean="0">
                <a:latin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2300" b="1" dirty="0" smtClean="0">
                <a:latin typeface="Arial" panose="020B0604020202020204" pitchFamily="34" charset="0"/>
              </a:rPr>
              <a:t>Příspěvek na Wikipedii:</a:t>
            </a:r>
          </a:p>
          <a:p>
            <a:r>
              <a:rPr lang="cs-CZ" sz="2300" dirty="0">
                <a:latin typeface="Arial" panose="020B0604020202020204" pitchFamily="34" charset="0"/>
              </a:rPr>
              <a:t>Albert Einstein. In: </a:t>
            </a:r>
            <a:r>
              <a:rPr lang="cs-CZ" sz="2300" i="1" dirty="0" err="1">
                <a:latin typeface="Arial" panose="020B0604020202020204" pitchFamily="34" charset="0"/>
              </a:rPr>
              <a:t>Wikipedia</a:t>
            </a:r>
            <a:r>
              <a:rPr lang="cs-CZ" sz="2300" i="1" dirty="0">
                <a:latin typeface="Arial" panose="020B0604020202020204" pitchFamily="34" charset="0"/>
              </a:rPr>
              <a:t>: </a:t>
            </a:r>
            <a:r>
              <a:rPr lang="cs-CZ" sz="2300" i="1" dirty="0" err="1">
                <a:latin typeface="Arial" panose="020B0604020202020204" pitchFamily="34" charset="0"/>
              </a:rPr>
              <a:t>the</a:t>
            </a:r>
            <a:r>
              <a:rPr lang="cs-CZ" sz="2300" i="1" dirty="0">
                <a:latin typeface="Arial" panose="020B0604020202020204" pitchFamily="34" charset="0"/>
              </a:rPr>
              <a:t> free </a:t>
            </a:r>
            <a:r>
              <a:rPr lang="cs-CZ" sz="2300" i="1" dirty="0" err="1">
                <a:latin typeface="Arial" panose="020B0604020202020204" pitchFamily="34" charset="0"/>
              </a:rPr>
              <a:t>encyclopedia</a:t>
            </a:r>
            <a:r>
              <a:rPr lang="cs-CZ" sz="2300" dirty="0">
                <a:latin typeface="Arial" panose="020B0604020202020204" pitchFamily="34" charset="0"/>
              </a:rPr>
              <a:t> [online]. </a:t>
            </a:r>
            <a:r>
              <a:rPr lang="en-US" sz="2300" dirty="0">
                <a:latin typeface="Arial" panose="020B0604020202020204" pitchFamily="34" charset="0"/>
              </a:rPr>
              <a:t>San Francisco (CA): </a:t>
            </a:r>
            <a:r>
              <a:rPr lang="cs-CZ" sz="2300" dirty="0" err="1">
                <a:latin typeface="Arial" panose="020B0604020202020204" pitchFamily="34" charset="0"/>
              </a:rPr>
              <a:t>Wikimedia</a:t>
            </a:r>
            <a:r>
              <a:rPr lang="cs-CZ" sz="2300" dirty="0">
                <a:latin typeface="Arial" panose="020B0604020202020204" pitchFamily="34" charset="0"/>
              </a:rPr>
              <a:t> </a:t>
            </a:r>
            <a:r>
              <a:rPr lang="cs-CZ" sz="2300" dirty="0" err="1">
                <a:latin typeface="Arial" panose="020B0604020202020204" pitchFamily="34" charset="0"/>
              </a:rPr>
              <a:t>Foundation</a:t>
            </a:r>
            <a:r>
              <a:rPr lang="cs-CZ" sz="2300" dirty="0">
                <a:latin typeface="Arial" panose="020B0604020202020204" pitchFamily="34" charset="0"/>
              </a:rPr>
              <a:t>, 2001-, last </a:t>
            </a:r>
            <a:r>
              <a:rPr lang="cs-CZ" sz="2300" dirty="0" err="1">
                <a:latin typeface="Arial" panose="020B0604020202020204" pitchFamily="34" charset="0"/>
              </a:rPr>
              <a:t>modified</a:t>
            </a:r>
            <a:r>
              <a:rPr lang="cs-CZ" sz="2300" dirty="0">
                <a:latin typeface="Arial" panose="020B0604020202020204" pitchFamily="34" charset="0"/>
              </a:rPr>
              <a:t> 26 </a:t>
            </a:r>
            <a:r>
              <a:rPr lang="cs-CZ" sz="2300" dirty="0" err="1">
                <a:latin typeface="Arial" panose="020B0604020202020204" pitchFamily="34" charset="0"/>
              </a:rPr>
              <a:t>October</a:t>
            </a:r>
            <a:r>
              <a:rPr lang="cs-CZ" sz="2300" dirty="0">
                <a:latin typeface="Arial" panose="020B0604020202020204" pitchFamily="34" charset="0"/>
              </a:rPr>
              <a:t> 2016 [cit. 2016-10-28]. Dostupné z: http://en.wikipedia.org/wiki/Albert_Einstein</a:t>
            </a:r>
          </a:p>
        </p:txBody>
      </p:sp>
    </p:spTree>
    <p:extLst>
      <p:ext uri="{BB962C8B-B14F-4D97-AF65-F5344CB8AC3E}">
        <p14:creationId xmlns:p14="http://schemas.microsoft.com/office/powerpoint/2010/main" val="144565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188640"/>
            <a:ext cx="5760640" cy="85010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Příspěvek na webu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340768"/>
            <a:ext cx="8229600" cy="5184576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400" b="1" dirty="0" smtClean="0">
                <a:latin typeface="Arial" panose="020B0604020202020204" pitchFamily="34" charset="0"/>
              </a:rPr>
              <a:t>Příspěvek na blogu</a:t>
            </a:r>
            <a:r>
              <a:rPr lang="cs-CZ" sz="2400" b="1" i="1" dirty="0" smtClean="0">
                <a:latin typeface="Arial" panose="020B0604020202020204" pitchFamily="34" charset="0"/>
              </a:rPr>
              <a:t> </a:t>
            </a:r>
            <a:endParaRPr lang="cs-CZ" sz="2400" b="1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400" dirty="0" err="1" smtClean="0">
                <a:latin typeface="Arial" panose="020B0604020202020204" pitchFamily="34" charset="0"/>
              </a:rPr>
              <a:t>TWEETY</a:t>
            </a:r>
            <a:r>
              <a:rPr lang="cs-CZ" sz="2400" dirty="0" smtClean="0">
                <a:latin typeface="Arial" panose="020B0604020202020204" pitchFamily="34" charset="0"/>
              </a:rPr>
              <a:t>. Pokročilá propagace webu. In: </a:t>
            </a:r>
            <a:r>
              <a:rPr lang="cs-CZ" sz="2400" i="1" dirty="0" err="1" smtClean="0">
                <a:latin typeface="Arial" panose="020B0604020202020204" pitchFamily="34" charset="0"/>
              </a:rPr>
              <a:t>SEO</a:t>
            </a:r>
            <a:r>
              <a:rPr lang="cs-CZ" sz="2400" i="1" dirty="0" smtClean="0">
                <a:latin typeface="Arial" panose="020B0604020202020204" pitchFamily="34" charset="0"/>
              </a:rPr>
              <a:t> blog</a:t>
            </a:r>
            <a:r>
              <a:rPr lang="cs-CZ" sz="2400" dirty="0" smtClean="0">
                <a:latin typeface="Arial" panose="020B0604020202020204" pitchFamily="34" charset="0"/>
              </a:rPr>
              <a:t> [online]. 7. 1. 2008  [cit. 2012-10-08]. Dostupné z: http://www.seoblog.cz/pokrocila-propagace-webu</a:t>
            </a:r>
            <a:br>
              <a:rPr lang="cs-CZ" sz="2400" dirty="0" smtClean="0">
                <a:latin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KRČÁL, Martin. Jak citovat pořad v televizi. In: KRČÁL, Martin.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Citační blog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[online]. 11. února 2014 [cit. 2014-03-17]. Dostupné z: http://martinkrcal.citace.com/jak-citovat-porad-v-televizi/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cs-CZ" sz="10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400" b="1" dirty="0" err="1" smtClean="0">
                <a:latin typeface="Arial" panose="020B0604020202020204" pitchFamily="34" charset="0"/>
              </a:rPr>
              <a:t>Facebook</a:t>
            </a:r>
            <a:r>
              <a:rPr lang="cs-CZ" sz="2400" b="1" dirty="0" smtClean="0">
                <a:latin typeface="Arial" panose="020B0604020202020204" pitchFamily="34" charset="0"/>
              </a:rPr>
              <a:t> – stránka </a:t>
            </a:r>
          </a:p>
          <a:p>
            <a:pPr>
              <a:lnSpc>
                <a:spcPct val="100000"/>
              </a:lnSpc>
            </a:pPr>
            <a:r>
              <a:rPr lang="cs-CZ" sz="2400" dirty="0" smtClean="0">
                <a:latin typeface="Arial" panose="020B0604020202020204" pitchFamily="34" charset="0"/>
              </a:rPr>
              <a:t>Knihovna FSS MU. In: </a:t>
            </a:r>
            <a:r>
              <a:rPr lang="cs-CZ" sz="2400" i="1" dirty="0" err="1" smtClean="0">
                <a:latin typeface="Arial" panose="020B0604020202020204" pitchFamily="34" charset="0"/>
              </a:rPr>
              <a:t>Facebook</a:t>
            </a:r>
            <a:r>
              <a:rPr lang="cs-CZ" sz="2400" dirty="0" smtClean="0">
                <a:latin typeface="Arial" panose="020B0604020202020204" pitchFamily="34" charset="0"/>
              </a:rPr>
              <a:t> [online]. [cit. 2016-10-20]. </a:t>
            </a:r>
            <a:r>
              <a:rPr lang="cs-CZ" sz="2400" dirty="0">
                <a:latin typeface="Arial" panose="020B0604020202020204" pitchFamily="34" charset="0"/>
              </a:rPr>
              <a:t>Dostupné z: https://www.facebook.com/knihovnafss</a:t>
            </a:r>
            <a:r>
              <a:rPr lang="cs-CZ" sz="2400" dirty="0" smtClean="0">
                <a:latin typeface="Arial" panose="020B0604020202020204" pitchFamily="34" charset="0"/>
              </a:rPr>
              <a:t>/</a:t>
            </a:r>
            <a:br>
              <a:rPr lang="cs-CZ" sz="2400" dirty="0" smtClean="0">
                <a:latin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400" b="1" dirty="0" err="1" smtClean="0">
                <a:latin typeface="Arial" panose="020B0604020202020204" pitchFamily="34" charset="0"/>
              </a:rPr>
              <a:t>Facebook</a:t>
            </a:r>
            <a:r>
              <a:rPr lang="cs-CZ" sz="2400" b="1" dirty="0" smtClean="0">
                <a:latin typeface="Arial" panose="020B0604020202020204" pitchFamily="34" charset="0"/>
              </a:rPr>
              <a:t> – status </a:t>
            </a:r>
            <a:endParaRPr lang="cs-CZ" sz="2400" b="1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400" dirty="0" smtClean="0">
                <a:latin typeface="Arial" panose="020B0604020202020204" pitchFamily="34" charset="0"/>
              </a:rPr>
              <a:t>KNIHOVNA </a:t>
            </a:r>
            <a:r>
              <a:rPr lang="cs-CZ" sz="2400" dirty="0">
                <a:latin typeface="Arial" panose="020B0604020202020204" pitchFamily="34" charset="0"/>
              </a:rPr>
              <a:t>FSS </a:t>
            </a:r>
            <a:r>
              <a:rPr lang="cs-CZ" sz="2400" dirty="0" smtClean="0">
                <a:latin typeface="Arial" panose="020B0604020202020204" pitchFamily="34" charset="0"/>
              </a:rPr>
              <a:t>MU. [Dnes začíná Open Access </a:t>
            </a:r>
            <a:r>
              <a:rPr lang="cs-CZ" sz="2400" dirty="0" err="1" smtClean="0">
                <a:latin typeface="Arial" panose="020B0604020202020204" pitchFamily="34" charset="0"/>
              </a:rPr>
              <a:t>Week</a:t>
            </a:r>
            <a:r>
              <a:rPr lang="cs-CZ" sz="2400" dirty="0" smtClean="0">
                <a:latin typeface="Arial" panose="020B0604020202020204" pitchFamily="34" charset="0"/>
              </a:rPr>
              <a:t> …]. </a:t>
            </a:r>
            <a:r>
              <a:rPr lang="cs-CZ" sz="2400" dirty="0">
                <a:latin typeface="Arial" panose="020B0604020202020204" pitchFamily="34" charset="0"/>
              </a:rPr>
              <a:t>In: </a:t>
            </a:r>
            <a:r>
              <a:rPr lang="cs-CZ" sz="2400" i="1" dirty="0" err="1">
                <a:latin typeface="Arial" panose="020B0604020202020204" pitchFamily="34" charset="0"/>
              </a:rPr>
              <a:t>Facebook</a:t>
            </a:r>
            <a:r>
              <a:rPr lang="cs-CZ" sz="2400" dirty="0">
                <a:latin typeface="Arial" panose="020B0604020202020204" pitchFamily="34" charset="0"/>
              </a:rPr>
              <a:t> [online]. [cit. 2016-10-20]. Dostupné z: https://</a:t>
            </a:r>
            <a:r>
              <a:rPr lang="cs-CZ" sz="2400" dirty="0" smtClean="0">
                <a:latin typeface="Arial" panose="020B0604020202020204" pitchFamily="34" charset="0"/>
              </a:rPr>
              <a:t>www.facebook.com/knihovnafss/posts/693265740842770</a:t>
            </a:r>
            <a:endParaRPr lang="cs-CZ" sz="24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cs-CZ" sz="24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79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Nadpis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6923112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Příspěvek na webu -video</a:t>
            </a:r>
          </a:p>
        </p:txBody>
      </p:sp>
      <p:sp>
        <p:nvSpPr>
          <p:cNvPr id="6144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>
                <a:latin typeface="Arial" panose="020B0604020202020204" pitchFamily="34" charset="0"/>
              </a:rPr>
              <a:t>Video na webu = příspěvek na webu: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videa na </a:t>
            </a:r>
            <a:r>
              <a:rPr lang="cs-CZ" dirty="0" err="1" smtClean="0">
                <a:latin typeface="Arial" panose="020B0604020202020204" pitchFamily="34" charset="0"/>
              </a:rPr>
              <a:t>Youtube</a:t>
            </a:r>
            <a:r>
              <a:rPr lang="cs-CZ" dirty="0" smtClean="0">
                <a:latin typeface="Arial" panose="020B0604020202020204" pitchFamily="34" charset="0"/>
              </a:rPr>
              <a:t>, </a:t>
            </a:r>
            <a:r>
              <a:rPr lang="cs-CZ" dirty="0" err="1" smtClean="0">
                <a:latin typeface="Arial" panose="020B0604020202020204" pitchFamily="34" charset="0"/>
              </a:rPr>
              <a:t>Vimeo</a:t>
            </a:r>
            <a:r>
              <a:rPr lang="cs-CZ" dirty="0" smtClean="0">
                <a:latin typeface="Arial" panose="020B0604020202020204" pitchFamily="34" charset="0"/>
              </a:rPr>
              <a:t>, Stream.cz   atd. citujeme jako příspěvek na webu</a:t>
            </a:r>
            <a:br>
              <a:rPr lang="cs-CZ" dirty="0" smtClean="0">
                <a:latin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</a:rPr>
            </a:br>
            <a:endParaRPr lang="cs-CZ" dirty="0" smtClean="0">
              <a:latin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TOMAŠTÍK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Jakub.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Generátor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citací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In: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[online]. 2013 [cit. 2015-10-07].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z: https://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www.youtube.com/watch?v=gElIDFoS1yY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ŘEZÁČ, Jan. Úvod do webdesignu [online]. In: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Vimeo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[online].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March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31, 2012 [cit.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2016-03-17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]. Dostupné z: http://vimeo.com/39526905. Zveřejněno na kanálu uživatele KISK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906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188640"/>
            <a:ext cx="6347048" cy="93610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E-mail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Odesílatel zprávy.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Předmět zprávy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e-mailová komunikace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Datum přijetí zprávy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[datum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citov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ání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PINC, Václav.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Re: K obhajobám na katedře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[e-mailová komunikace]. 22. prosince 2011 12:52 [cit. 2012-10-10].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23728" y="404664"/>
            <a:ext cx="7020272" cy="508000"/>
          </a:xfrm>
        </p:spPr>
        <p:txBody>
          <a:bodyPr>
            <a:noAutofit/>
          </a:bodyPr>
          <a:lstStyle/>
          <a:p>
            <a:pPr eaLnBrk="1" hangingPunct="1"/>
            <a:r>
              <a:rPr lang="cs-CZ" sz="3800" b="1" dirty="0" smtClean="0">
                <a:solidFill>
                  <a:schemeClr val="bg1"/>
                </a:solidFill>
              </a:rPr>
              <a:t>Bibliografické citace/reference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628800"/>
            <a:ext cx="7777162" cy="4779417"/>
          </a:xfrm>
        </p:spPr>
        <p:txBody>
          <a:bodyPr/>
          <a:lstStyle/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přesné a úplné informace o dokumentu, který autor použil při psaní své práce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na konci textu seznam použité literatury, který obsahuje bibliografické citace</a:t>
            </a:r>
          </a:p>
          <a:p>
            <a:pPr eaLnBrk="1" hangingPunct="1"/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propojení s odkazy v textu</a:t>
            </a:r>
          </a:p>
          <a:p>
            <a:pPr marL="0" indent="0" eaLnBrk="1" hangingPunct="1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75190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804248" cy="77809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Pořad v TV nebo rozhlasu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Primární odpovědnost.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 pořadu: </a:t>
            </a:r>
            <a:r>
              <a:rPr lang="cs-CZ" sz="28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Druh média, program/stanice, datum a čas vysílání. Dostupnost.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endParaRPr lang="cs-CZ" sz="2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Studio </a:t>
            </a:r>
            <a:r>
              <a:rPr lang="cs-CZ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ČT24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TV,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ČT24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30. listopadu 2012, 17:05. Dostupné z: http://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www.ceskatelevize.cz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/porady/10101491767-studio-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ct24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/212411058361130/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16632"/>
            <a:ext cx="6773918" cy="1080120"/>
          </a:xfrm>
        </p:spPr>
        <p:txBody>
          <a:bodyPr>
            <a:normAutofit fontScale="90000"/>
          </a:bodyPr>
          <a:lstStyle/>
          <a:p>
            <a:r>
              <a:rPr lang="cs-CZ" sz="3600" b="1" dirty="0" smtClean="0">
                <a:solidFill>
                  <a:schemeClr val="bg1"/>
                </a:solidFill>
              </a:rPr>
              <a:t>Část pořadu (rozhovor, jedna zpráva)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Primární odpovědnost příspěvku (u rozhovoru jméno osoby s níž je veden rozhovor). Název příspěvku: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In: 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 pořadu: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Druh média, program/stanice, datum a čas vysílání. Dostupnost.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ECHIKSON, William. Google varuje před cenzurou internetu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In: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Studio ČT24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TV, ČT24, 30. listopadu 2012, 17:05. Dostupné z: http://www.ceskatelevize.cz/porady/10101491767-studio-ct24/212411058361130/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188640"/>
            <a:ext cx="6192688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Film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 filmu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[film].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Sekund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ární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odpov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dnost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(režisér). Místo: vydavatel(filmová společnost), rok výroby/uvedení filmu. Dostupnost.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Ve stínu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[film]. Režie David ONDŘÍČEK. Praha: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Falcon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2012. Oficiální webové stránky filmu jsou přístupné na http://www.vestinufilm.cz.</a:t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Inception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[film].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Directed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by Ch. NOLAN. USA: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Warner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Bros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2010.</a:t>
            </a:r>
            <a:endParaRPr lang="cs-CZ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260648"/>
            <a:ext cx="6264696" cy="77809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Seriál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84784"/>
            <a:ext cx="7921625" cy="5184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 seriálu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řada, epizoda, název epizody. Druh média, program, datum premiéry. Dostupnost.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Zdivočelá země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řada IV, epizoda 12, Maděra na kolenou. TV, </a:t>
            </a:r>
            <a:r>
              <a:rPr lang="cs-CZ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ČT1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19. prosince 2012, 20:00. Dostupné také z: http://</a:t>
            </a:r>
            <a:r>
              <a:rPr lang="cs-CZ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www.ceskatelevize.cz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ivysilani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/10225075918-</a:t>
            </a:r>
            <a:r>
              <a:rPr lang="cs-CZ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zdivocela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zeme-iv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/209512120730012/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hetravelinstitute.com/wp-content/uploads/2011/07/hands-on-he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679132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411760" y="188640"/>
            <a:ext cx="5688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Vytváříme citace</a:t>
            </a:r>
            <a:endParaRPr lang="cs-CZ" sz="4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59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124745"/>
            <a:ext cx="8208912" cy="4464496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Řešení???</a:t>
            </a:r>
          </a:p>
          <a:p>
            <a:pPr algn="ctr">
              <a:buFontTx/>
              <a:buNone/>
            </a:pPr>
            <a:endParaRPr lang="cs-CZ" sz="6000" b="1" dirty="0" smtClean="0"/>
          </a:p>
          <a:p>
            <a:pPr algn="ctr">
              <a:buFontTx/>
              <a:buNone/>
            </a:pPr>
            <a:r>
              <a:rPr lang="cs-CZ" sz="9000" b="1" u="sng" dirty="0" smtClean="0"/>
              <a:t>Citační software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67744" y="260648"/>
            <a:ext cx="6336704" cy="720427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 smtClean="0">
                <a:solidFill>
                  <a:schemeClr val="bg1"/>
                </a:solidFill>
              </a:rPr>
              <a:t>Co je citační SW?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340768"/>
            <a:ext cx="7777162" cy="5112073"/>
          </a:xfrm>
        </p:spPr>
        <p:txBody>
          <a:bodyPr/>
          <a:lstStyle/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generování citací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správa citací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editace, doplňování klíčových slov a poznámek</a:t>
            </a:r>
          </a:p>
          <a:p>
            <a:pPr lvl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řídění do složek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funkce</a:t>
            </a:r>
          </a:p>
          <a:p>
            <a:pPr lvl="1" eaLnBrk="1" hangingPunct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vkládání/import záznamů (z EIZ, z katalogů)</a:t>
            </a:r>
          </a:p>
          <a:p>
            <a:pPr lvl="1" eaLnBrk="1" hangingPunct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export do různých citačních stylů</a:t>
            </a:r>
          </a:p>
          <a:p>
            <a:pPr lvl="1" eaLnBrk="1" hangingPunct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ytváření seznamů literatury</a:t>
            </a:r>
          </a:p>
          <a:p>
            <a:pPr lvl="1" eaLnBrk="1" hangingPunct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vyhledávání</a:t>
            </a:r>
          </a:p>
          <a:p>
            <a:pPr lvl="1" eaLnBrk="1" hangingPunct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doplňky (např.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-in do Wordu, lišty,...)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512" y="188640"/>
            <a:ext cx="6960936" cy="850900"/>
          </a:xfrm>
        </p:spPr>
        <p:txBody>
          <a:bodyPr>
            <a:normAutofit/>
          </a:bodyPr>
          <a:lstStyle/>
          <a:p>
            <a:r>
              <a:rPr lang="cs-CZ" b="1" dirty="0" err="1" smtClean="0">
                <a:solidFill>
                  <a:schemeClr val="bg1"/>
                </a:solidFill>
              </a:rPr>
              <a:t>EndNote</a:t>
            </a:r>
            <a:r>
              <a:rPr lang="cs-CZ" b="1" dirty="0" smtClean="0">
                <a:solidFill>
                  <a:schemeClr val="bg1"/>
                </a:solidFill>
              </a:rPr>
              <a:t> Basic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přístup: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http://myendnoteweb.com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egistrace - vytvořit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si vlastní účet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48" y="2348880"/>
            <a:ext cx="7308304" cy="4190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13618"/>
            <a:ext cx="6923112" cy="922114"/>
          </a:xfrm>
        </p:spPr>
        <p:txBody>
          <a:bodyPr>
            <a:normAutofit/>
          </a:bodyPr>
          <a:lstStyle/>
          <a:p>
            <a:r>
              <a:rPr lang="cs-CZ" b="1" dirty="0" err="1" smtClean="0">
                <a:solidFill>
                  <a:schemeClr val="bg1"/>
                </a:solidFill>
                <a:hlinkClick r:id="rId2"/>
              </a:rPr>
              <a:t>Citace.com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generátor citací</a:t>
            </a:r>
          </a:p>
          <a:p>
            <a:pPr>
              <a:lnSpc>
                <a:spcPct val="110000"/>
              </a:lnSpc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importy dle ISBN a DOI</a:t>
            </a:r>
          </a:p>
          <a:p>
            <a:pPr>
              <a:lnSpc>
                <a:spcPct val="11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návody</a:t>
            </a:r>
          </a:p>
          <a:p>
            <a:pPr>
              <a:lnSpc>
                <a:spcPct val="110000"/>
              </a:lnSpc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poradna na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Facebooku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88913"/>
            <a:ext cx="28575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14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188640"/>
            <a:ext cx="6840438" cy="723677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  <a:hlinkClick r:id="rId3"/>
              </a:rPr>
              <a:t>Citace PRO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196752"/>
            <a:ext cx="7921625" cy="5472113"/>
          </a:xfrm>
        </p:spPr>
        <p:txBody>
          <a:bodyPr/>
          <a:lstStyle/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přístup: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www.citacepro.com</a:t>
            </a: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od tvůrců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Citace.com</a:t>
            </a: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podrobný návod</a:t>
            </a: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přihlášení</a:t>
            </a:r>
          </a:p>
          <a:p>
            <a:pPr lvl="1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klikněte na ikonu Masarykova </a:t>
            </a:r>
            <a:b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univerzita</a:t>
            </a:r>
          </a:p>
          <a:p>
            <a:pPr lvl="1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zadejte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UČO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sekundární heslo</a:t>
            </a:r>
          </a:p>
          <a:p>
            <a:endParaRPr lang="cs-CZ" sz="2600" dirty="0" smtClean="0"/>
          </a:p>
        </p:txBody>
      </p:sp>
      <p:graphicFrame>
        <p:nvGraphicFramePr>
          <p:cNvPr id="73734" name="Object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17211174"/>
              </p:ext>
            </p:extLst>
          </p:nvPr>
        </p:nvGraphicFramePr>
        <p:xfrm>
          <a:off x="5303679" y="2276872"/>
          <a:ext cx="3813175" cy="326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13" name="Image" r:id="rId5" imgW="8558730" imgH="7326984" progId="Photoshop.Image.8">
                  <p:embed/>
                </p:oleObj>
              </mc:Choice>
              <mc:Fallback>
                <p:oleObj name="Image" r:id="rId5" imgW="8558730" imgH="7326984" progId="Photoshop.Imag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679" y="2276872"/>
                        <a:ext cx="3813175" cy="326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81" y="4365104"/>
            <a:ext cx="4897437" cy="195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3492500" y="4867275"/>
            <a:ext cx="2374900" cy="43180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73735" name="AutoShape 8"/>
          <p:cNvSpPr>
            <a:spLocks noChangeArrowheads="1"/>
          </p:cNvSpPr>
          <p:nvPr/>
        </p:nvSpPr>
        <p:spPr bwMode="auto">
          <a:xfrm>
            <a:off x="6011863" y="5000625"/>
            <a:ext cx="360362" cy="269875"/>
          </a:xfrm>
          <a:prstGeom prst="rightArrow">
            <a:avLst>
              <a:gd name="adj1" fmla="val 50000"/>
              <a:gd name="adj2" fmla="val 33382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23728" y="404664"/>
            <a:ext cx="7020272" cy="508000"/>
          </a:xfrm>
        </p:spPr>
        <p:txBody>
          <a:bodyPr>
            <a:noAutofit/>
          </a:bodyPr>
          <a:lstStyle/>
          <a:p>
            <a:pPr eaLnBrk="1" hangingPunct="1"/>
            <a:r>
              <a:rPr lang="cs-CZ" sz="2800" b="1" dirty="0" smtClean="0">
                <a:solidFill>
                  <a:schemeClr val="bg1"/>
                </a:solidFill>
              </a:rPr>
              <a:t>Bibliografické citace/reference – ukázka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584" y="1628800"/>
            <a:ext cx="7776864" cy="4779417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ECO,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Umberto,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1997.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Jak napsat diplomovou práci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Olomouc: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Votobia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Velká řada, sv. 27. ISBN 80-719-8173-7.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2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16632"/>
            <a:ext cx="6779096" cy="922337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  <a:hlinkClick r:id="rId2"/>
              </a:rPr>
              <a:t>Citace PRO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96975"/>
            <a:ext cx="7777162" cy="513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208088"/>
            <a:ext cx="7993062" cy="5472113"/>
          </a:xfrm>
        </p:spPr>
        <p:txBody>
          <a:bodyPr/>
          <a:lstStyle/>
          <a:p>
            <a:pPr eaLnBrk="1" hangingPunct="1"/>
            <a:r>
              <a:rPr lang="cs-CZ" sz="2200" b="1" dirty="0" smtClean="0">
                <a:latin typeface="Arial" panose="020B0604020202020204" pitchFamily="34" charset="0"/>
                <a:cs typeface="Arial" panose="020B0604020202020204" pitchFamily="34" charset="0"/>
                <a:hlinkClick r:id="rId2" tooltip="Zotero"/>
              </a:rPr>
              <a:t>ZOTERO</a:t>
            </a:r>
            <a:endParaRPr lang="cs-CZ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ts val="200"/>
              </a:spcBef>
              <a:spcAft>
                <a:spcPts val="200"/>
              </a:spcAft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rozšíření do </a:t>
            </a:r>
            <a:r>
              <a:rPr 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Firefoxu</a:t>
            </a: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ts val="200"/>
              </a:spcBef>
              <a:spcAft>
                <a:spcPts val="200"/>
              </a:spcAft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umí získávat bibliografické údaje přímo z webové stránky</a:t>
            </a:r>
          </a:p>
          <a:p>
            <a:pPr lvl="1" eaLnBrk="1" hangingPunct="1">
              <a:spcBef>
                <a:spcPts val="200"/>
              </a:spcBef>
              <a:spcAft>
                <a:spcPts val="200"/>
              </a:spcAft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sdílení a export citací</a:t>
            </a:r>
            <a:endParaRPr lang="cs-CZ" sz="1600" b="1" dirty="0" smtClean="0">
              <a:latin typeface="Arial" panose="020B0604020202020204" pitchFamily="34" charset="0"/>
              <a:cs typeface="Arial" panose="020B0604020202020204" pitchFamily="34" charset="0"/>
              <a:hlinkClick r:id="rId3" tooltip="Connotea"/>
            </a:endParaRPr>
          </a:p>
          <a:p>
            <a:pPr eaLnBrk="1" hangingPunct="1"/>
            <a:r>
              <a:rPr lang="cs-CZ" sz="2200" b="1" dirty="0" err="1" smtClean="0">
                <a:latin typeface="Arial" panose="020B0604020202020204" pitchFamily="34" charset="0"/>
                <a:cs typeface="Arial" panose="020B0604020202020204" pitchFamily="34" charset="0"/>
                <a:hlinkClick r:id="rId3" tooltip="Connotea"/>
              </a:rPr>
              <a:t>Connotea</a:t>
            </a:r>
            <a:endParaRPr lang="cs-CZ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systém pro správu odkazů z internetu a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profi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databází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citace lze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tagovat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a sdílet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  <a:hlinkClick r:id="rId4" tooltip="Connotea"/>
            </a:endParaRPr>
          </a:p>
          <a:p>
            <a:pPr eaLnBrk="1" hangingPunct="1"/>
            <a:r>
              <a:rPr lang="cs-CZ" sz="2200" b="1" dirty="0" err="1" smtClean="0">
                <a:latin typeface="Arial" panose="020B0604020202020204" pitchFamily="34" charset="0"/>
                <a:cs typeface="Arial" panose="020B0604020202020204" pitchFamily="34" charset="0"/>
                <a:hlinkClick r:id="rId4" tooltip="Connotea"/>
              </a:rPr>
              <a:t>CiteULike</a:t>
            </a:r>
            <a:endParaRPr lang="cs-CZ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systém pro správu citací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tagování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sdílení, RSS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podpora všech významných citačních stylů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ale nepodporuje ISO 690</a:t>
            </a:r>
          </a:p>
          <a:p>
            <a:pPr eaLnBrk="1" hangingPunct="1"/>
            <a:r>
              <a:rPr lang="cs-CZ" sz="2200" b="1" dirty="0" err="1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Mendeley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správa citací, sdílení, anotování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ráce s plnými texty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kombinace citačního manažeru a sociální sítě</a:t>
            </a: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79712" y="260648"/>
            <a:ext cx="7164288" cy="735013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 smtClean="0">
                <a:solidFill>
                  <a:schemeClr val="bg1"/>
                </a:solidFill>
              </a:rPr>
              <a:t>Zdarma dostupný SW</a:t>
            </a:r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87" y="3861048"/>
            <a:ext cx="1905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208088"/>
            <a:ext cx="193675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492896"/>
            <a:ext cx="1724025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036" y="5222722"/>
            <a:ext cx="959371" cy="731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804248" cy="868958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</a:rPr>
              <a:t>Citace v </a:t>
            </a:r>
            <a:r>
              <a:rPr lang="cs-CZ" sz="3600" b="1" dirty="0" smtClean="0">
                <a:solidFill>
                  <a:schemeClr val="bg1"/>
                </a:solidFill>
                <a:hlinkClick r:id="rId2"/>
              </a:rPr>
              <a:t>katalogu</a:t>
            </a:r>
            <a:r>
              <a:rPr lang="cs-CZ" sz="3600" b="1" dirty="0" smtClean="0">
                <a:solidFill>
                  <a:schemeClr val="bg1"/>
                </a:solidFill>
              </a:rPr>
              <a:t> knihoven MU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079500"/>
            <a:ext cx="7272338" cy="558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992813"/>
            <a:ext cx="7315200" cy="676275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16632"/>
            <a:ext cx="7211144" cy="940966"/>
          </a:xfrm>
        </p:spPr>
        <p:txBody>
          <a:bodyPr>
            <a:normAutofit/>
          </a:bodyPr>
          <a:lstStyle/>
          <a:p>
            <a:r>
              <a:rPr lang="cs-CZ" b="1" dirty="0" err="1" smtClean="0">
                <a:solidFill>
                  <a:schemeClr val="bg1"/>
                </a:solidFill>
                <a:hlinkClick r:id="rId2"/>
              </a:rPr>
              <a:t>Odevzdej.cz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kontrola textu na plagiátorství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nahraje se soubor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výsledek se posílá na zadaný e-mail</a:t>
            </a:r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3008313"/>
            <a:ext cx="7586662" cy="315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60648"/>
            <a:ext cx="7067128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Doporučené zdroje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412776"/>
            <a:ext cx="8568952" cy="504056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norma ČSN ISO 690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norma ISO 690:2010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BIERNÁTOVÁ, Olga a Jan SKŮPA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Bibliografické odkazy a citace dokumentů: dle ČSN ISO 690 (01 0197) platné od 1. dubna 2011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cs-CZ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1.3 MB]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BIERNÁTOVÁ, Olga –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Bibliografické citace dle aktualizované normy ČSN ISO 690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ppt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Slideshare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TKAČÍKOVÁ, Daniela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Jak zpracovávat bibliografické citace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e-kurz VŠB-TUO]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Iva: informační výchova na UTB ve Zlíně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online kurz]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KRATOCHVÍL, Jiří  – 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Jak citovat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1.7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MB]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KRATOCHVÍL, Jiří et al.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Metodika tvorby bibliografických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citací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[e-publikace]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Nadpis 1"/>
          <p:cNvSpPr>
            <a:spLocks noGrp="1"/>
          </p:cNvSpPr>
          <p:nvPr>
            <p:ph type="title" idx="4294967295"/>
          </p:nvPr>
        </p:nvSpPr>
        <p:spPr>
          <a:xfrm>
            <a:off x="1475656" y="332656"/>
            <a:ext cx="7308304" cy="508000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Doporučené zdroje</a:t>
            </a:r>
          </a:p>
        </p:txBody>
      </p:sp>
      <p:sp>
        <p:nvSpPr>
          <p:cNvPr id="81923" name="Zástupný symbol pro obsah 2"/>
          <p:cNvSpPr>
            <a:spLocks noGrp="1"/>
          </p:cNvSpPr>
          <p:nvPr>
            <p:ph idx="4294967295"/>
          </p:nvPr>
        </p:nvSpPr>
        <p:spPr>
          <a:xfrm>
            <a:off x="250384" y="1340768"/>
            <a:ext cx="8568952" cy="1944216"/>
          </a:xfrm>
        </p:spPr>
        <p:txBody>
          <a:bodyPr>
            <a:normAutofit/>
          </a:bodyPr>
          <a:lstStyle/>
          <a:p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MAZANCOVÁ, Dana a Martin KRČÁL. </a:t>
            </a:r>
            <a: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Praktický manuál pro kurz FSS120: informační minimum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[online]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Brno: Ústřední knihovna FSS, 2014.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Dostupn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knihovna.fss.muni.cz/ckeditor/includes/files/OPVK/dokumenty/manual%20pro%20FSS%20120_nahledweb.pdf</a:t>
            </a:r>
            <a:endParaRPr 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09613" lvl="1" indent="0">
              <a:buNone/>
            </a:pPr>
            <a:endParaRPr lang="cs-CZ" dirty="0" smtClean="0"/>
          </a:p>
          <a:p>
            <a:pPr>
              <a:buFontTx/>
              <a:buNone/>
            </a:pPr>
            <a:endParaRPr lang="cs-CZ" sz="1000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501008"/>
            <a:ext cx="1619250" cy="2286000"/>
          </a:xfrm>
          <a:prstGeom prst="rect">
            <a:avLst/>
          </a:prstGeom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274134" y="3671900"/>
            <a:ext cx="6665307" cy="19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KRČÁL, Martin a Zuzana TEPLÍKOVÁ.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Naučte (se) citovat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1. vyd. Blansko: Citace.com, 2014, 156, [46] s. ISBN 978-80-260-6074-1.</a:t>
            </a:r>
          </a:p>
          <a:p>
            <a:pPr marL="709613" lvl="1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Tx/>
              <a:buNone/>
            </a:pPr>
            <a:endParaRPr lang="cs-CZ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ChangeArrowheads="1"/>
          </p:cNvSpPr>
          <p:nvPr/>
        </p:nvSpPr>
        <p:spPr bwMode="auto">
          <a:xfrm>
            <a:off x="1362869" y="3861048"/>
            <a:ext cx="639921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2913" indent="-442913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cs-CZ" sz="4400" b="1" dirty="0">
                <a:latin typeface="+mj-lt"/>
              </a:rPr>
              <a:t>Děkuji Vám za pozornost</a:t>
            </a:r>
            <a:endParaRPr lang="en-US" sz="4400" b="1" dirty="0">
              <a:latin typeface="+mj-lt"/>
            </a:endParaRPr>
          </a:p>
        </p:txBody>
      </p:sp>
      <p:pic>
        <p:nvPicPr>
          <p:cNvPr id="83971" name="Picture 8" descr="bill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56792"/>
            <a:ext cx="2284412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4716016" y="5013176"/>
            <a:ext cx="396081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cs-CZ" sz="2000" b="1" dirty="0">
              <a:latin typeface="Verdana" panose="020B0604030504040204" pitchFamily="34" charset="0"/>
            </a:endParaRPr>
          </a:p>
          <a:p>
            <a:pPr algn="r" eaLnBrk="1" hangingPunct="1"/>
            <a:r>
              <a:rPr lang="cs-CZ" sz="2000" b="1" dirty="0" smtClean="0">
                <a:latin typeface="Verdana" panose="020B0604030504040204" pitchFamily="34" charset="0"/>
              </a:rPr>
              <a:t>Bc. Blanka </a:t>
            </a:r>
            <a:r>
              <a:rPr lang="cs-CZ" sz="2000" b="1" dirty="0">
                <a:latin typeface="Verdana" panose="020B0604030504040204" pitchFamily="34" charset="0"/>
              </a:rPr>
              <a:t>Farkašová</a:t>
            </a:r>
          </a:p>
          <a:p>
            <a:pPr algn="r" eaLnBrk="1" hangingPunct="1"/>
            <a:r>
              <a:rPr lang="cs-CZ" sz="2000" b="1" dirty="0" smtClean="0">
                <a:latin typeface="Verdana" panose="020B0604030504040204" pitchFamily="34" charset="0"/>
                <a:hlinkClick r:id="rId3"/>
              </a:rPr>
              <a:t>blanka@fss.muni.cz</a:t>
            </a:r>
            <a:endParaRPr lang="cs-CZ" sz="2000" b="1" dirty="0" smtClean="0">
              <a:latin typeface="Verdana" panose="020B0604030504040204" pitchFamily="34" charset="0"/>
            </a:endParaRPr>
          </a:p>
          <a:p>
            <a:pPr algn="r" eaLnBrk="1" hangingPunct="1"/>
            <a:endParaRPr lang="cs-CZ" sz="2000" b="1" dirty="0">
              <a:latin typeface="Verdana" panose="020B0604030504040204" pitchFamily="34" charset="0"/>
            </a:endParaRPr>
          </a:p>
          <a:p>
            <a:pPr algn="r" eaLnBrk="1" hangingPunct="1"/>
            <a:r>
              <a:rPr lang="cs-CZ" sz="2000" b="1" dirty="0" smtClean="0">
                <a:latin typeface="Verdana" panose="020B0604030504040204" pitchFamily="34" charset="0"/>
              </a:rPr>
              <a:t> </a:t>
            </a:r>
            <a:endParaRPr lang="cs-CZ" sz="2000" b="1" dirty="0">
              <a:latin typeface="Verdana" panose="020B0604030504040204" pitchFamily="34" charset="0"/>
            </a:endParaRPr>
          </a:p>
          <a:p>
            <a:pPr algn="r" eaLnBrk="1" hangingPunct="1"/>
            <a:endParaRPr lang="cs-CZ" sz="2000" b="1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-24387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Použitá literatura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41035"/>
            <a:ext cx="8229600" cy="5384309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ČSN ISO 5127 (01 0162) Informace a dokumentace - </a:t>
            </a:r>
            <a:r>
              <a:rPr lang="cs-CZ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slovník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Praha: Český normalizační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institut, 2003.</a:t>
            </a:r>
          </a:p>
          <a:p>
            <a:pPr>
              <a:spcAft>
                <a:spcPts val="600"/>
              </a:spcAft>
            </a:pP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ČSN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ISO 690. 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Informace a d</a:t>
            </a:r>
            <a:r>
              <a:rPr lang="cs-CZ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okumentace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: pravidla pro bibliografické odkazy a citace informačních zdrojů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. Praha: Úřad pro technickou normalizaci, metrologii a státní zkušebnictví,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2011.</a:t>
            </a:r>
          </a:p>
          <a:p>
            <a:pPr>
              <a:spcAft>
                <a:spcPts val="600"/>
              </a:spcAft>
            </a:pP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BIERNÁTOVÁ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, Olga a Jakub SKŮPA. 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Bibliografické odkazy a citace dokumentů dle ČSN ISO 690 (01 0197) platné od 1. dubna 2011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[online]. V Brně,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2. září 2011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[cit. 2015-10-02]. Dostupné z: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www.citace.com/CSN-ISO-690.pdf</a:t>
            </a:r>
            <a:endParaRPr lang="cs-CZ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ISO 690: 2010.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documentation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Guidelines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bibliographic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citations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Geneva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: ISO, 2010. </a:t>
            </a:r>
          </a:p>
          <a:p>
            <a:pPr>
              <a:spcAft>
                <a:spcPts val="600"/>
              </a:spcAft>
            </a:pPr>
            <a:r>
              <a:rPr lang="en-US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Jak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správně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citovat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odkazovat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citace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textu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Iva: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Informační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výchova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UTB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Zlíně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[online].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Zlín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Univerzita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Tomáše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Bati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Zlíně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Knihovna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[cit. 2015-10-07].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z: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iva.k.utb.cz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/?</a:t>
            </a:r>
            <a:r>
              <a:rPr lang="en-US" sz="15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page_id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=34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KATUŠČÁK, Dušan, Barbora DROBÍKOVÁ a Richard PAPÍK. 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Jak psát závěrečné a kvalifikační práce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. Nitra: Enigma, c2008. ISBN 978-80-89132-70-6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KRATOCHVÍL, Jiří. 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Jak citovat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[online]. [Brno]: Masarykova univerzita, Knihovna univerzitního kampusu, c2014 [cit. 2016-03-17]. Dostupné z: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https://kuk.muni.cz/animace/eiz/pdf.php?file=publikacni_etika/citace.pdf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Plagiátorství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Masarykova univerzita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[online]. Brno: Masarykova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univerzita, c1996-2016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[cit. 2016-10-17]. Dostupné z: https://www.muni.cz/study/plagiatorstvi</a:t>
            </a:r>
          </a:p>
        </p:txBody>
      </p:sp>
    </p:spTree>
    <p:extLst>
      <p:ext uri="{BB962C8B-B14F-4D97-AF65-F5344CB8AC3E}">
        <p14:creationId xmlns:p14="http://schemas.microsoft.com/office/powerpoint/2010/main" val="149524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2788509de615bedd90e7e5238e1b9d345a38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ablona1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9737</TotalTime>
  <Words>4689</Words>
  <Application>Microsoft Office PowerPoint</Application>
  <PresentationFormat>Předvádění na obrazovce (4:3)</PresentationFormat>
  <Paragraphs>548</Paragraphs>
  <Slides>97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97</vt:i4>
      </vt:variant>
    </vt:vector>
  </HeadingPairs>
  <TitlesOfParts>
    <vt:vector size="105" baseType="lpstr">
      <vt:lpstr>Arial</vt:lpstr>
      <vt:lpstr>Calibri</vt:lpstr>
      <vt:lpstr>Tahoma</vt:lpstr>
      <vt:lpstr>Verdana</vt:lpstr>
      <vt:lpstr>Wingdings</vt:lpstr>
      <vt:lpstr>template</vt:lpstr>
      <vt:lpstr>sablona1</vt:lpstr>
      <vt:lpstr>Image</vt:lpstr>
      <vt:lpstr>Citace a citační SW SPR155</vt:lpstr>
      <vt:lpstr>Obsah přednášky</vt:lpstr>
      <vt:lpstr>Prezentace aplikace PowerPoint</vt:lpstr>
      <vt:lpstr>Citát </vt:lpstr>
      <vt:lpstr>Citát - ukázka</vt:lpstr>
      <vt:lpstr>Parafráze</vt:lpstr>
      <vt:lpstr>Parafráze - ukázka</vt:lpstr>
      <vt:lpstr>Bibliografické citace/reference</vt:lpstr>
      <vt:lpstr>Bibliografické citace/reference – ukázka </vt:lpstr>
      <vt:lpstr>Prezentace aplikace PowerPoint</vt:lpstr>
      <vt:lpstr>Proč citujeme</vt:lpstr>
      <vt:lpstr>Co nemusíme citovat</vt:lpstr>
      <vt:lpstr>Prezentace aplikace PowerPoint</vt:lpstr>
      <vt:lpstr>Definice plagiátorství</vt:lpstr>
      <vt:lpstr>Co je plagiátorství</vt:lpstr>
      <vt:lpstr>Prezentace aplikace PowerPoint</vt:lpstr>
      <vt:lpstr>Kopírování  (CTRL+C)</vt:lpstr>
      <vt:lpstr>Mashups (spojování textů)</vt:lpstr>
      <vt:lpstr>Jeden zdroj</vt:lpstr>
      <vt:lpstr>Odůvodněná míra</vt:lpstr>
      <vt:lpstr>Necitování v textu</vt:lpstr>
      <vt:lpstr>Citáty bez uvozovek</vt:lpstr>
      <vt:lpstr>Chybějící zdroj</vt:lpstr>
      <vt:lpstr>Nedohledatelný zdroj</vt:lpstr>
      <vt:lpstr>Vylepšování literatury</vt:lpstr>
      <vt:lpstr>Zneužití autocitací</vt:lpstr>
      <vt:lpstr>Doprovodný materiál</vt:lpstr>
      <vt:lpstr>Prezentace aplikace PowerPoint</vt:lpstr>
      <vt:lpstr>Citační styl</vt:lpstr>
      <vt:lpstr>Citační styly</vt:lpstr>
      <vt:lpstr>Prezentace aplikace PowerPoint</vt:lpstr>
      <vt:lpstr>Nová norma</vt:lpstr>
      <vt:lpstr>Prezentace aplikace PowerPoint</vt:lpstr>
      <vt:lpstr>Metoda jméno-datum</vt:lpstr>
      <vt:lpstr>Metoda jméno-datum</vt:lpstr>
      <vt:lpstr>Metoda jméno-datum</vt:lpstr>
      <vt:lpstr>Seznam literatury u metody jméno-datum</vt:lpstr>
      <vt:lpstr>Metoda jméno-datum   příklady</vt:lpstr>
      <vt:lpstr>Číslování citací </vt:lpstr>
      <vt:lpstr>Číslování citací – příklady</vt:lpstr>
      <vt:lpstr>Poznámky pod čarou</vt:lpstr>
      <vt:lpstr>Poznámky pod čarou</vt:lpstr>
      <vt:lpstr>Poznámky pod čarou</vt:lpstr>
      <vt:lpstr>Poznámky pod čarou - příklady</vt:lpstr>
      <vt:lpstr>Prezentace aplikace PowerPoint</vt:lpstr>
      <vt:lpstr>Zásady citování</vt:lpstr>
      <vt:lpstr>Obecná struktura</vt:lpstr>
      <vt:lpstr>Obecná struktura</vt:lpstr>
      <vt:lpstr>Prezentace aplikace PowerPoint</vt:lpstr>
      <vt:lpstr>Citování tištěných dokumentů</vt:lpstr>
      <vt:lpstr>Citování elektronických dokumentů</vt:lpstr>
      <vt:lpstr>Prezentace aplikace PowerPoint</vt:lpstr>
      <vt:lpstr>Druhy dokumentů</vt:lpstr>
      <vt:lpstr>Knihy</vt:lpstr>
      <vt:lpstr>E-knihy</vt:lpstr>
      <vt:lpstr>Kapitola z knihy / e-knihy</vt:lpstr>
      <vt:lpstr>Sborník</vt:lpstr>
      <vt:lpstr>E-sborník</vt:lpstr>
      <vt:lpstr>Příspěvek ze sborníku</vt:lpstr>
      <vt:lpstr>E-příspěvek ze sborníku</vt:lpstr>
      <vt:lpstr>Článek</vt:lpstr>
      <vt:lpstr>E-článek</vt:lpstr>
      <vt:lpstr>Novinový článek</vt:lpstr>
      <vt:lpstr>Periodikum</vt:lpstr>
      <vt:lpstr>E-periodikum</vt:lpstr>
      <vt:lpstr>Akademická práce/e-práce</vt:lpstr>
      <vt:lpstr>Legislativa</vt:lpstr>
      <vt:lpstr>Normy a standardy</vt:lpstr>
      <vt:lpstr>Kartografické materiály</vt:lpstr>
      <vt:lpstr>Obrázky / e-obrázky</vt:lpstr>
      <vt:lpstr>Firemní dokumenty</vt:lpstr>
      <vt:lpstr>E-firemní dokumenty</vt:lpstr>
      <vt:lpstr>Dokumenty online</vt:lpstr>
      <vt:lpstr>Webová sídla</vt:lpstr>
      <vt:lpstr>Webové stránky</vt:lpstr>
      <vt:lpstr>Příspěvek na webu</vt:lpstr>
      <vt:lpstr>Příspěvek na webu</vt:lpstr>
      <vt:lpstr>Příspěvek na webu -video</vt:lpstr>
      <vt:lpstr>E-mail</vt:lpstr>
      <vt:lpstr>Pořad v TV nebo rozhlasu</vt:lpstr>
      <vt:lpstr>Část pořadu (rozhovor, jedna zpráva)</vt:lpstr>
      <vt:lpstr>Film</vt:lpstr>
      <vt:lpstr>Seriál</vt:lpstr>
      <vt:lpstr>Prezentace aplikace PowerPoint</vt:lpstr>
      <vt:lpstr>Prezentace aplikace PowerPoint</vt:lpstr>
      <vt:lpstr>Co je citační SW?</vt:lpstr>
      <vt:lpstr>EndNote Basic</vt:lpstr>
      <vt:lpstr>Citace.com</vt:lpstr>
      <vt:lpstr>Citace PRO</vt:lpstr>
      <vt:lpstr>Citace PRO</vt:lpstr>
      <vt:lpstr>Zdarma dostupný SW</vt:lpstr>
      <vt:lpstr>Citace v katalogu knihoven MU</vt:lpstr>
      <vt:lpstr>Odevzdej.cz</vt:lpstr>
      <vt:lpstr>Doporučené zdroje</vt:lpstr>
      <vt:lpstr>Doporučené zdroje</vt:lpstr>
      <vt:lpstr>Prezentace aplikace PowerPoint</vt:lpstr>
      <vt:lpstr>Použitá literatura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Dana Mazancová</cp:lastModifiedBy>
  <cp:revision>822</cp:revision>
  <cp:lastPrinted>2015-10-03T15:31:46Z</cp:lastPrinted>
  <dcterms:created xsi:type="dcterms:W3CDTF">2008-06-02T21:04:14Z</dcterms:created>
  <dcterms:modified xsi:type="dcterms:W3CDTF">2016-10-31T10:32:50Z</dcterms:modified>
</cp:coreProperties>
</file>