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  <p:sldMasterId id="2147483721" r:id="rId4"/>
  </p:sldMasterIdLst>
  <p:notesMasterIdLst>
    <p:notesMasterId r:id="rId38"/>
  </p:notesMasterIdLst>
  <p:handoutMasterIdLst>
    <p:handoutMasterId r:id="rId39"/>
  </p:handoutMasterIdLst>
  <p:sldIdLst>
    <p:sldId id="375" r:id="rId5"/>
    <p:sldId id="259" r:id="rId6"/>
    <p:sldId id="344" r:id="rId7"/>
    <p:sldId id="414" r:id="rId8"/>
    <p:sldId id="346" r:id="rId9"/>
    <p:sldId id="415" r:id="rId10"/>
    <p:sldId id="416" r:id="rId11"/>
    <p:sldId id="417" r:id="rId12"/>
    <p:sldId id="418" r:id="rId13"/>
    <p:sldId id="427" r:id="rId14"/>
    <p:sldId id="428" r:id="rId15"/>
    <p:sldId id="434" r:id="rId16"/>
    <p:sldId id="430" r:id="rId17"/>
    <p:sldId id="435" r:id="rId18"/>
    <p:sldId id="432" r:id="rId19"/>
    <p:sldId id="389" r:id="rId20"/>
    <p:sldId id="390" r:id="rId21"/>
    <p:sldId id="424" r:id="rId22"/>
    <p:sldId id="392" r:id="rId23"/>
    <p:sldId id="394" r:id="rId24"/>
    <p:sldId id="393" r:id="rId25"/>
    <p:sldId id="426" r:id="rId26"/>
    <p:sldId id="425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19" r:id="rId35"/>
    <p:sldId id="406" r:id="rId36"/>
    <p:sldId id="421" r:id="rId3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1830" autoAdjust="0"/>
  </p:normalViewPr>
  <p:slideViewPr>
    <p:cSldViewPr>
      <p:cViewPr varScale="1">
        <p:scale>
          <a:sx n="107" d="100"/>
          <a:sy n="10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9BD433A-1640-42AC-94BF-301916009A31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1786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FDC8D1-9719-4D2E-9F78-18DDEFFEA290}" type="slidenum">
              <a:rPr lang="ru-RU" altLang="cs-CZ" sz="1200"/>
              <a:pPr algn="r" eaLnBrk="1" hangingPunct="1"/>
              <a:t>3</a:t>
            </a:fld>
            <a:endParaRPr lang="ru-RU" altLang="cs-CZ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E05B7A-89AE-48B1-9277-467E38B2CF28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2219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5B9E308-1104-4019-84A8-15E04E7BFF25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1563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7.11.2016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ogs.adobe.com/digitalpublishing/supported-devic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3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zdroje@fss.muni.c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zancov@fss.mun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V="1">
            <a:off x="0" y="-46038"/>
            <a:ext cx="9144000" cy="4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5738" y="2133600"/>
            <a:ext cx="8929687" cy="1584325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dirty="0" smtClean="0">
                <a:solidFill>
                  <a:schemeClr val="bg1"/>
                </a:solidFill>
              </a:rPr>
              <a:t>Základy práce s informačními zdroji </a:t>
            </a:r>
            <a:r>
              <a:rPr lang="cs-CZ" altLang="cs-CZ" sz="4000" dirty="0" smtClean="0">
                <a:solidFill>
                  <a:schemeClr val="bg1"/>
                </a:solidFill>
              </a:rPr>
              <a:t/>
            </a:r>
            <a:br>
              <a:rPr lang="cs-CZ" altLang="cs-CZ" sz="4000" dirty="0" smtClean="0">
                <a:solidFill>
                  <a:schemeClr val="bg1"/>
                </a:solidFill>
              </a:rPr>
            </a:br>
            <a:r>
              <a:rPr lang="cs-CZ" altLang="cs-CZ" sz="3000" dirty="0" smtClean="0">
                <a:solidFill>
                  <a:schemeClr val="bg1"/>
                </a:solidFill>
              </a:rPr>
              <a:t>SPR155</a:t>
            </a:r>
            <a:endParaRPr lang="uk-UA" altLang="cs-CZ" sz="3000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4475" y="5062538"/>
            <a:ext cx="4319588" cy="1441450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altLang="cs-CZ" sz="20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endParaRPr lang="cs-CZ" altLang="cs-CZ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Mgr. Dana Mazancová, </a:t>
            </a:r>
            <a:r>
              <a:rPr lang="cs-CZ" altLang="cs-CZ" sz="2800" b="1" dirty="0" err="1" smtClean="0">
                <a:solidFill>
                  <a:schemeClr val="bg1"/>
                </a:solidFill>
                <a:latin typeface="Calibri" pitchFamily="34" charset="0"/>
              </a:rPr>
              <a:t>DiS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644008" y="5976938"/>
            <a:ext cx="4193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Brno, 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7. </a:t>
            </a: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listopadu 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cs-CZ" altLang="cs-CZ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870744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dirty="0" smtClean="0"/>
              <a:t>Seznam dostupných časopisů a knih na MU</a:t>
            </a:r>
          </a:p>
        </p:txBody>
      </p:sp>
      <p:sp>
        <p:nvSpPr>
          <p:cNvPr id="16387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6388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085975"/>
            <a:ext cx="8286750" cy="477202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34276" y="2000647"/>
            <a:ext cx="6082412" cy="877887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smtClean="0"/>
              <a:t>Seznam dostupných časopisů a knih na MU</a:t>
            </a:r>
          </a:p>
        </p:txBody>
      </p:sp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7412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30" y="1666875"/>
            <a:ext cx="7185223" cy="51911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1555237"/>
            <a:ext cx="1600200" cy="52863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 flipV="1">
            <a:off x="354324" y="5877272"/>
            <a:ext cx="1337356" cy="838498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smtClean="0"/>
              <a:t>Seznam dostupných časopisů a knih na MU</a:t>
            </a:r>
          </a:p>
        </p:txBody>
      </p:sp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7412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30" y="1666875"/>
            <a:ext cx="7185223" cy="51911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1555237"/>
            <a:ext cx="1600200" cy="52863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 flipV="1">
            <a:off x="354324" y="5877272"/>
            <a:ext cx="1337356" cy="216024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 flipV="1">
            <a:off x="354324" y="6323798"/>
            <a:ext cx="1337356" cy="273554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smtClean="0"/>
              <a:t>Seznam dostupných časopisů a knih na MU</a:t>
            </a:r>
          </a:p>
        </p:txBody>
      </p:sp>
      <p:sp>
        <p:nvSpPr>
          <p:cNvPr id="19459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9460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633"/>
            <a:ext cx="5362575" cy="16573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2571750"/>
            <a:ext cx="5553075" cy="428625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0" y="833633"/>
            <a:ext cx="3059113" cy="579143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7184" y="2214969"/>
            <a:ext cx="4795208" cy="356781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smtClean="0"/>
              <a:t>Seznam dostupných časopisů a knih na MU</a:t>
            </a:r>
          </a:p>
        </p:txBody>
      </p:sp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7412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30" y="1666875"/>
            <a:ext cx="7185223" cy="51911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7" y="1555237"/>
            <a:ext cx="1600200" cy="52863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 flipV="1">
            <a:off x="354324" y="5877272"/>
            <a:ext cx="1337356" cy="432048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8572500" cy="508000"/>
          </a:xfrm>
        </p:spPr>
        <p:txBody>
          <a:bodyPr>
            <a:normAutofit fontScale="90000"/>
          </a:bodyPr>
          <a:lstStyle/>
          <a:p>
            <a:r>
              <a:rPr lang="cs-CZ" altLang="cs-CZ" sz="3000" smtClean="0"/>
              <a:t>Seznam dostupných časopisů a knih na MU</a:t>
            </a:r>
          </a:p>
        </p:txBody>
      </p:sp>
      <p:sp>
        <p:nvSpPr>
          <p:cNvPr id="21507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08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378"/>
            <a:ext cx="6591300" cy="15430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2780928"/>
            <a:ext cx="8810625" cy="405465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11960" y="4808253"/>
            <a:ext cx="3096344" cy="120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 err="1">
                <a:solidFill>
                  <a:srgbClr val="FF0000"/>
                </a:solidFill>
              </a:rPr>
              <a:t>Prolinkování</a:t>
            </a:r>
            <a:r>
              <a:rPr lang="cs-CZ" altLang="cs-CZ" dirty="0">
                <a:solidFill>
                  <a:srgbClr val="FF0000"/>
                </a:solidFill>
              </a:rPr>
              <a:t> k plnému textu do databáze EBSCO </a:t>
            </a:r>
            <a:r>
              <a:rPr lang="cs-CZ" altLang="cs-CZ" dirty="0" err="1">
                <a:solidFill>
                  <a:srgbClr val="FF0000"/>
                </a:solidFill>
              </a:rPr>
              <a:t>eBook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Academic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Collection</a:t>
            </a:r>
            <a:endParaRPr lang="cs-CZ" alt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2662" y="1675903"/>
            <a:ext cx="3889375" cy="528961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628775"/>
            <a:ext cx="8281987" cy="2881313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Elektronické knihy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7777163" cy="292100"/>
          </a:xfrm>
        </p:spPr>
        <p:txBody>
          <a:bodyPr/>
          <a:lstStyle/>
          <a:p>
            <a:r>
              <a:rPr lang="cs-CZ" altLang="cs-CZ" sz="3200" smtClean="0"/>
              <a:t>EBSCO eBook Academic Collection</a:t>
            </a:r>
            <a:br>
              <a:rPr lang="cs-CZ" altLang="cs-CZ" sz="3200" smtClean="0"/>
            </a:b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420938"/>
            <a:ext cx="8712200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dirty="0" smtClean="0">
                <a:latin typeface="Calibri" pitchFamily="34" charset="0"/>
              </a:rPr>
              <a:t>Multioborová kolekce e-</a:t>
            </a:r>
            <a:r>
              <a:rPr lang="cs-CZ" altLang="cs-CZ" dirty="0" err="1" smtClean="0">
                <a:latin typeface="Calibri" pitchFamily="34" charset="0"/>
              </a:rPr>
              <a:t>books</a:t>
            </a:r>
            <a:r>
              <a:rPr lang="cs-CZ" altLang="cs-CZ" dirty="0" smtClean="0">
                <a:latin typeface="Calibri" pitchFamily="34" charset="0"/>
              </a:rPr>
              <a:t> pro MU na rok 2016</a:t>
            </a:r>
          </a:p>
          <a:p>
            <a:pPr lvl="1"/>
            <a:r>
              <a:rPr lang="cs-CZ" altLang="cs-CZ" sz="3000" b="1" dirty="0" smtClean="0">
                <a:latin typeface="Calibri" pitchFamily="34" charset="0"/>
              </a:rPr>
              <a:t>Více než 138.000 e-knih</a:t>
            </a: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itchFamily="34" charset="0"/>
              </a:rPr>
              <a:t>db</a:t>
            </a:r>
            <a:r>
              <a:rPr lang="cs-CZ" altLang="cs-CZ" sz="3000" dirty="0" smtClean="0">
                <a:latin typeface="Calibri" pitchFamily="34" charset="0"/>
              </a:rPr>
              <a:t> EBSCO)</a:t>
            </a:r>
          </a:p>
          <a:p>
            <a:pPr lvl="1"/>
            <a:r>
              <a:rPr lang="cs-CZ" altLang="cs-CZ" sz="3000" dirty="0" err="1" smtClean="0">
                <a:latin typeface="Calibri" pitchFamily="34" charset="0"/>
              </a:rPr>
              <a:t>Offline</a:t>
            </a:r>
            <a:r>
              <a:rPr lang="cs-CZ" altLang="cs-CZ" sz="3000" dirty="0" smtClean="0">
                <a:latin typeface="Calibri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itchFamily="34" charset="0"/>
              </a:rPr>
              <a:t>Editions</a:t>
            </a:r>
            <a:endParaRPr lang="cs-CZ" altLang="cs-CZ" sz="3000" dirty="0" smtClean="0">
              <a:latin typeface="Calibri" pitchFamily="34" charset="0"/>
            </a:endParaRP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Sdílení s dalšími uživateli</a:t>
            </a:r>
          </a:p>
          <a:p>
            <a:pPr lvl="1"/>
            <a:r>
              <a:rPr lang="cs-CZ" altLang="cs-CZ" sz="3000" dirty="0" smtClean="0">
                <a:latin typeface="Calibri" pitchFamily="34" charset="0"/>
              </a:rPr>
              <a:t>Import do Citace.com a </a:t>
            </a:r>
            <a:r>
              <a:rPr lang="cs-CZ" altLang="cs-CZ" sz="3000" dirty="0" err="1" smtClean="0">
                <a:latin typeface="Calibri" pitchFamily="34" charset="0"/>
              </a:rPr>
              <a:t>EndNote</a:t>
            </a:r>
            <a:r>
              <a:rPr lang="cs-CZ" altLang="cs-CZ" sz="3000" dirty="0" smtClean="0">
                <a:latin typeface="Calibri" pitchFamily="34" charset="0"/>
              </a:rPr>
              <a:t> Web</a:t>
            </a:r>
          </a:p>
          <a:p>
            <a:pPr lvl="1">
              <a:buFont typeface="Wingdings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8591550" cy="508000"/>
          </a:xfrm>
        </p:spPr>
        <p:txBody>
          <a:bodyPr/>
          <a:lstStyle/>
          <a:p>
            <a:r>
              <a:rPr lang="cs-CZ" altLang="cs-CZ" sz="3200" smtClean="0"/>
              <a:t>Výpůjčka e-knih - Adobe Digital Editions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Ke stažení (vypůjčení) e-knih je potřebné nainstalovat do počítače  </a:t>
            </a:r>
            <a:r>
              <a:rPr lang="cs-CZ" altLang="cs-CZ" smtClean="0">
                <a:latin typeface="Calibri" pitchFamily="34" charset="0"/>
                <a:hlinkClick r:id="rId3"/>
              </a:rPr>
              <a:t>Adobe® Digital Editions</a:t>
            </a:r>
            <a:r>
              <a:rPr lang="cs-CZ" altLang="cs-CZ" smtClean="0">
                <a:latin typeface="Calibri" pitchFamily="34" charset="0"/>
              </a:rPr>
              <a:t> a aktivovat AdobeID </a:t>
            </a: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E-knihy lze stáhnout do kteréhokoliv </a:t>
            </a:r>
            <a:r>
              <a:rPr lang="cs-CZ" altLang="cs-CZ" smtClean="0">
                <a:latin typeface="Calibri" pitchFamily="34" charset="0"/>
                <a:hlinkClick r:id="rId4"/>
              </a:rPr>
              <a:t>zařízení, které podporuje Adobe® Digital Editions</a:t>
            </a:r>
            <a:r>
              <a:rPr lang="cs-CZ" altLang="cs-CZ" b="1" smtClean="0">
                <a:latin typeface="Calibri" pitchFamily="34" charset="0"/>
              </a:rPr>
              <a:t> </a:t>
            </a:r>
            <a:endParaRPr lang="cs-CZ" altLang="cs-CZ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Možnost číst knihy na zařízení s OS Android (android market) a iPad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68760"/>
            <a:ext cx="874846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900" dirty="0" smtClean="0"/>
              <a:t>hodnocení úkolů a diskuse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900" dirty="0" smtClean="0"/>
              <a:t>EBSCO </a:t>
            </a:r>
            <a:r>
              <a:rPr lang="cs-CZ" altLang="cs-CZ" sz="2900" dirty="0" err="1"/>
              <a:t>Discovery</a:t>
            </a:r>
            <a:r>
              <a:rPr lang="cs-CZ" altLang="cs-CZ" sz="2900" dirty="0"/>
              <a:t> </a:t>
            </a:r>
            <a:r>
              <a:rPr lang="cs-CZ" altLang="cs-CZ" sz="2900" dirty="0" err="1"/>
              <a:t>Service</a:t>
            </a:r>
            <a:r>
              <a:rPr lang="cs-CZ" altLang="cs-CZ" sz="2900" dirty="0"/>
              <a:t> a další nadstavbové </a:t>
            </a:r>
            <a:r>
              <a:rPr lang="cs-CZ" altLang="cs-CZ" sz="2900" dirty="0" smtClean="0"/>
              <a:t>nástroje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900" dirty="0"/>
              <a:t>l</a:t>
            </a:r>
            <a:r>
              <a:rPr lang="cs-CZ" altLang="cs-CZ" sz="2900" dirty="0" smtClean="0"/>
              <a:t>icencované databáze elektronických knih</a:t>
            </a:r>
          </a:p>
          <a:p>
            <a:pPr marL="342900" indent="-342900">
              <a:lnSpc>
                <a:spcPct val="150000"/>
              </a:lnSpc>
            </a:pPr>
            <a:endParaRPr lang="cs-CZ" altLang="cs-CZ" sz="2500" dirty="0"/>
          </a:p>
          <a:p>
            <a:pPr lvl="1">
              <a:lnSpc>
                <a:spcPct val="150000"/>
              </a:lnSpc>
            </a:pPr>
            <a:endParaRPr lang="cs-CZ" altLang="cs-CZ" sz="25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7777163" cy="508000"/>
          </a:xfrm>
        </p:spPr>
        <p:txBody>
          <a:bodyPr/>
          <a:lstStyle/>
          <a:p>
            <a:r>
              <a:rPr lang="cs-CZ" altLang="cs-CZ" smtClean="0"/>
              <a:t>Adobe Digital Editions</a:t>
            </a:r>
          </a:p>
        </p:txBody>
      </p:sp>
      <p:pic>
        <p:nvPicPr>
          <p:cNvPr id="65539" name="Obrázek 4" descr="ADE verz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669337" cy="508000"/>
          </a:xfrm>
        </p:spPr>
        <p:txBody>
          <a:bodyPr/>
          <a:lstStyle/>
          <a:p>
            <a:r>
              <a:rPr lang="cs-CZ" altLang="cs-CZ" sz="3200" smtClean="0"/>
              <a:t>Adobe Digital Editions - otevřená kniha</a:t>
            </a:r>
          </a:p>
        </p:txBody>
      </p:sp>
      <p:pic>
        <p:nvPicPr>
          <p:cNvPr id="64515" name="Obrázek 4" descr="ADE verze 2 otevrena kniha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96752"/>
            <a:ext cx="7777163" cy="508000"/>
          </a:xfrm>
        </p:spPr>
        <p:txBody>
          <a:bodyPr/>
          <a:lstStyle/>
          <a:p>
            <a:r>
              <a:rPr lang="cs-CZ" altLang="cs-CZ" sz="3200" dirty="0" err="1" smtClean="0"/>
              <a:t>Sage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Knowledge</a:t>
            </a:r>
            <a:endParaRPr lang="cs-CZ" altLang="cs-CZ" sz="32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44824"/>
            <a:ext cx="7777163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Více než 800 e-knih</a:t>
            </a:r>
          </a:p>
          <a:p>
            <a:pPr lvl="1"/>
            <a:r>
              <a:rPr lang="cs-CZ" altLang="cs-CZ" sz="3000" dirty="0" smtClean="0">
                <a:latin typeface="Calibri" panose="020F0502020204030204" pitchFamily="34" charset="0"/>
              </a:rPr>
              <a:t>Vydavatelství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Publications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3000" dirty="0" smtClean="0">
                <a:latin typeface="Calibri" panose="020F0502020204030204" pitchFamily="34" charset="0"/>
              </a:rPr>
              <a:t>kolekce:</a:t>
            </a:r>
          </a:p>
          <a:p>
            <a:pPr lvl="2">
              <a:lnSpc>
                <a:spcPct val="130000"/>
              </a:lnSpc>
            </a:pPr>
            <a:r>
              <a:rPr lang="en-US" altLang="cs-CZ" sz="3000" b="1" i="1" dirty="0" smtClean="0">
                <a:latin typeface="Calibri" panose="020F0502020204030204" pitchFamily="34" charset="0"/>
              </a:rPr>
              <a:t>Health and Social Care</a:t>
            </a:r>
            <a:endParaRPr lang="cs-CZ" altLang="cs-CZ" sz="3000" b="1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n-US" altLang="cs-CZ" sz="3000" i="1" dirty="0" smtClean="0">
                <a:latin typeface="Calibri" panose="020F0502020204030204" pitchFamily="34" charset="0"/>
              </a:rPr>
              <a:t>Politics and International Relations</a:t>
            </a:r>
            <a:endParaRPr lang="cs-CZ" altLang="cs-CZ" sz="30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n-US" altLang="cs-CZ" sz="3000" i="1" dirty="0" smtClean="0">
                <a:latin typeface="Calibri" panose="020F0502020204030204" pitchFamily="34" charset="0"/>
              </a:rPr>
              <a:t>Psychology</a:t>
            </a:r>
            <a:endParaRPr lang="cs-CZ" altLang="cs-CZ" sz="30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</a:pPr>
            <a:r>
              <a:rPr lang="en-US" altLang="cs-CZ" sz="3000" i="1" dirty="0" smtClean="0">
                <a:latin typeface="Calibri" panose="020F0502020204030204" pitchFamily="34" charset="0"/>
              </a:rPr>
              <a:t>Sociology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788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692150"/>
            <a:ext cx="7777162" cy="508000"/>
          </a:xfrm>
        </p:spPr>
        <p:txBody>
          <a:bodyPr/>
          <a:lstStyle/>
          <a:p>
            <a:endParaRPr lang="cs-CZ" altLang="cs-CZ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28775"/>
            <a:ext cx="7777163" cy="5472113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  <p:pic>
        <p:nvPicPr>
          <p:cNvPr id="31748" name="Obrázek 4" descr="s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7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eReading.cz – trvalá výpůjčka e-knih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9500"/>
            <a:ext cx="8280400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České odborné e-knihy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Seznam dostupných českých eknih a návod na využití služby naleznete na stránkách </a:t>
            </a:r>
            <a:r>
              <a:rPr lang="cs-CZ" altLang="cs-CZ" sz="2600" smtClean="0">
                <a:latin typeface="Calibri" pitchFamily="34" charset="0"/>
                <a:hlinkClick r:id="rId3"/>
              </a:rPr>
              <a:t>knihovny FSS</a:t>
            </a:r>
            <a:endParaRPr lang="cs-CZ" altLang="cs-CZ" sz="2600" smtClean="0">
              <a:latin typeface="Calibri" pitchFamily="34" charset="0"/>
            </a:endParaRPr>
          </a:p>
          <a:p>
            <a:pPr lvl="1"/>
            <a:r>
              <a:rPr lang="cs-CZ" altLang="cs-CZ" sz="2600" smtClean="0">
                <a:latin typeface="Calibri" pitchFamily="34" charset="0"/>
              </a:rPr>
              <a:t>Podmínka pro využití je registrace čtenáře na portálu eReading.cz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Podporované formáty knih: pdf, kindle, epub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rázek 3" descr="erea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Gale Virtual Reference Library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Knihy převážně encyklopedického charakteru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Cca 40 e-knih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550"/>
            <a:ext cx="9144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989138"/>
            <a:ext cx="8281988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Shrnutí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916113"/>
            <a:ext cx="8497888" cy="6215062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dirty="0" smtClean="0">
                <a:latin typeface="Calibri" pitchFamily="34" charset="0"/>
              </a:rPr>
              <a:t>Umožňuje vyhledávat ve více zdrojích současně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dirty="0" smtClean="0">
                <a:latin typeface="Calibri" pitchFamily="34" charset="0"/>
              </a:rPr>
              <a:t>Seznam dostupných časopisů na MU </a:t>
            </a:r>
            <a:r>
              <a:rPr lang="cs-CZ" altLang="cs-CZ" sz="2800" dirty="0" smtClean="0">
                <a:latin typeface="Calibri" pitchFamily="34" charset="0"/>
              </a:rPr>
              <a:t>- ověření, zda MU má přístup k zadanému titulu časopisu nebo knihy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dirty="0" smtClean="0">
                <a:latin typeface="Calibri" pitchFamily="34" charset="0"/>
              </a:rPr>
              <a:t>EBSCO Full Text </a:t>
            </a:r>
            <a:r>
              <a:rPr lang="cs-CZ" altLang="cs-CZ" sz="2800" b="1" dirty="0" err="1" smtClean="0">
                <a:latin typeface="Calibri" pitchFamily="34" charset="0"/>
              </a:rPr>
              <a:t>Finder</a:t>
            </a:r>
            <a:r>
              <a:rPr lang="cs-CZ" altLang="cs-CZ" sz="2800" b="1" dirty="0" smtClean="0">
                <a:latin typeface="Calibri" pitchFamily="34" charset="0"/>
              </a:rPr>
              <a:t> </a:t>
            </a:r>
            <a:r>
              <a:rPr lang="cs-CZ" altLang="cs-CZ" sz="2800" dirty="0">
                <a:latin typeface="Calibri" pitchFamily="34" charset="0"/>
              </a:rPr>
              <a:t>-</a:t>
            </a:r>
            <a:r>
              <a:rPr lang="cs-CZ" altLang="cs-CZ" sz="2800" dirty="0" smtClean="0">
                <a:latin typeface="Calibri" pitchFamily="34" charset="0"/>
              </a:rPr>
              <a:t> umožňuje </a:t>
            </a:r>
            <a:r>
              <a:rPr lang="cs-CZ" altLang="cs-CZ" sz="2800" dirty="0" err="1" smtClean="0">
                <a:latin typeface="Calibri" pitchFamily="34" charset="0"/>
              </a:rPr>
              <a:t>prolinkování</a:t>
            </a:r>
            <a:r>
              <a:rPr lang="cs-CZ" altLang="cs-CZ" sz="2800" dirty="0" smtClean="0">
                <a:latin typeface="Calibri" pitchFamily="34" charset="0"/>
              </a:rPr>
              <a:t> k plnému textu</a:t>
            </a:r>
          </a:p>
          <a:p>
            <a:pPr lvl="1">
              <a:buFont typeface="Wingdings" pitchFamily="2" charset="2"/>
              <a:buNone/>
            </a:pPr>
            <a:endParaRPr lang="cs-CZ" altLang="cs-CZ" b="1" dirty="0" smtClean="0"/>
          </a:p>
          <a:p>
            <a:pPr lvl="1">
              <a:buFont typeface="Wingdings" pitchFamily="2" charset="2"/>
              <a:buNone/>
            </a:pPr>
            <a:endParaRPr lang="cs-CZ" altLang="cs-CZ" i="1" dirty="0" smtClean="0"/>
          </a:p>
          <a:p>
            <a:pPr lvl="1">
              <a:buFont typeface="Wingdings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itchFamily="2" charset="2"/>
              <a:buNone/>
            </a:pPr>
            <a:endParaRPr lang="cs-CZ" altLang="cs-CZ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68313" y="1196975"/>
            <a:ext cx="68405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000" b="1" dirty="0">
                <a:solidFill>
                  <a:srgbClr val="111111"/>
                </a:solidFill>
              </a:rPr>
              <a:t>EBSCO </a:t>
            </a:r>
            <a:r>
              <a:rPr lang="cs-CZ" altLang="cs-CZ" sz="3000" b="1" dirty="0" err="1">
                <a:solidFill>
                  <a:srgbClr val="111111"/>
                </a:solidFill>
              </a:rPr>
              <a:t>Discovery</a:t>
            </a:r>
            <a:r>
              <a:rPr lang="cs-CZ" altLang="cs-CZ" sz="3000" b="1" dirty="0">
                <a:solidFill>
                  <a:srgbClr val="111111"/>
                </a:solidFill>
              </a:rPr>
              <a:t> </a:t>
            </a:r>
            <a:r>
              <a:rPr lang="cs-CZ" altLang="cs-CZ" sz="3000" b="1" dirty="0" err="1">
                <a:solidFill>
                  <a:srgbClr val="111111"/>
                </a:solidFill>
              </a:rPr>
              <a:t>Service</a:t>
            </a:r>
            <a:endParaRPr lang="cs-CZ" altLang="cs-CZ" sz="3000" b="1" dirty="0">
              <a:solidFill>
                <a:srgbClr val="11111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3022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80728"/>
            <a:ext cx="8711753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300" b="1" dirty="0" smtClean="0">
                <a:latin typeface="Calibri" pitchFamily="34" charset="0"/>
              </a:rPr>
              <a:t>EBSCO </a:t>
            </a:r>
            <a:r>
              <a:rPr lang="cs-CZ" altLang="cs-CZ" sz="2300" b="1" dirty="0" err="1" smtClean="0">
                <a:latin typeface="Calibri" pitchFamily="34" charset="0"/>
              </a:rPr>
              <a:t>eBook</a:t>
            </a:r>
            <a:r>
              <a:rPr lang="cs-CZ" altLang="cs-CZ" sz="2300" b="1" dirty="0" smtClean="0">
                <a:latin typeface="Calibri" pitchFamily="34" charset="0"/>
              </a:rPr>
              <a:t> </a:t>
            </a:r>
            <a:r>
              <a:rPr lang="cs-CZ" altLang="cs-CZ" sz="2300" b="1" dirty="0" err="1" smtClean="0">
                <a:latin typeface="Calibri" pitchFamily="34" charset="0"/>
              </a:rPr>
              <a:t>Academic</a:t>
            </a:r>
            <a:r>
              <a:rPr lang="cs-CZ" altLang="cs-CZ" sz="2300" b="1" dirty="0" smtClean="0">
                <a:latin typeface="Calibri" pitchFamily="34" charset="0"/>
              </a:rPr>
              <a:t> </a:t>
            </a:r>
            <a:r>
              <a:rPr lang="cs-CZ" altLang="cs-CZ" sz="2300" b="1" dirty="0" err="1" smtClean="0">
                <a:latin typeface="Calibri" pitchFamily="34" charset="0"/>
              </a:rPr>
              <a:t>Collection</a:t>
            </a:r>
            <a:endParaRPr lang="cs-CZ" altLang="cs-CZ" sz="23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300" dirty="0" smtClean="0">
                <a:latin typeface="Calibri" pitchFamily="34" charset="0"/>
              </a:rPr>
              <a:t>Multioborová databáze, více jak 138.000 e-knih</a:t>
            </a:r>
          </a:p>
          <a:p>
            <a:pPr marL="709613" lvl="1" indent="0">
              <a:lnSpc>
                <a:spcPct val="130000"/>
              </a:lnSpc>
              <a:buNone/>
            </a:pPr>
            <a:endParaRPr lang="cs-CZ" altLang="cs-CZ" sz="23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300" b="1" dirty="0" err="1" smtClean="0">
                <a:latin typeface="Calibri" pitchFamily="34" charset="0"/>
              </a:rPr>
              <a:t>Sage</a:t>
            </a:r>
            <a:r>
              <a:rPr lang="cs-CZ" altLang="cs-CZ" sz="2300" b="1" dirty="0" smtClean="0">
                <a:latin typeface="Calibri" pitchFamily="34" charset="0"/>
              </a:rPr>
              <a:t> </a:t>
            </a:r>
            <a:r>
              <a:rPr lang="cs-CZ" altLang="cs-CZ" sz="2300" b="1" dirty="0" err="1" smtClean="0">
                <a:latin typeface="Calibri" pitchFamily="34" charset="0"/>
              </a:rPr>
              <a:t>Knowledge</a:t>
            </a:r>
            <a:endParaRPr lang="cs-CZ" altLang="cs-CZ" sz="23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300" dirty="0" smtClean="0">
                <a:latin typeface="Calibri" pitchFamily="34" charset="0"/>
              </a:rPr>
              <a:t>Více než 800 e-knih od vydavatele </a:t>
            </a:r>
            <a:r>
              <a:rPr lang="cs-CZ" altLang="cs-CZ" sz="2300" dirty="0" err="1" smtClean="0">
                <a:latin typeface="Calibri" pitchFamily="34" charset="0"/>
              </a:rPr>
              <a:t>Sage</a:t>
            </a:r>
            <a:r>
              <a:rPr lang="cs-CZ" altLang="cs-CZ" sz="2300" dirty="0" smtClean="0">
                <a:latin typeface="Calibri" pitchFamily="34" charset="0"/>
              </a:rPr>
              <a:t> </a:t>
            </a:r>
            <a:r>
              <a:rPr lang="cs-CZ" altLang="cs-CZ" sz="2300" dirty="0" err="1" smtClean="0">
                <a:latin typeface="Calibri" pitchFamily="34" charset="0"/>
              </a:rPr>
              <a:t>Publications</a:t>
            </a:r>
            <a:endParaRPr lang="cs-CZ" altLang="cs-CZ" sz="2300" dirty="0" smtClean="0">
              <a:latin typeface="Calibri" pitchFamily="34" charset="0"/>
            </a:endParaRPr>
          </a:p>
          <a:p>
            <a:pPr marL="709613" lvl="1" indent="0">
              <a:lnSpc>
                <a:spcPct val="130000"/>
              </a:lnSpc>
              <a:buNone/>
            </a:pPr>
            <a:endParaRPr lang="cs-CZ" altLang="cs-CZ" sz="23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300" b="1" dirty="0">
                <a:latin typeface="Calibri" panose="020F0502020204030204" pitchFamily="34" charset="0"/>
              </a:rPr>
              <a:t>Gale </a:t>
            </a:r>
            <a:r>
              <a:rPr lang="cs-CZ" altLang="cs-CZ" sz="2300" b="1" dirty="0" err="1">
                <a:latin typeface="Calibri" panose="020F0502020204030204" pitchFamily="34" charset="0"/>
              </a:rPr>
              <a:t>Virtual</a:t>
            </a:r>
            <a:r>
              <a:rPr lang="cs-CZ" altLang="cs-CZ" sz="2300" b="1" dirty="0">
                <a:latin typeface="Calibri" panose="020F0502020204030204" pitchFamily="34" charset="0"/>
              </a:rPr>
              <a:t> Reference </a:t>
            </a:r>
            <a:r>
              <a:rPr lang="cs-CZ" altLang="cs-CZ" sz="2300" b="1" dirty="0" err="1">
                <a:latin typeface="Calibri" panose="020F0502020204030204" pitchFamily="34" charset="0"/>
              </a:rPr>
              <a:t>Library</a:t>
            </a:r>
            <a:endParaRPr lang="cs-CZ" altLang="cs-CZ" sz="2300" b="1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300" dirty="0">
                <a:latin typeface="Calibri" panose="020F0502020204030204" pitchFamily="34" charset="0"/>
              </a:rPr>
              <a:t>Multioborová databáze, cca 40 e-knih</a:t>
            </a:r>
          </a:p>
          <a:p>
            <a:pPr lvl="1">
              <a:lnSpc>
                <a:spcPct val="130000"/>
              </a:lnSpc>
              <a:buNone/>
            </a:pPr>
            <a:endParaRPr lang="cs-CZ" altLang="cs-CZ" sz="23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300" b="1" dirty="0">
                <a:latin typeface="Calibri" panose="020F0502020204030204" pitchFamily="34" charset="0"/>
              </a:rPr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sz="2300" dirty="0">
                <a:latin typeface="Calibri" panose="020F0502020204030204" pitchFamily="34" charset="0"/>
              </a:rPr>
              <a:t>e-knihy v češtině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altLang="cs-CZ" sz="3200" dirty="0" smtClean="0"/>
              <a:t>STEINEROVÁ, Jela; GREŠKOVÁ, Mirka; ILAVSKÁ, Jana. </a:t>
            </a:r>
            <a:r>
              <a:rPr lang="cs-CZ" altLang="cs-CZ" sz="3200" i="1" dirty="0" err="1" smtClean="0"/>
              <a:t>Informačné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stratégie</a:t>
            </a:r>
            <a:r>
              <a:rPr lang="cs-CZ" altLang="cs-CZ" sz="3200" i="1" dirty="0" smtClean="0"/>
              <a:t> v </a:t>
            </a:r>
            <a:r>
              <a:rPr lang="cs-CZ" altLang="cs-CZ" sz="3200" i="1" dirty="0" err="1" smtClean="0"/>
              <a:t>elektronickom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prostredí</a:t>
            </a:r>
            <a:r>
              <a:rPr lang="cs-CZ" altLang="cs-CZ" sz="3200" dirty="0" smtClean="0"/>
              <a:t>. 1. </a:t>
            </a:r>
            <a:r>
              <a:rPr lang="cs-CZ" altLang="cs-CZ" sz="3200" dirty="0" err="1" smtClean="0"/>
              <a:t>vyd</a:t>
            </a:r>
            <a:r>
              <a:rPr lang="cs-CZ" altLang="cs-CZ" sz="3200" dirty="0" smtClean="0"/>
              <a:t>. Bratislava: Univerzita Komenského v Bratislavě, 2010, 190 s. ISBN 9788022328487.</a:t>
            </a:r>
            <a:endParaRPr lang="cs-CZ" altLang="cs-CZ" sz="3200" dirty="0" smtClean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1438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7777162" cy="4176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Návod eReading.cz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[cit. 22-10-2013].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3"/>
              </a:rPr>
              <a:t>http://knihovna.fss.muni.cz/ezdroje.php?podsekce=37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Informace z portálu ezdroje.muni.cz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412776"/>
            <a:ext cx="878497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cs-CZ" altLang="cs-CZ" sz="3200" b="1" dirty="0" smtClean="0">
                <a:solidFill>
                  <a:srgbClr val="111111"/>
                </a:solidFill>
                <a:latin typeface="Calibri" pitchFamily="34" charset="0"/>
              </a:rPr>
              <a:t>Děkuji Vám za pozornost</a:t>
            </a:r>
            <a:endParaRPr lang="en-US" altLang="cs-CZ" sz="3200" b="1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195513" y="2982913"/>
            <a:ext cx="49291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3500" b="1" dirty="0" smtClean="0">
                <a:solidFill>
                  <a:srgbClr val="111111"/>
                </a:solidFill>
                <a:latin typeface="Calibri" pitchFamily="34" charset="0"/>
                <a:hlinkClick r:id="rId3"/>
              </a:rPr>
              <a:t>infozdroje@fss.muni.cz</a:t>
            </a:r>
            <a:endParaRPr lang="cs-CZ" altLang="cs-CZ" sz="3500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2555776" y="4365104"/>
            <a:ext cx="3543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Dana Mazancová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mazancov</a:t>
            </a:r>
            <a:r>
              <a:rPr lang="en-US" altLang="cs-CZ" sz="2800" dirty="0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@</a:t>
            </a: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fss.muni.cz</a:t>
            </a:r>
            <a:endParaRPr lang="cs-CZ" altLang="cs-CZ" sz="2800" dirty="0" smtClean="0">
              <a:solidFill>
                <a:srgbClr val="111111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Na základě jednoho vyhledávacího  dotazu umožňuje prohledávat více zdrojů současně v rámci 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Podpora 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Producent fa EBSCO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Volně dostupných zdrojů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Můžete využít např. tento </a:t>
            </a:r>
            <a:r>
              <a:rPr lang="cs-CZ" altLang="cs-CZ" sz="3200" dirty="0" smtClean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Pokud v databázi není obsažen plný text dokumentu, tak je prostřednictvím této služby nabídnuto jeho dohledání v jiném zdroji (databázi, katalogu, vyhledávači)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zjistit, zda má MU přístup k elektronické verzi zadaného 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3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Je propojen s technologií A-to-Z Link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Resolver</a:t>
            </a:r>
            <a:r>
              <a:rPr lang="cs-CZ" altLang="cs-CZ" sz="3200" dirty="0" smtClean="0">
                <a:latin typeface="Calibri" panose="020F0502020204030204" pitchFamily="34" charset="0"/>
              </a:rPr>
              <a:t> (EBSCO Full Text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Finder</a:t>
            </a:r>
            <a:r>
              <a:rPr lang="cs-CZ" altLang="cs-CZ" sz="3200" dirty="0" smtClean="0">
                <a:latin typeface="Calibri" panose="020F0502020204030204" pitchFamily="34" charset="0"/>
              </a:rPr>
              <a:t>)</a:t>
            </a:r>
            <a:endParaRPr lang="en-US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41277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540</Words>
  <Application>Microsoft Office PowerPoint</Application>
  <PresentationFormat>Předvádění na obrazovce (4:3)</PresentationFormat>
  <Paragraphs>129</Paragraphs>
  <Slides>33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33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template</vt:lpstr>
      <vt:lpstr>4_Motiv systému Office</vt:lpstr>
      <vt:lpstr>5_Motiv systému Office</vt:lpstr>
      <vt:lpstr>Základy práce s informačními zdroji  SPR155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143</cp:revision>
  <cp:lastPrinted>2015-10-27T10:38:28Z</cp:lastPrinted>
  <dcterms:created xsi:type="dcterms:W3CDTF">2015-08-18T07:57:33Z</dcterms:created>
  <dcterms:modified xsi:type="dcterms:W3CDTF">2016-11-07T14:22:33Z</dcterms:modified>
</cp:coreProperties>
</file>