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309" r:id="rId3"/>
    <p:sldId id="272" r:id="rId4"/>
    <p:sldId id="273" r:id="rId5"/>
    <p:sldId id="274" r:id="rId6"/>
    <p:sldId id="275" r:id="rId7"/>
    <p:sldId id="276" r:id="rId8"/>
    <p:sldId id="313" r:id="rId9"/>
    <p:sldId id="277" r:id="rId10"/>
    <p:sldId id="278" r:id="rId11"/>
    <p:sldId id="314" r:id="rId12"/>
    <p:sldId id="280" r:id="rId13"/>
    <p:sldId id="281" r:id="rId14"/>
    <p:sldId id="282" r:id="rId15"/>
    <p:sldId id="284" r:id="rId16"/>
    <p:sldId id="285" r:id="rId17"/>
    <p:sldId id="311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15" r:id="rId29"/>
    <p:sldId id="267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70" d="100"/>
          <a:sy n="70" d="100"/>
        </p:scale>
        <p:origin x="145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769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A56470-8E4B-459A-8F96-1F58A801D88A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26</a:t>
            </a:fld>
            <a:endParaRPr kumimoji="0" lang="cs-CZ" altLang="cs-CZ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24903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27</a:t>
            </a:fld>
            <a:endParaRPr kumimoji="0" lang="cs-CZ" altLang="cs-CZ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75124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28</a:t>
            </a:fld>
            <a:endParaRPr kumimoji="0" lang="cs-CZ" altLang="cs-CZ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3446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6FE496-4E26-4938-86E6-77EE7746FE9D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18</a:t>
            </a:fld>
            <a:endParaRPr kumimoji="0" lang="cs-CZ" altLang="cs-CZ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7688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458B09-0FB6-4A43-9747-BAFA703D8ED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19</a:t>
            </a:fld>
            <a:endParaRPr kumimoji="0" lang="cs-CZ" altLang="cs-CZ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9368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7B49BA-D4AA-4B2C-84A2-BA238DA210B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20</a:t>
            </a:fld>
            <a:endParaRPr kumimoji="0" lang="cs-CZ" altLang="cs-CZ" sz="13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62972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5D9E94-ECBF-4C60-B46D-B9EACDBD50F9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21</a:t>
            </a:fld>
            <a:endParaRPr kumimoji="0" lang="cs-CZ" altLang="cs-CZ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36498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078307-F869-4DC7-8899-1CACA3EC26F3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22</a:t>
            </a:fld>
            <a:endParaRPr kumimoji="0" lang="cs-CZ" altLang="cs-CZ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27893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4E66BF-2A75-401E-92EC-67471FEA4E38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23</a:t>
            </a:fld>
            <a:endParaRPr kumimoji="0" lang="cs-CZ" altLang="cs-CZ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18863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B89BC0-B103-485D-AE37-68F168BA1157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24</a:t>
            </a:fld>
            <a:endParaRPr kumimoji="0" lang="cs-CZ" altLang="cs-CZ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58263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F214E9-3F07-4F71-B61E-B57E6618E22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25</a:t>
            </a:fld>
            <a:endParaRPr kumimoji="0" lang="cs-CZ" altLang="cs-CZ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4218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Účetnictví a zdanění NNO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Ekonomické řízení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 smtClean="0"/>
              <a:t>Jakub </a:t>
            </a:r>
            <a:r>
              <a:rPr lang="cs-CZ" altLang="cs-CZ" sz="1400" dirty="0" err="1" smtClean="0"/>
              <a:t>Pejcal</a:t>
            </a:r>
            <a:r>
              <a:rPr lang="cs-CZ" altLang="cs-CZ" sz="1400" dirty="0" smtClean="0"/>
              <a:t>  </a:t>
            </a:r>
            <a:r>
              <a:rPr lang="en-US" altLang="cs-CZ" sz="1400" dirty="0" smtClean="0"/>
              <a:t>(</a:t>
            </a:r>
            <a:r>
              <a:rPr lang="en-US" altLang="cs-CZ" sz="1400" dirty="0"/>
              <a:t>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en-US" altLang="cs-CZ" sz="1400" dirty="0" smtClean="0"/>
              <a:t>20</a:t>
            </a:r>
            <a:r>
              <a:rPr lang="cs-CZ" altLang="cs-CZ" sz="1400" dirty="0" smtClean="0"/>
              <a:t>. </a:t>
            </a:r>
            <a:r>
              <a:rPr lang="en-US" altLang="cs-CZ" sz="1400" dirty="0" err="1" smtClean="0"/>
              <a:t>října</a:t>
            </a:r>
            <a:r>
              <a:rPr lang="en-US" altLang="cs-CZ" sz="1400" dirty="0" smtClean="0"/>
              <a:t> 2016</a:t>
            </a:r>
            <a:r>
              <a:rPr lang="en-US" altLang="cs-CZ" sz="1400" dirty="0"/>
              <a:t>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en-US" altLang="cs-CZ" sz="1400" dirty="0"/>
              <a:t>FSS: SPR218</a:t>
            </a:r>
            <a:endParaRPr lang="cs-CZ" altLang="cs-CZ" sz="1400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251951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</a:t>
            </a:r>
            <a:r>
              <a:rPr lang="cs-CZ" altLang="en-US" sz="1200" b="0" dirty="0" err="1" smtClean="0">
                <a:solidFill>
                  <a:srgbClr val="969696"/>
                </a:solidFill>
              </a:rPr>
              <a:t>Pejcal</a:t>
            </a:r>
            <a:r>
              <a:rPr lang="cs-CZ" altLang="en-US" sz="1200" b="0" dirty="0" smtClean="0">
                <a:solidFill>
                  <a:srgbClr val="969696"/>
                </a:solidFill>
              </a:rPr>
              <a:t>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v plném rozsahu</a:t>
            </a:r>
            <a:endParaRPr lang="cs-CZ" sz="1000" dirty="0"/>
          </a:p>
        </p:txBody>
      </p:sp>
      <p:sp>
        <p:nvSpPr>
          <p:cNvPr id="15365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9C2ECC-B581-4356-9C88-A6AFC2D9802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upraveno</a:t>
            </a:r>
            <a:r>
              <a:rPr lang="en-US" altLang="cs-CZ" dirty="0"/>
              <a:t> </a:t>
            </a:r>
            <a:r>
              <a:rPr lang="en-US" altLang="cs-CZ" dirty="0" err="1"/>
              <a:t>zákonem</a:t>
            </a:r>
            <a:r>
              <a:rPr lang="en-US" altLang="cs-CZ" dirty="0"/>
              <a:t> o </a:t>
            </a:r>
            <a:r>
              <a:rPr lang="en-US" altLang="cs-CZ" dirty="0" err="1"/>
              <a:t>účetnictví</a:t>
            </a:r>
            <a:r>
              <a:rPr lang="en-US" altLang="cs-CZ" dirty="0"/>
              <a:t> a </a:t>
            </a:r>
            <a:r>
              <a:rPr lang="en-US" altLang="cs-CZ" dirty="0" err="1"/>
              <a:t>zmiňovanou</a:t>
            </a:r>
            <a:r>
              <a:rPr lang="en-US" altLang="cs-CZ" dirty="0"/>
              <a:t> </a:t>
            </a:r>
            <a:r>
              <a:rPr lang="en-US" altLang="cs-CZ" dirty="0" err="1"/>
              <a:t>vyhláškou</a:t>
            </a:r>
            <a:endParaRPr lang="en-US" altLang="cs-CZ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sz="1800" b="0" dirty="0" smtClean="0"/>
              <a:t>v </a:t>
            </a:r>
            <a:r>
              <a:rPr lang="en-US" altLang="cs-CZ" dirty="0" err="1" smtClean="0"/>
              <a:t>podstatě</a:t>
            </a:r>
            <a:r>
              <a:rPr lang="en-US" altLang="cs-CZ" dirty="0" smtClean="0"/>
              <a:t> </a:t>
            </a:r>
            <a:r>
              <a:rPr lang="cs-CZ" altLang="cs-CZ" sz="1800" b="0" dirty="0" smtClean="0"/>
              <a:t>tak</a:t>
            </a:r>
            <a:r>
              <a:rPr lang="cs-CZ" altLang="cs-CZ" sz="1800" b="0" dirty="0"/>
              <a:t>, jak je zvykem pro ziskové </a:t>
            </a:r>
            <a:r>
              <a:rPr lang="cs-CZ" altLang="cs-CZ" sz="1800" b="0" dirty="0" smtClean="0"/>
              <a:t>organizace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„lepší</a:t>
            </a:r>
            <a:r>
              <a:rPr lang="cs-CZ" altLang="cs-CZ" dirty="0"/>
              <a:t>“ uspořádání dat – více přehledné</a:t>
            </a:r>
            <a:r>
              <a:rPr lang="cs-CZ" altLang="cs-CZ" dirty="0" smtClean="0"/>
              <a:t>...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více </a:t>
            </a:r>
            <a:r>
              <a:rPr lang="cs-CZ" altLang="cs-CZ" dirty="0"/>
              <a:t>výkazů, které jsou více podrobné…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>
              <a:solidFill>
                <a:srgbClr val="000099"/>
              </a:solidFill>
            </a:endParaRP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v plném rozsahu poskytuje údaje, se kterými se následně lépe pracuje při případné analýze ekonomického chodu organizace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některé neziskové organizace však „dokonalé“ výkazy nepotřebují            a z toho důvodu volí jednodušší formu vedení účetnictví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„úplný“ </a:t>
            </a: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účetní 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cs-CZ" altLang="cs-CZ" sz="1200" dirty="0" smtClean="0">
                <a:solidFill>
                  <a:srgbClr val="000099"/>
                </a:solidFill>
              </a:rPr>
              <a:t>odlišnosti proti rozvrhu v ziskovém sektoru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práce účetním deníkem a hlavní knihou</a:t>
            </a:r>
            <a:endParaRPr lang="en-US" altLang="cs-CZ" sz="1200" dirty="0">
              <a:solidFill>
                <a:srgbClr val="000099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1714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Účetní výkazy – účetní závěrka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výkaz zisku a ztráty</a:t>
            </a:r>
            <a:r>
              <a:rPr lang="cs-CZ" altLang="cs-CZ" b="1" kern="1200" dirty="0">
                <a:ea typeface="+mn-ea"/>
                <a:cs typeface="+mn-cs"/>
              </a:rPr>
              <a:t> </a:t>
            </a:r>
            <a:r>
              <a:rPr lang="cs-CZ" altLang="cs-CZ" kern="1200" dirty="0">
                <a:ea typeface="+mn-ea"/>
                <a:cs typeface="+mn-cs"/>
              </a:rPr>
              <a:t>(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údaje o nákladech a výnosech za rok činnosti organizace</a:t>
            </a:r>
            <a:r>
              <a:rPr lang="cs-CZ" altLang="cs-CZ" kern="1200" dirty="0">
                <a:ea typeface="+mn-ea"/>
                <a:cs typeface="+mn-cs"/>
              </a:rPr>
              <a:t>) přizpůsoben pro členění nákladů na hlavní a doplňkovou činnost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rozvaha</a:t>
            </a:r>
            <a:r>
              <a:rPr lang="cs-CZ" altLang="cs-CZ" kern="1200" dirty="0">
                <a:ea typeface="+mn-ea"/>
                <a:cs typeface="+mn-cs"/>
              </a:rPr>
              <a:t> (bilance)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základní přehled o majetku </a:t>
            </a:r>
            <a:r>
              <a:rPr lang="en-US" altLang="cs-CZ" sz="1200" kern="1200" dirty="0" err="1" smtClean="0">
                <a:solidFill>
                  <a:srgbClr val="000099"/>
                </a:solidFill>
                <a:ea typeface="+mn-ea"/>
                <a:cs typeface="+mn-cs"/>
              </a:rPr>
              <a:t>organizace</a:t>
            </a:r>
            <a:r>
              <a:rPr lang="cs-CZ" altLang="cs-CZ" sz="1200" kern="1200" dirty="0" smtClean="0">
                <a:solidFill>
                  <a:srgbClr val="000099"/>
                </a:solidFill>
                <a:ea typeface="+mn-ea"/>
                <a:cs typeface="+mn-cs"/>
              </a:rPr>
              <a:t>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a způsobu jeho krytí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příloha účetní závěrce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„doprovodný text k účetní závěrce“</a:t>
            </a:r>
          </a:p>
          <a:p>
            <a:pPr marL="0" lvl="1" algn="just">
              <a:buClr>
                <a:srgbClr val="969696"/>
              </a:buClr>
              <a:defRPr/>
            </a:pPr>
            <a:r>
              <a:rPr lang="cs-CZ" altLang="cs-CZ" kern="1200" dirty="0">
                <a:ea typeface="+mn-ea"/>
                <a:cs typeface="+mn-cs"/>
              </a:rPr>
              <a:t>	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(přehled o peněžních tocích)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výkaz o změnách finančních prostředků podniku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 smtClean="0">
                <a:ea typeface="+mn-ea"/>
                <a:cs typeface="+mn-cs"/>
              </a:rPr>
              <a:t>(</a:t>
            </a:r>
            <a:r>
              <a:rPr lang="cs-CZ" altLang="cs-CZ" kern="1200" dirty="0">
                <a:ea typeface="+mn-ea"/>
                <a:cs typeface="+mn-cs"/>
              </a:rPr>
              <a:t>přehled o změnách vlastního kapitálu)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- …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kern="1200" dirty="0" smtClean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zveřejnění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sbírce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listin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veřejných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rejstříků</a:t>
            </a:r>
            <a:r>
              <a:rPr lang="en-US" altLang="cs-CZ" kern="1200" dirty="0" smtClean="0">
                <a:ea typeface="+mn-ea"/>
                <a:cs typeface="+mn-cs"/>
              </a:rPr>
              <a:t>, resp. </a:t>
            </a:r>
            <a:r>
              <a:rPr lang="en-US" altLang="cs-CZ" kern="1200" dirty="0" err="1" smtClean="0">
                <a:ea typeface="+mn-ea"/>
                <a:cs typeface="+mn-cs"/>
              </a:rPr>
              <a:t>ve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výroční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zprávě</a:t>
            </a:r>
            <a:r>
              <a:rPr lang="en-US" altLang="cs-CZ" kern="1200" dirty="0" smtClean="0">
                <a:ea typeface="+mn-ea"/>
                <a:cs typeface="+mn-cs"/>
              </a:rPr>
              <a:t> (</a:t>
            </a:r>
            <a:r>
              <a:rPr lang="en-US" altLang="cs-CZ" kern="1200" dirty="0" err="1" smtClean="0">
                <a:ea typeface="+mn-ea"/>
                <a:cs typeface="+mn-cs"/>
              </a:rPr>
              <a:t>pokud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musí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mít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účetní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závěrku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ověřenou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auditorem</a:t>
            </a:r>
            <a:r>
              <a:rPr lang="en-US" altLang="cs-CZ" kern="1200" dirty="0" smtClean="0">
                <a:ea typeface="+mn-ea"/>
                <a:cs typeface="+mn-cs"/>
              </a:rPr>
              <a:t>)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za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rok</a:t>
            </a:r>
            <a:r>
              <a:rPr lang="en-US" altLang="cs-CZ" kern="1200" dirty="0" smtClean="0">
                <a:ea typeface="+mn-ea"/>
                <a:cs typeface="+mn-cs"/>
              </a:rPr>
              <a:t> 2014 </a:t>
            </a:r>
            <a:r>
              <a:rPr lang="en-US" altLang="cs-CZ" kern="1200" dirty="0" err="1" smtClean="0">
                <a:ea typeface="+mn-ea"/>
                <a:cs typeface="+mn-cs"/>
              </a:rPr>
              <a:t>nejpozději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zveřejnit</a:t>
            </a:r>
            <a:r>
              <a:rPr lang="en-US" altLang="cs-CZ" kern="1200" dirty="0" smtClean="0">
                <a:ea typeface="+mn-ea"/>
                <a:cs typeface="+mn-cs"/>
              </a:rPr>
              <a:t> do 31/03/2016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za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rok</a:t>
            </a:r>
            <a:r>
              <a:rPr lang="en-US" altLang="cs-CZ" kern="1200" dirty="0" smtClean="0">
                <a:ea typeface="+mn-ea"/>
                <a:cs typeface="+mn-cs"/>
              </a:rPr>
              <a:t> 2015 </a:t>
            </a:r>
            <a:r>
              <a:rPr lang="en-US" altLang="cs-CZ" kern="1200" dirty="0" err="1" smtClean="0">
                <a:ea typeface="+mn-ea"/>
                <a:cs typeface="+mn-cs"/>
              </a:rPr>
              <a:t>nejpozději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zveřejnit</a:t>
            </a:r>
            <a:r>
              <a:rPr lang="en-US" altLang="cs-CZ" kern="1200" dirty="0" smtClean="0">
                <a:ea typeface="+mn-ea"/>
                <a:cs typeface="+mn-cs"/>
              </a:rPr>
              <a:t> do 30/11/2017</a:t>
            </a:r>
            <a:endParaRPr lang="cs-CZ" altLang="cs-CZ" kern="1200" dirty="0">
              <a:ea typeface="+mn-ea"/>
              <a:cs typeface="+mn-cs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6389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EE484E-8650-4529-BEB3-627B93688523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1</a:t>
            </a:r>
            <a:endParaRPr lang="cs-CZ" sz="1000" dirty="0"/>
          </a:p>
        </p:txBody>
      </p:sp>
      <p:sp>
        <p:nvSpPr>
          <p:cNvPr id="17414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741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FCA756D-FFB6-431C-8FEC-DA0D053B3F9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účetní doklad – záznam, kterým účetní jednotka prokazuje proběhlou skutečnost, slouží jako základ pro zápis v účetnictví (tzv. účetní záznam)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prvotní vs. druhotný (účetní) doklad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 smtClean="0"/>
              <a:t>říklady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prvotních dokladů:</a:t>
            </a:r>
            <a:r>
              <a:rPr lang="cs-CZ" altLang="cs-CZ" sz="1500" b="0" dirty="0"/>
              <a:t>	</a:t>
            </a:r>
            <a:r>
              <a:rPr lang="cs-CZ" altLang="cs-CZ" sz="1500" b="0" dirty="0" smtClean="0"/>
              <a:t>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paragon</a:t>
            </a:r>
            <a:r>
              <a:rPr lang="cs-CZ" altLang="cs-CZ" sz="1300" b="0" dirty="0"/>
              <a:t>, nájemní smlouva;</a:t>
            </a:r>
            <a:r>
              <a:rPr lang="cs-CZ" altLang="cs-CZ" sz="1100" b="0" dirty="0"/>
              <a:t>	</a:t>
            </a:r>
            <a:r>
              <a:rPr lang="cs-CZ" altLang="cs-CZ" sz="1100" b="0" dirty="0" smtClean="0"/>
              <a:t>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faktura</a:t>
            </a:r>
            <a:r>
              <a:rPr lang="cs-CZ" altLang="cs-CZ" sz="1300" b="0" dirty="0"/>
              <a:t>;			</a:t>
            </a:r>
            <a:endParaRPr lang="cs-CZ" altLang="cs-CZ" sz="1300" b="0" dirty="0" smtClean="0"/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výpis </a:t>
            </a:r>
            <a:r>
              <a:rPr lang="cs-CZ" altLang="cs-CZ" sz="1300" b="0" dirty="0"/>
              <a:t>z běžného účtu;		</a:t>
            </a:r>
            <a:endParaRPr lang="cs-CZ" altLang="cs-CZ" sz="1300" b="0" dirty="0" smtClean="0"/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inventurní soupis.	</a:t>
            </a:r>
          </a:p>
          <a:p>
            <a:pPr lvl="1" algn="just">
              <a:defRPr/>
            </a:pPr>
            <a:r>
              <a:rPr lang="cs-CZ" altLang="cs-CZ" sz="1300" b="0" dirty="0" smtClean="0"/>
              <a:t>	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 smtClean="0"/>
              <a:t>n</a:t>
            </a:r>
            <a:r>
              <a:rPr lang="cs-CZ" altLang="cs-CZ" sz="1800" dirty="0" err="1" smtClean="0"/>
              <a:t>áležitosti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prvotních (resp. účetních) dokladů: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(označení účetního dokladu),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obsah hospodářské (účetní)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peněžní částka nebo informace o ceně za měrnou jednotku a vyjádření množství,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okamžik vystavení prvotního dokladu,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(okamžik uskutečnění účetního případu),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identifikace stran hospodářské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(podpisový záznam osoby odpovědné za účetní případ a za zaúčtování). </a:t>
            </a: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  <p:sp>
        <p:nvSpPr>
          <p:cNvPr id="17413" name="Zástupný symbol pro text 2"/>
          <p:cNvSpPr txBox="1">
            <a:spLocks/>
          </p:cNvSpPr>
          <p:nvPr/>
        </p:nvSpPr>
        <p:spPr bwMode="auto">
          <a:xfrm>
            <a:off x="4025900" y="2961564"/>
            <a:ext cx="3714750" cy="1392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en-US" altLang="cs-CZ" sz="1800" dirty="0">
                <a:latin typeface="+mn-lt"/>
              </a:rPr>
              <a:t>p</a:t>
            </a:r>
            <a:r>
              <a:rPr lang="cs-CZ" altLang="cs-CZ" sz="1800" dirty="0" err="1" smtClean="0">
                <a:latin typeface="+mn-lt"/>
              </a:rPr>
              <a:t>říklady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účetních dokladů: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výdejový / příjmový pokladní doklad;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přijatá /vydaná faktura;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výpis z běžného účtu;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interní doklad.</a:t>
            </a:r>
          </a:p>
        </p:txBody>
      </p:sp>
    </p:spTree>
    <p:extLst>
      <p:ext uri="{BB962C8B-B14F-4D97-AF65-F5344CB8AC3E}">
        <p14:creationId xmlns:p14="http://schemas.microsoft.com/office/powerpoint/2010/main" val="415559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2</a:t>
            </a: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r>
              <a:rPr lang="cs-CZ" altLang="cs-CZ" sz="1500" b="1" smtClean="0"/>
              <a:t>Účetní doklad </a:t>
            </a:r>
            <a:r>
              <a:rPr lang="cs-CZ" altLang="cs-CZ" sz="1500" smtClean="0"/>
              <a:t>				</a:t>
            </a:r>
            <a:r>
              <a:rPr lang="cs-CZ" altLang="cs-CZ" sz="1500" b="1" smtClean="0"/>
              <a:t>Prvotní doklad</a:t>
            </a:r>
          </a:p>
          <a:p>
            <a:pPr algn="just"/>
            <a:endParaRPr lang="cs-CZ" altLang="cs-CZ" sz="1500" b="1" smtClean="0"/>
          </a:p>
          <a:p>
            <a:pPr marL="342900" lvl="1" indent="-342900" algn="just"/>
            <a:r>
              <a:rPr lang="cs-CZ" altLang="cs-CZ" sz="1600" i="1" smtClean="0"/>
              <a:t>Metodika č. 8 DOKLADY V ÚČETNICTVÍ (Junák – Svaz skautů a skautek ČR)</a:t>
            </a:r>
          </a:p>
        </p:txBody>
      </p:sp>
      <p:sp>
        <p:nvSpPr>
          <p:cNvPr id="18438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843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B674060-C4C3-4E6B-B355-8174FE13CD3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1943100"/>
            <a:ext cx="74295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70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Archivace účetních </a:t>
            </a:r>
            <a:r>
              <a:rPr lang="en-US" altLang="cs-CZ" sz="2400" dirty="0" err="1" smtClean="0"/>
              <a:t>dokladů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cs-CZ" altLang="cs-CZ" sz="1800" kern="1200" dirty="0"/>
              <a:t>účetní doklad – </a:t>
            </a:r>
            <a:r>
              <a:rPr lang="en-US" altLang="cs-CZ" sz="1800" kern="1200" dirty="0" err="1" smtClean="0"/>
              <a:t>podklad</a:t>
            </a:r>
            <a:r>
              <a:rPr lang="cs-CZ" altLang="cs-CZ" sz="1800" kern="1200" dirty="0" smtClean="0"/>
              <a:t>, </a:t>
            </a:r>
            <a:r>
              <a:rPr lang="cs-CZ" altLang="cs-CZ" sz="1800" kern="1200" dirty="0"/>
              <a:t>kterým účetní jednotka prokazuje proběhlou skutečnost, slouží jako základ pro zápis v účetnictví</a:t>
            </a:r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i="1" dirty="0" smtClean="0"/>
          </a:p>
          <a:p>
            <a:pPr marL="0" lvl="1">
              <a:defRPr/>
            </a:pPr>
            <a:r>
              <a:rPr lang="cs-CZ" altLang="cs-CZ" sz="1600" i="1" dirty="0" smtClean="0"/>
              <a:t>http</a:t>
            </a:r>
            <a:r>
              <a:rPr lang="cs-CZ" altLang="cs-CZ" sz="1600" i="1" dirty="0"/>
              <a:t>://www.inkam.cz/SPRAVA-DOKUMENTU/Archivace-dokladu-podle-zakona.html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endParaRPr lang="cs-CZ" sz="1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9462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6A15BD1-4563-4B92-8831-C49747306BA4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254250"/>
            <a:ext cx="5500688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14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zdanění </a:t>
            </a:r>
            <a:r>
              <a:rPr lang="cs-CZ" altLang="cs-CZ" sz="2400" dirty="0"/>
              <a:t>NNO</a:t>
            </a:r>
            <a:endParaRPr lang="cs-CZ" sz="1000" dirty="0"/>
          </a:p>
        </p:txBody>
      </p:sp>
      <p:sp>
        <p:nvSpPr>
          <p:cNvPr id="2048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 </a:t>
            </a:r>
            <a:r>
              <a:rPr lang="cs-CZ" altLang="cs-CZ" sz="1800" dirty="0"/>
              <a:t>NNO jsou zdaňovány v tzv. </a:t>
            </a:r>
            <a:r>
              <a:rPr lang="cs-CZ" altLang="cs-CZ" sz="1800" b="1" dirty="0"/>
              <a:t>specifickém daňovém režimu</a:t>
            </a:r>
          </a:p>
          <a:p>
            <a:pPr marL="742950" lvl="2" indent="-342900" eaLnBrk="1" hangingPunct="1">
              <a:buFont typeface="Wingdings" pitchFamily="2" charset="2"/>
              <a:buChar char="q"/>
              <a:defRPr/>
            </a:pPr>
            <a:r>
              <a:rPr lang="cs-CZ" altLang="cs-CZ" dirty="0"/>
              <a:t>stát poskytuje NNO určité výhody </a:t>
            </a:r>
            <a:r>
              <a:rPr lang="en-US" altLang="cs-CZ" dirty="0" smtClean="0"/>
              <a:t>– </a:t>
            </a:r>
            <a:r>
              <a:rPr lang="en-US" altLang="cs-CZ" dirty="0" err="1" smtClean="0"/>
              <a:t>nepřímá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podpora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státem</a:t>
            </a:r>
            <a:endParaRPr lang="cs-CZ" altLang="cs-CZ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>
              <a:solidFill>
                <a:schemeClr val="accent2"/>
              </a:solidFill>
            </a:endParaRP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NOZ a veřejná prospěšnost – původní koncept vs. </a:t>
            </a:r>
            <a:r>
              <a:rPr lang="cs-CZ" altLang="cs-CZ" sz="1800" b="1" dirty="0"/>
              <a:t>skutečnost </a:t>
            </a:r>
          </a:p>
          <a:p>
            <a:pPr eaLnBrk="1" hangingPunct="1">
              <a:defRPr/>
            </a:pPr>
            <a:r>
              <a:rPr lang="cs-CZ" altLang="cs-CZ" sz="1800" b="1" dirty="0" smtClean="0"/>
              <a:t>    </a:t>
            </a:r>
            <a:r>
              <a:rPr lang="cs-CZ" altLang="cs-CZ" sz="1800" dirty="0"/>
              <a:t>(„veřejně prospěšný poplatník“ vymezený dle právní formy)</a:t>
            </a:r>
          </a:p>
          <a:p>
            <a:pPr eaLnBrk="1" hangingPunct="1">
              <a:defRPr/>
            </a:pPr>
            <a:r>
              <a:rPr lang="cs-CZ" altLang="cs-CZ" sz="1800" dirty="0" smtClean="0"/>
              <a:t>    </a:t>
            </a:r>
            <a:r>
              <a:rPr lang="cs-CZ" altLang="cs-CZ" sz="1800" dirty="0"/>
              <a:t>(negativní vymezení)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 smtClean="0"/>
              <a:t>roč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specifický daňový režim?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snižují výdaje státu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představují dodatečné přínosy pro společnost 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    (</a:t>
            </a:r>
            <a:r>
              <a:rPr lang="cs-CZ" altLang="cs-CZ" sz="1600" dirty="0"/>
              <a:t>poskytují služby za nulové nebo zvýhodněné ceny</a:t>
            </a:r>
            <a:r>
              <a:rPr lang="cs-CZ" altLang="cs-CZ" sz="1600" dirty="0" smtClean="0"/>
              <a:t>)</a:t>
            </a:r>
            <a:endParaRPr lang="cs-CZ" altLang="cs-CZ" sz="1600" dirty="0"/>
          </a:p>
        </p:txBody>
      </p:sp>
      <p:sp>
        <p:nvSpPr>
          <p:cNvPr id="21509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2150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E5C9630-790B-4255-B285-73EC4D2708BE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Daně, které na NNO doléhají</a:t>
            </a:r>
            <a:endParaRPr lang="cs-CZ" sz="1000" dirty="0"/>
          </a:p>
        </p:txBody>
      </p:sp>
      <p:sp>
        <p:nvSpPr>
          <p:cNvPr id="2253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Daň z příjmů právnických osob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příjmy, které plynou z </a:t>
            </a:r>
            <a:r>
              <a:rPr lang="cs-CZ" altLang="cs-CZ" sz="1600" b="1" dirty="0" smtClean="0"/>
              <a:t>hlavní činnosti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příjmy, které plynou z </a:t>
            </a:r>
            <a:r>
              <a:rPr lang="cs-CZ" altLang="cs-CZ" sz="1600" b="1" dirty="0" smtClean="0"/>
              <a:t>doplňkové činnosti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přidané hodnoty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za specifických podmínek</a:t>
            </a:r>
            <a:r>
              <a:rPr lang="en-US" altLang="cs-CZ" sz="1600" dirty="0" smtClean="0"/>
              <a:t> se </a:t>
            </a:r>
            <a:r>
              <a:rPr lang="en-US" altLang="cs-CZ" sz="1600" dirty="0" err="1" smtClean="0"/>
              <a:t>musí</a:t>
            </a:r>
            <a:r>
              <a:rPr lang="en-US" altLang="cs-CZ" sz="1600" dirty="0" smtClean="0"/>
              <a:t> NNO </a:t>
            </a:r>
            <a:r>
              <a:rPr lang="en-US" altLang="cs-CZ" sz="1600" dirty="0" err="1" smtClean="0"/>
              <a:t>stát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plátcem</a:t>
            </a:r>
            <a:r>
              <a:rPr lang="en-US" altLang="cs-CZ" sz="1600" dirty="0" smtClean="0"/>
              <a:t> DPH</a:t>
            </a:r>
            <a:r>
              <a:rPr lang="cs-CZ" altLang="cs-CZ" sz="1600" dirty="0" smtClean="0"/>
              <a:t> </a:t>
            </a:r>
            <a:endParaRPr lang="en-US" altLang="cs-CZ" sz="1600" dirty="0" smtClean="0"/>
          </a:p>
          <a:p>
            <a:pPr lvl="1" eaLnBrk="1" hangingPunct="1"/>
            <a:r>
              <a:rPr lang="en-US" altLang="cs-CZ" sz="1600" dirty="0"/>
              <a:t> </a:t>
            </a:r>
            <a:r>
              <a:rPr lang="en-US" altLang="cs-CZ" sz="1600" dirty="0" smtClean="0"/>
              <a:t>    </a:t>
            </a:r>
            <a:r>
              <a:rPr lang="cs-CZ" altLang="cs-CZ" sz="1600" dirty="0" smtClean="0"/>
              <a:t>(ekonomická činnost, pořizuje zboží z jiného členského státu EU</a:t>
            </a:r>
            <a:r>
              <a:rPr lang="en-US" altLang="cs-CZ" sz="1600" dirty="0"/>
              <a:t>)</a:t>
            </a:r>
            <a:endParaRPr lang="cs-CZ" altLang="cs-CZ" sz="1600" dirty="0" smtClean="0"/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nabytí nemovitých věcí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za specifických podmínek osvobozeny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b="1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nemovitých věcí 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osvobození při užívání pro účely organizace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silniční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Pokud není zdaněna činnost, v rámci které je vozidlo užíváno, dojde </a:t>
            </a:r>
            <a:r>
              <a:rPr lang="en-US" altLang="cs-CZ" sz="1600" dirty="0" smtClean="0"/>
              <a:t>                </a:t>
            </a:r>
            <a:r>
              <a:rPr lang="cs-CZ" altLang="cs-CZ" sz="1600" dirty="0" smtClean="0"/>
              <a:t>k osvobození</a:t>
            </a:r>
          </a:p>
        </p:txBody>
      </p:sp>
      <p:sp>
        <p:nvSpPr>
          <p:cNvPr id="22533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2253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9D0DBDB-F58A-40B8-A709-D603B0111ED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17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sz="2400" cap="all" dirty="0"/>
              <a:t>Účetnictví a zdanění NNO</a:t>
            </a:r>
            <a:br>
              <a:rPr lang="cs-CZ" sz="2400" cap="all" dirty="0"/>
            </a:b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Ekonomické řízení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 smtClean="0"/>
              <a:t>Jakub </a:t>
            </a:r>
            <a:r>
              <a:rPr lang="cs-CZ" altLang="cs-CZ" sz="1400" dirty="0" err="1" smtClean="0"/>
              <a:t>Pejcal</a:t>
            </a:r>
            <a:r>
              <a:rPr lang="cs-CZ" altLang="cs-CZ" sz="1400" dirty="0" smtClean="0"/>
              <a:t>  </a:t>
            </a:r>
            <a:r>
              <a:rPr lang="en-US" altLang="cs-CZ" sz="1400" dirty="0" smtClean="0"/>
              <a:t>(</a:t>
            </a:r>
            <a:r>
              <a:rPr lang="en-US" altLang="cs-CZ" sz="1400" dirty="0"/>
              <a:t>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19. dubna </a:t>
            </a:r>
            <a:r>
              <a:rPr lang="en-US" altLang="cs-CZ" sz="1400" dirty="0" smtClean="0"/>
              <a:t>2016</a:t>
            </a:r>
            <a:r>
              <a:rPr lang="en-US" altLang="cs-CZ" sz="1400" dirty="0"/>
              <a:t>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 smtClean="0"/>
              <a:t>BPV_ERNO</a:t>
            </a:r>
            <a:endParaRPr lang="cs-CZ" altLang="cs-CZ" sz="1400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Ekonomické řízení v NNO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jakým způsobem lze využívat finanční prostředky v organizaci pro naplňování </a:t>
            </a:r>
            <a:r>
              <a:rPr lang="cs-CZ" altLang="cs-CZ" sz="1800" dirty="0" smtClean="0"/>
              <a:t>jej</a:t>
            </a:r>
            <a:r>
              <a:rPr lang="en-US" altLang="cs-CZ" sz="1800" dirty="0" err="1" smtClean="0"/>
              <a:t>i</a:t>
            </a:r>
            <a:r>
              <a:rPr lang="cs-CZ" altLang="cs-CZ" sz="1800" dirty="0" smtClean="0"/>
              <a:t>ch </a:t>
            </a:r>
            <a:r>
              <a:rPr lang="en-US" altLang="cs-CZ" sz="1800" dirty="0" err="1" smtClean="0"/>
              <a:t>cíle</a:t>
            </a: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jeden z hlavních nástrojů operativního finančního řízení všech organizací je ROZPOČET: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finanční plán (realistický předpoklad) – kolik peněz bude NNO potřebovat k zajištění své činnosti a z jakých zdrojů hodlá tyto peníze získat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vyjádření cílů NNO v peněžních jednotkách</a:t>
            </a:r>
          </a:p>
        </p:txBody>
      </p:sp>
      <p:sp>
        <p:nvSpPr>
          <p:cNvPr id="36868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3686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7D9DB4EC-CD04-4F71-BB8C-AD46E071A4EC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18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889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Tvorba rozpočtu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předpokládá spolupráci řídících pracovníků</a:t>
            </a:r>
          </a:p>
          <a:p>
            <a:pPr>
              <a:buFont typeface="Wingdings" pitchFamily="2" charset="2"/>
              <a:buChar char="q"/>
            </a:pPr>
            <a:endParaRPr lang="cs-CZ" altLang="cs-CZ" sz="180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při tvorbě se může postupovat: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smtClean="0"/>
              <a:t>zdola nahoru (od nižších stupňů řízení k vyšším)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smtClean="0"/>
              <a:t>shora dolu (od vyššího stupně ke stupni nižšímu)</a:t>
            </a:r>
          </a:p>
          <a:p>
            <a:pPr>
              <a:buFont typeface="Wingdings" pitchFamily="2" charset="2"/>
              <a:buChar char="q"/>
            </a:pPr>
            <a:endParaRPr lang="cs-CZ" altLang="cs-CZ" sz="180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pro tvorbu lze užít různé metody: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 smtClean="0"/>
              <a:t>přírůstková metoda a metoda z nulové báze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 smtClean="0"/>
              <a:t>rozpočet může nabývat různých podob: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 smtClean="0"/>
              <a:t>podle časového horizontu (krátkodobý, střednědobý, dlouhodobý)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 smtClean="0"/>
              <a:t>podle technik přípravy (pevný a pružný; klouzavý a časově vymezený)</a:t>
            </a:r>
          </a:p>
        </p:txBody>
      </p:sp>
      <p:sp>
        <p:nvSpPr>
          <p:cNvPr id="37892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3789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6E48302B-019C-4B9E-A373-4A48D828D682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19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944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Průběh přednášky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</a:t>
            </a:r>
            <a:r>
              <a:rPr lang="cs-CZ" altLang="cs-CZ" sz="1600" dirty="0" smtClean="0"/>
              <a:t>archivace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zdanění</a:t>
            </a:r>
            <a:r>
              <a:rPr lang="cs-CZ" altLang="cs-CZ" sz="1600" dirty="0" smtClean="0"/>
              <a:t>)</a:t>
            </a:r>
          </a:p>
          <a:p>
            <a:pPr lvl="1"/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ekonomické </a:t>
            </a:r>
            <a:r>
              <a:rPr lang="cs-CZ" altLang="cs-CZ" sz="1800" dirty="0"/>
              <a:t>řízení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výnosy v NNO</a:t>
            </a:r>
          </a:p>
        </p:txBody>
      </p:sp>
      <p:sp>
        <p:nvSpPr>
          <p:cNvPr id="922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7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Základní formy rozpočtu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programový rozpočet</a:t>
            </a:r>
            <a:r>
              <a:rPr lang="cs-CZ" altLang="cs-CZ" sz="1800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soupis jednotlivých aktivit a k tomu přiřazené náklady a výnosy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ukazuje nákladovou náročnost jednotlivých projektů v rámci celé organizace</a:t>
            </a:r>
          </a:p>
          <a:p>
            <a:pPr lvl="1" algn="just">
              <a:buFont typeface="Wingdings" pitchFamily="2" charset="2"/>
              <a:buChar char="q"/>
            </a:pPr>
            <a:endParaRPr lang="cs-CZ" altLang="cs-CZ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zdrojový rozpočet</a:t>
            </a:r>
            <a:r>
              <a:rPr lang="cs-CZ" altLang="cs-CZ" sz="1800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soupis jednotlivých nákladů a k nim přiřazených výnosů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důležitý zdroj pro finanční plánování a </a:t>
            </a:r>
            <a:r>
              <a:rPr lang="cs-CZ" altLang="cs-CZ" sz="1600" dirty="0" err="1" smtClean="0"/>
              <a:t>fundraising</a:t>
            </a:r>
            <a:endParaRPr lang="cs-CZ" altLang="cs-CZ" sz="1600" dirty="0" smtClean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sestavuje se pro každý projekt samostatně</a:t>
            </a:r>
          </a:p>
        </p:txBody>
      </p:sp>
      <p:sp>
        <p:nvSpPr>
          <p:cNvPr id="3891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3891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B23A8EA4-D78F-4978-AFD6-267D55DC8326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20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6690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4"/>
          <p:cNvSpPr>
            <a:spLocks noGrp="1"/>
          </p:cNvSpPr>
          <p:nvPr>
            <p:ph type="title"/>
          </p:nvPr>
        </p:nvSpPr>
        <p:spPr>
          <a:xfrm>
            <a:off x="720725" y="817563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Příklad programového rozpočtu</a:t>
            </a:r>
          </a:p>
        </p:txBody>
      </p:sp>
      <p:sp>
        <p:nvSpPr>
          <p:cNvPr id="39940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3994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E830D62E-7B41-4544-880C-A211D1FE72D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21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65263"/>
            <a:ext cx="6434138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375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Příklad zdrojového rozpočtu</a:t>
            </a:r>
          </a:p>
        </p:txBody>
      </p:sp>
      <p:sp>
        <p:nvSpPr>
          <p:cNvPr id="40964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096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10FC97D8-4192-4520-B461-80CF26A7AB25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22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89113"/>
            <a:ext cx="8677275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6971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Náklady v NNO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náklady </a:t>
            </a:r>
            <a:r>
              <a:rPr lang="cs-CZ" altLang="cs-CZ" sz="1800" dirty="0" smtClean="0"/>
              <a:t>= peněžní vyjádření spotřebovaných výrobních faktorů</a:t>
            </a:r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kalkulace</a:t>
            </a:r>
            <a:r>
              <a:rPr lang="cs-CZ" altLang="cs-CZ" sz="1800" dirty="0" smtClean="0"/>
              <a:t> = přiřazování nákladů k jednotlivým výkonům organizace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představují jednu ze stran rozpočtu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můžeme je rozlišovat podle druhu: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 smtClean="0"/>
              <a:t>přímé náklady </a:t>
            </a:r>
            <a:r>
              <a:rPr lang="cs-CZ" altLang="cs-CZ" sz="1600" dirty="0" smtClean="0"/>
              <a:t>– lze snadno přiřadit k výkonu (například podělit počtem vyrobených kusů)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 smtClean="0"/>
              <a:t>režijní náklady </a:t>
            </a:r>
            <a:r>
              <a:rPr lang="cs-CZ" altLang="cs-CZ" sz="1600" dirty="0" smtClean="0"/>
              <a:t>(nepřímé náklady) – k výkonu nelze přiřadit jednoduše</a:t>
            </a:r>
          </a:p>
        </p:txBody>
      </p:sp>
      <p:sp>
        <p:nvSpPr>
          <p:cNvPr id="41988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198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9D602B-61F1-42B3-84C6-568AD8CB860D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23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533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Kalkulace režijních nákladů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rozdělování režijních nákladů je komplikovaná činnost</a:t>
            </a:r>
          </a:p>
          <a:p>
            <a:pPr>
              <a:buFont typeface="Wingdings" pitchFamily="2" charset="2"/>
              <a:buChar char="q"/>
              <a:defRPr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metody pro kalkulace režijních nákladů (</a:t>
            </a:r>
            <a:r>
              <a:rPr lang="cs-CZ" altLang="cs-CZ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 .xls soubor</a:t>
            </a:r>
            <a:r>
              <a:rPr lang="cs-CZ" altLang="cs-CZ" sz="1800" dirty="0" smtClean="0"/>
              <a:t>):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prostá metoda dělením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(rovnoměrné rozdělení mezi všechny kusy)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metoda dělením s poměrovými čísly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(rozdělení mezi výkony v poměru podle normy)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metoda přirážková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 smtClean="0"/>
              <a:t>	(rozdělení podle přirážky vyčíslené dle přímých nákladů)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...</a:t>
            </a:r>
          </a:p>
        </p:txBody>
      </p:sp>
      <p:sp>
        <p:nvSpPr>
          <p:cNvPr id="43012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301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2FF02DF8-B87A-4428-A5AD-7C65DDA6C6F8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24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9803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4"/>
          <p:cNvSpPr>
            <a:spLocks noGrp="1"/>
          </p:cNvSpPr>
          <p:nvPr>
            <p:ph type="title"/>
          </p:nvPr>
        </p:nvSpPr>
        <p:spPr>
          <a:xfrm>
            <a:off x="720725" y="806450"/>
            <a:ext cx="7827963" cy="692150"/>
          </a:xfrm>
        </p:spPr>
        <p:txBody>
          <a:bodyPr/>
          <a:lstStyle/>
          <a:p>
            <a:r>
              <a:rPr lang="cs-CZ" altLang="cs-CZ" cap="all" dirty="0"/>
              <a:t>Příklad kalkulace režijních nákladů</a:t>
            </a:r>
          </a:p>
        </p:txBody>
      </p:sp>
      <p:sp>
        <p:nvSpPr>
          <p:cNvPr id="4403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403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3AA415C4-2233-437B-9D4F-5585969DD07B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25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1655763"/>
            <a:ext cx="71882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9364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Výnosy v NNO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b="1" dirty="0" smtClean="0"/>
              <a:t>výnosy</a:t>
            </a:r>
            <a:r>
              <a:rPr lang="cs-CZ" altLang="cs-CZ" sz="1800" dirty="0" smtClean="0"/>
              <a:t> = peněžní vyjádření výkonů 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jaké finanční zdroje NNO má a v jaké výši je může očekávat?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komplikované odhadnout výši výnosů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základní druhy výnosů: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dotace ze státního rozpočtu a z rozpočtů krajů a obcí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dary fyzických a právnických osob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členské příspěvky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finanční výnosy (přijaté úroky, příjmy z reklam)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ostatní mimořádné výnosy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rozlišujeme volné a vázané zdroje</a:t>
            </a:r>
          </a:p>
        </p:txBody>
      </p:sp>
      <p:sp>
        <p:nvSpPr>
          <p:cNvPr id="45060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</a:t>
            </a:r>
            <a:r>
              <a:rPr lang="cs-CZ" altLang="en-US" sz="1200" b="0" dirty="0" err="1" smtClean="0">
                <a:solidFill>
                  <a:srgbClr val="969696"/>
                </a:solidFill>
              </a:rPr>
              <a:t>Pejcal</a:t>
            </a:r>
            <a:r>
              <a:rPr lang="cs-CZ" altLang="en-US" sz="1200" b="0" dirty="0" smtClean="0">
                <a:solidFill>
                  <a:srgbClr val="969696"/>
                </a:solidFill>
              </a:rPr>
              <a:t>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4506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A29B2AA1-9DB8-4123-8895-61765FBA463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26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185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Existence dalších nástrojů řízení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výnosnosti (rentability)</a:t>
            </a:r>
            <a:r>
              <a:rPr lang="cs-CZ" altLang="en-US" sz="1400" i="1" dirty="0" smtClean="0"/>
              <a:t> = ukazatele uvažující výnosnost vloženého kapitálu do aktivit organizace.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likvidity</a:t>
            </a:r>
            <a:r>
              <a:rPr lang="cs-CZ" altLang="en-US" sz="1400" i="1" dirty="0" smtClean="0"/>
              <a:t> = tj. ukazatele platební schopnosti - srovnávají objem toho,</a:t>
            </a:r>
            <a:r>
              <a:rPr lang="en-US" altLang="en-US" sz="1400" i="1" dirty="0" smtClean="0"/>
              <a:t> </a:t>
            </a:r>
            <a:r>
              <a:rPr lang="cs-CZ" altLang="en-US" sz="1400" i="1" dirty="0" smtClean="0"/>
              <a:t>co má organizace platit s tím, čím to zaplatit může.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zadluženosti</a:t>
            </a:r>
            <a:r>
              <a:rPr lang="cs-CZ" altLang="en-US" sz="1400" i="1" dirty="0" smtClean="0"/>
              <a:t> = ukazatele znázorňující poměr (vztah) mezi vlastními a cizími zdroji.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aktivity</a:t>
            </a:r>
            <a:r>
              <a:rPr lang="cs-CZ" altLang="en-US" sz="1400" i="1" dirty="0" smtClean="0"/>
              <a:t> = různé ukazatele, které v jednoduchosti znázorňují aktivitu organizace (např. doba obratu zásob, rychlost obratu zásob, doba obratu pohledávek, rychlost obratu pohledávek, doba obratu závazků, relativní vázanost stálých aktiv...).</a:t>
            </a:r>
            <a:endParaRPr lang="en-US" altLang="en-US" sz="1400" dirty="0" smtClean="0"/>
          </a:p>
          <a:p>
            <a:pPr lvl="1">
              <a:buFont typeface="Wingdings" pitchFamily="2" charset="2"/>
              <a:buChar char="q"/>
            </a:pPr>
            <a:endParaRPr lang="cs-CZ" altLang="cs-CZ" sz="1600" dirty="0" smtClean="0"/>
          </a:p>
        </p:txBody>
      </p:sp>
      <p:sp>
        <p:nvSpPr>
          <p:cNvPr id="46084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27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9134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en-US" altLang="cs-CZ" cap="all" dirty="0" err="1" smtClean="0"/>
              <a:t>Shrnutí</a:t>
            </a:r>
            <a:endParaRPr lang="cs-CZ" altLang="cs-CZ" cap="all" dirty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archivace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zdanění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ekonomické řízení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výnosy v NNO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altLang="cs-CZ" sz="1800" dirty="0">
              <a:ea typeface="+mn-ea"/>
              <a:cs typeface="+mn-cs"/>
            </a:endParaRPr>
          </a:p>
        </p:txBody>
      </p:sp>
      <p:sp>
        <p:nvSpPr>
          <p:cNvPr id="46084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28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711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169791"/>
          </a:xfrm>
        </p:spPr>
        <p:txBody>
          <a:bodyPr/>
          <a:lstStyle/>
          <a:p>
            <a:pPr algn="ctr"/>
            <a:r>
              <a:rPr lang="cs-CZ" sz="2800" dirty="0" smtClean="0"/>
              <a:t>Děkuj</a:t>
            </a:r>
            <a:r>
              <a:rPr lang="en-US" sz="2800" dirty="0" err="1" smtClean="0"/>
              <a:t>i</a:t>
            </a:r>
            <a:r>
              <a:rPr lang="en-US" sz="2800" dirty="0" smtClean="0"/>
              <a:t>.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cs-CZ" sz="1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Jakub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Pejcal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Účetnictví a zdanění NNO / Ekonomické řízení NNO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021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informační systém, který poskytuje základní informace o finančních aktivitách a stavu majetku účetní jednotky (tj. právnické osoby)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musí být (§ </a:t>
            </a:r>
            <a:r>
              <a:rPr lang="cs-CZ" altLang="cs-CZ" sz="1800" dirty="0" smtClean="0"/>
              <a:t>8</a:t>
            </a:r>
            <a:r>
              <a:rPr lang="en-US" altLang="cs-CZ" sz="1800" dirty="0" smtClean="0"/>
              <a:t>, 563/1991 Sb., </a:t>
            </a:r>
            <a:r>
              <a:rPr lang="cs-CZ" altLang="cs-CZ" sz="1800" dirty="0" smtClean="0"/>
              <a:t>zákona </a:t>
            </a:r>
            <a:r>
              <a:rPr lang="cs-CZ" altLang="cs-CZ" sz="1800" dirty="0"/>
              <a:t>o účetnictví):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správné (neodporuje zákonu),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úplné (obsahuje vše),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průkazné (navázáno na skutečnost),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srozumitelné (nadáno schopností jednoznačně určit informace),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trvalé (uchovatel informací).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plní tyto funkce: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evidenční,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analyticko-vyhodnocovací,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kontrolní</a:t>
            </a:r>
            <a:r>
              <a:rPr lang="cs-CZ" altLang="cs-CZ" sz="1600" dirty="0" smtClean="0"/>
              <a:t>.</a:t>
            </a:r>
            <a:endParaRPr lang="cs-CZ" altLang="cs-CZ" dirty="0" smtClean="0"/>
          </a:p>
        </p:txBody>
      </p:sp>
      <p:sp>
        <p:nvSpPr>
          <p:cNvPr id="922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5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Legislativní úprava účetnictví</a:t>
            </a:r>
            <a:endParaRPr lang="cs-CZ" sz="1000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zákon č. 563/1991 Sb., o účetnictví ve znění pozdějších předpisů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vyhláška č. 504/2002 Sb., kterou se provádějí některá ustanovení zákona o účetnictví pro účetní jednotky, jejichž hlavním předmětem činnosti není podnikání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české účetní standardy pro účetní jednotky, u kterých hlavním předmětem činnosti není podnikání (standardy č. 401 – 413)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vnitřní předpisy organizace (stanovy, organizační řád...)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vnitřní směrnice organizace (o finančním řízení, o účetnictví...)</a:t>
            </a:r>
          </a:p>
        </p:txBody>
      </p:sp>
      <p:sp>
        <p:nvSpPr>
          <p:cNvPr id="10245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6F0F001-7FAF-42FD-B71F-FE6377F1E56C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Vyhláška </a:t>
            </a:r>
            <a:r>
              <a:rPr lang="en-US" altLang="cs-CZ" sz="2400" dirty="0"/>
              <a:t>Č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504/2002 Sb.</a:t>
            </a:r>
            <a:endParaRPr lang="cs-CZ" sz="1000" dirty="0"/>
          </a:p>
        </p:txBody>
      </p:sp>
      <p:sp>
        <p:nvSpPr>
          <p:cNvPr id="11270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8794C73-4DD1-49DA-8085-0E9E0572741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1268" name="Zástupný symbol pro text 2"/>
          <p:cNvSpPr txBox="1">
            <a:spLocks/>
          </p:cNvSpPr>
          <p:nvPr/>
        </p:nvSpPr>
        <p:spPr bwMode="auto">
          <a:xfrm>
            <a:off x="722313" y="1698625"/>
            <a:ext cx="3814762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cs-CZ" altLang="cs-CZ" sz="1800" b="0" dirty="0"/>
              <a:t>stanoví: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rozsah a způsob sestavování účetní závěrky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uspořádání a obsahové vymezení položek majetku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uspořádání a obsahové vymezení nákladů a výnosů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směrnou účtovou osnovu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účetní metody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…</a:t>
            </a:r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r>
              <a:rPr lang="cs-CZ" altLang="cs-CZ" sz="1600" b="0" dirty="0" smtClean="0"/>
              <a:t>(</a:t>
            </a:r>
            <a:r>
              <a:rPr lang="en-US" altLang="cs-CZ" sz="1600" b="0" dirty="0" err="1" smtClean="0"/>
              <a:t>Zákon</a:t>
            </a:r>
            <a:r>
              <a:rPr lang="en-US" altLang="cs-CZ" sz="1600" b="0" dirty="0" smtClean="0"/>
              <a:t> </a:t>
            </a:r>
            <a:r>
              <a:rPr lang="cs-CZ" altLang="cs-CZ" sz="1600" b="0" dirty="0" smtClean="0"/>
              <a:t>č</a:t>
            </a:r>
            <a:r>
              <a:rPr lang="cs-CZ" altLang="cs-CZ" sz="1600" b="0" dirty="0"/>
              <a:t>. </a:t>
            </a:r>
            <a:r>
              <a:rPr lang="en-US" altLang="cs-CZ" sz="1600" dirty="0" smtClean="0"/>
              <a:t>563</a:t>
            </a:r>
            <a:r>
              <a:rPr lang="en-US" altLang="cs-CZ" sz="1600" b="0" dirty="0" smtClean="0"/>
              <a:t>/1991</a:t>
            </a:r>
            <a:r>
              <a:rPr lang="cs-CZ" altLang="cs-CZ" sz="1600" b="0" dirty="0" smtClean="0"/>
              <a:t> </a:t>
            </a:r>
            <a:r>
              <a:rPr lang="cs-CZ" altLang="cs-CZ" sz="1600" b="0" dirty="0"/>
              <a:t>Sb. stanovuje obdobné pro oblast specifické formy </a:t>
            </a:r>
            <a:r>
              <a:rPr lang="cs-CZ" altLang="cs-CZ" sz="1600" b="0" dirty="0" smtClean="0"/>
              <a:t>účetnictví</a:t>
            </a:r>
            <a:r>
              <a:rPr lang="en-US" altLang="cs-CZ" sz="1600" b="0" dirty="0" smtClean="0"/>
              <a:t> – </a:t>
            </a:r>
            <a:r>
              <a:rPr lang="en-US" altLang="cs-CZ" sz="1600" b="0" dirty="0" err="1" smtClean="0"/>
              <a:t>jednoduché</a:t>
            </a:r>
            <a:r>
              <a:rPr lang="en-US" altLang="cs-CZ" sz="1600" b="0" dirty="0" smtClean="0"/>
              <a:t> </a:t>
            </a:r>
            <a:r>
              <a:rPr lang="en-US" altLang="cs-CZ" sz="1600" b="0" dirty="0" err="1" smtClean="0"/>
              <a:t>účetnictví</a:t>
            </a:r>
            <a:r>
              <a:rPr lang="cs-CZ" altLang="cs-CZ" sz="1600" b="0" dirty="0" smtClean="0"/>
              <a:t>)</a:t>
            </a:r>
            <a:endParaRPr lang="cs-CZ" altLang="cs-CZ" sz="1600" b="0" dirty="0"/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 bwMode="auto">
          <a:xfrm>
            <a:off x="4949825" y="1698625"/>
            <a:ext cx="381635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řídí se jí: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politické </a:t>
            </a:r>
            <a:r>
              <a:rPr lang="en-US" altLang="cs-CZ" sz="1600" b="0" dirty="0" err="1" smtClean="0"/>
              <a:t>strany</a:t>
            </a:r>
            <a:r>
              <a:rPr lang="en-US" altLang="cs-CZ" sz="1600" b="0" dirty="0" smtClean="0"/>
              <a:t> </a:t>
            </a:r>
            <a:r>
              <a:rPr lang="cs-CZ" altLang="cs-CZ" sz="1600" b="0" dirty="0" smtClean="0"/>
              <a:t>a hnutí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spolky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církve a náboženské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obecně prospěšné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zájmová sdružení PO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nadace, nadační fondy, ústavy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společenství vlastníků jednotek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veřejné vysoké školy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jiné účetní jednotky…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2604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České účetní standardy</a:t>
            </a:r>
            <a:endParaRPr lang="cs-CZ" sz="1000" dirty="0"/>
          </a:p>
        </p:txBody>
      </p:sp>
      <p:sp>
        <p:nvSpPr>
          <p:cNvPr id="12293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229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9C74BCB-3DA5-4E17-B059-2AECA9FBCA18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endParaRPr lang="cs-CZ" altLang="cs-CZ" sz="1000" b="0" dirty="0" smtClean="0">
              <a:solidFill>
                <a:srgbClr val="000099"/>
              </a:solidFill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401 – účty, účtování na účtech, </a:t>
            </a:r>
            <a:r>
              <a:rPr lang="cs-CZ" altLang="cs-CZ" sz="1600" b="0" dirty="0" err="1" smtClean="0"/>
              <a:t>vnitroorganizační</a:t>
            </a:r>
            <a:r>
              <a:rPr lang="cs-CZ" altLang="cs-CZ" sz="1600" b="0" dirty="0" smtClean="0"/>
              <a:t> účetnictví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402 – otevírání a uzavírání účetních knih a účetní závěrka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403 – inventarizační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404 – kursové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405 – deriváty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406 – cenné papíry, podíly a směnky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407 – opravné položky k pohledávkám, rezervy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408 – krátkodobý finanční majetek a úvěry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409 – dlouhodobý majetek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410 – zásoby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411 – zúčtovací vztahy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412 – náklady a výnosy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413 – vlastní zdroje a dlouhodobé závazky</a:t>
            </a:r>
            <a:endParaRPr lang="en-US" altLang="cs-CZ" sz="1600" dirty="0"/>
          </a:p>
          <a:p>
            <a:pPr eaLnBrk="1" hangingPunct="1">
              <a:defRPr/>
            </a:pPr>
            <a:r>
              <a:rPr lang="en-US" altLang="cs-CZ" sz="1600" dirty="0" smtClean="0">
                <a:solidFill>
                  <a:srgbClr val="000099"/>
                </a:solidFill>
              </a:rPr>
              <a:t>      </a:t>
            </a:r>
            <a:r>
              <a:rPr lang="cs-CZ" altLang="cs-CZ" sz="1000" dirty="0" smtClean="0">
                <a:solidFill>
                  <a:srgbClr val="000099"/>
                </a:solidFill>
              </a:rPr>
              <a:t>(metody </a:t>
            </a:r>
            <a:r>
              <a:rPr lang="cs-CZ" altLang="cs-CZ" sz="1000" dirty="0">
                <a:solidFill>
                  <a:srgbClr val="000099"/>
                </a:solidFill>
              </a:rPr>
              <a:t>a postupy vedení a zpracování účetnictví)</a:t>
            </a:r>
            <a:endParaRPr lang="cs-CZ" altLang="cs-CZ" sz="10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6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6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5977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NNO</a:t>
            </a:r>
            <a:endParaRPr lang="cs-CZ" sz="1000" dirty="0"/>
          </a:p>
        </p:txBody>
      </p:sp>
      <p:sp>
        <p:nvSpPr>
          <p:cNvPr id="13317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331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92A25A-C62B-4BEF-8E3E-BF234AAEF89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NNO </a:t>
            </a:r>
            <a:r>
              <a:rPr lang="cs-CZ" altLang="cs-CZ" sz="1800" b="0" dirty="0"/>
              <a:t>musí plně respektovat zákon o účetnictví</a:t>
            </a:r>
          </a:p>
          <a:p>
            <a:pPr algn="just" eaLnBrk="1" hangingPunct="1">
              <a:defRPr/>
            </a:pPr>
            <a:r>
              <a:rPr lang="cs-CZ" altLang="cs-CZ" sz="1800" b="0" dirty="0" smtClean="0"/>
              <a:t>    (</a:t>
            </a:r>
            <a:r>
              <a:rPr lang="cs-CZ" altLang="cs-CZ" sz="1800" b="0" dirty="0"/>
              <a:t>přechod od výdajového k akruálnímu principu)</a:t>
            </a:r>
          </a:p>
          <a:p>
            <a:pPr algn="just" eaLnBrk="1" hangingPunct="1">
              <a:defRPr/>
            </a:pPr>
            <a:r>
              <a:rPr lang="cs-CZ" altLang="cs-CZ" sz="1100" b="0" dirty="0" smtClean="0">
                <a:solidFill>
                  <a:srgbClr val="000099"/>
                </a:solidFill>
              </a:rPr>
              <a:t>	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- </a:t>
            </a:r>
            <a:r>
              <a:rPr lang="cs-CZ" altLang="cs-CZ" sz="1100" b="0" dirty="0">
                <a:solidFill>
                  <a:srgbClr val="000099"/>
                </a:solidFill>
              </a:rPr>
              <a:t>výdajový princip (účtuji v okamžiku, kdy dojde ke změně stavu finančních prostředků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)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en-US" altLang="cs-CZ" sz="1100" dirty="0" smtClean="0">
                <a:solidFill>
                  <a:srgbClr val="000099"/>
                </a:solidFill>
              </a:rPr>
              <a:t>	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výdaj</a:t>
            </a:r>
            <a:r>
              <a:rPr lang="en-US" altLang="cs-CZ" sz="110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skutečně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vydané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prostředky</a:t>
            </a:r>
            <a:endParaRPr lang="en-US" altLang="cs-CZ" sz="11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	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příjem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skutečně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přijaté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prostředky</a:t>
            </a:r>
            <a:endParaRPr lang="cs-CZ" altLang="cs-CZ" sz="1100" b="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cs-CZ" altLang="cs-CZ" sz="1100" b="0" dirty="0" smtClean="0">
                <a:solidFill>
                  <a:srgbClr val="000099"/>
                </a:solidFill>
              </a:rPr>
              <a:t>	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- </a:t>
            </a:r>
            <a:r>
              <a:rPr lang="cs-CZ" altLang="cs-CZ" sz="1100" b="0" dirty="0">
                <a:solidFill>
                  <a:srgbClr val="000099"/>
                </a:solidFill>
              </a:rPr>
              <a:t>akruální princip (účtuji v okamžiku, kdy událost nastala – bez ohledu na změnu stavu finančních prostředků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)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en-US" altLang="cs-CZ" sz="1100" dirty="0" smtClean="0">
                <a:solidFill>
                  <a:srgbClr val="000099"/>
                </a:solidFill>
              </a:rPr>
              <a:t>	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náklad</a:t>
            </a:r>
            <a:r>
              <a:rPr lang="en-US" altLang="cs-CZ" sz="110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vznikají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spotřebou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zdrojů</a:t>
            </a:r>
            <a:r>
              <a:rPr lang="en-US" altLang="cs-CZ" sz="1100" dirty="0" smtClean="0">
                <a:solidFill>
                  <a:srgbClr val="000099"/>
                </a:solidFill>
              </a:rPr>
              <a:t> v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peněžním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vyjádření</a:t>
            </a:r>
            <a:r>
              <a:rPr lang="en-US" altLang="cs-CZ" sz="1100" dirty="0" smtClean="0">
                <a:solidFill>
                  <a:srgbClr val="000099"/>
                </a:solidFill>
              </a:rPr>
              <a:t>,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neznamenají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nutně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výdaj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prostředků</a:t>
            </a:r>
            <a:endParaRPr lang="en-US" altLang="cs-CZ" sz="11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	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výnos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hmotné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toky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v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peněžním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vyjádření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,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neznamenají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nutně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příjem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prostředků</a:t>
            </a:r>
            <a:endParaRPr lang="cs-CZ" altLang="cs-CZ" sz="1600" b="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jednoduché účetnictví</a:t>
            </a:r>
            <a:r>
              <a:rPr lang="en-US" altLang="cs-CZ" sz="1800" dirty="0"/>
              <a:t> </a:t>
            </a:r>
            <a:r>
              <a:rPr lang="en-US" altLang="cs-CZ" sz="1800" dirty="0" smtClean="0"/>
              <a:t>     </a:t>
            </a:r>
            <a:r>
              <a:rPr lang="cs-CZ" altLang="cs-CZ" sz="1800" dirty="0" smtClean="0"/>
              <a:t>           </a:t>
            </a:r>
            <a:r>
              <a:rPr lang="en-US" altLang="cs-CZ" sz="1800" dirty="0" smtClean="0"/>
              <a:t> X  </a:t>
            </a:r>
            <a:r>
              <a:rPr lang="cs-CZ" altLang="cs-CZ" sz="1800" dirty="0" smtClean="0"/>
              <a:t>           </a:t>
            </a:r>
            <a:r>
              <a:rPr lang="en-US" altLang="cs-CZ" sz="1800" dirty="0" smtClean="0"/>
              <a:t>    </a:t>
            </a:r>
            <a:r>
              <a:rPr lang="cs-CZ" altLang="cs-CZ" sz="1800" dirty="0" smtClean="0"/>
              <a:t>podvojné účetnictví</a:t>
            </a:r>
          </a:p>
          <a:p>
            <a:pPr algn="just" eaLnBrk="1" hangingPunct="1">
              <a:defRPr/>
            </a:pPr>
            <a:r>
              <a:rPr lang="cs-CZ" altLang="cs-CZ" sz="1800" dirty="0"/>
              <a:t>	</a:t>
            </a:r>
            <a:r>
              <a:rPr lang="cs-CZ" altLang="cs-CZ" sz="1800" dirty="0" smtClean="0"/>
              <a:t>			 </a:t>
            </a:r>
          </a:p>
          <a:p>
            <a:pPr algn="just" eaLnBrk="1" hangingPunct="1"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                                                             (zjednodušený </a:t>
            </a:r>
            <a:r>
              <a:rPr lang="en-US" altLang="cs-CZ" sz="1800" dirty="0" smtClean="0"/>
              <a:t>X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úplný </a:t>
            </a:r>
            <a:r>
              <a:rPr lang="cs-CZ" altLang="cs-CZ" sz="1800" dirty="0" smtClean="0"/>
              <a:t>rozsah)</a:t>
            </a:r>
            <a:endParaRPr lang="cs-CZ" altLang="cs-CZ" sz="1800" b="0" dirty="0"/>
          </a:p>
          <a:p>
            <a:pPr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5888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err="1" smtClean="0"/>
              <a:t>Jednodu</a:t>
            </a:r>
            <a:r>
              <a:rPr lang="en-US" altLang="cs-CZ" sz="2400" dirty="0" err="1" smtClean="0"/>
              <a:t>ché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účetnictví</a:t>
            </a:r>
            <a:endParaRPr lang="cs-CZ" sz="1000" dirty="0"/>
          </a:p>
        </p:txBody>
      </p:sp>
      <p:sp>
        <p:nvSpPr>
          <p:cNvPr id="1434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upraveno</a:t>
            </a:r>
            <a:r>
              <a:rPr lang="en-US" altLang="cs-CZ" dirty="0" smtClean="0"/>
              <a:t> </a:t>
            </a:r>
            <a:r>
              <a:rPr lang="cs-CZ" altLang="cs-CZ" dirty="0" smtClean="0"/>
              <a:t>zákon</a:t>
            </a:r>
            <a:r>
              <a:rPr lang="en-US" altLang="cs-CZ" dirty="0" err="1" smtClean="0"/>
              <a:t>em</a:t>
            </a:r>
            <a:r>
              <a:rPr lang="cs-CZ" altLang="cs-CZ" dirty="0" smtClean="0"/>
              <a:t> </a:t>
            </a:r>
            <a:r>
              <a:rPr lang="cs-CZ" altLang="cs-CZ" dirty="0"/>
              <a:t>o </a:t>
            </a:r>
            <a:r>
              <a:rPr lang="cs-CZ" altLang="cs-CZ" dirty="0" smtClean="0"/>
              <a:t>účetnictví</a:t>
            </a:r>
            <a:endParaRPr lang="en-US" altLang="cs-CZ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mohou </a:t>
            </a:r>
            <a:r>
              <a:rPr lang="cs-CZ" altLang="cs-CZ" dirty="0"/>
              <a:t>vést vybrané </a:t>
            </a:r>
            <a:r>
              <a:rPr lang="cs-CZ" altLang="cs-CZ" dirty="0" smtClean="0"/>
              <a:t>NNO</a:t>
            </a:r>
            <a:r>
              <a:rPr lang="en-US" altLang="cs-CZ" dirty="0" smtClean="0"/>
              <a:t>: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 smtClean="0"/>
              <a:t>spolek</a:t>
            </a:r>
            <a:r>
              <a:rPr lang="en-US" altLang="cs-CZ" i="1" dirty="0" smtClean="0"/>
              <a:t> </a:t>
            </a:r>
            <a:r>
              <a:rPr lang="en-US" altLang="cs-CZ" i="1" dirty="0"/>
              <a:t>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/>
              <a:t>společnosti</a:t>
            </a:r>
            <a:r>
              <a:rPr lang="en-US" altLang="cs-CZ" i="1" dirty="0"/>
              <a:t> a </a:t>
            </a:r>
            <a:r>
              <a:rPr lang="en-US" altLang="cs-CZ" i="1" dirty="0" err="1"/>
              <a:t>honební</a:t>
            </a:r>
            <a:r>
              <a:rPr lang="en-US" altLang="cs-CZ" i="1" dirty="0"/>
              <a:t> </a:t>
            </a:r>
            <a:r>
              <a:rPr lang="en-US" altLang="cs-CZ" i="1" dirty="0" err="1" smtClean="0"/>
              <a:t>společenstva</a:t>
            </a:r>
            <a:endParaRPr lang="en-US" altLang="cs-CZ" i="1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za</a:t>
            </a:r>
            <a:r>
              <a:rPr lang="en-US" altLang="cs-CZ" dirty="0" smtClean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: 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nejsou</a:t>
            </a:r>
            <a:r>
              <a:rPr lang="en-US" altLang="cs-CZ" dirty="0" smtClean="0"/>
              <a:t> </a:t>
            </a:r>
            <a:r>
              <a:rPr lang="en-US" altLang="cs-CZ" dirty="0" err="1"/>
              <a:t>plátcem</a:t>
            </a:r>
            <a:r>
              <a:rPr lang="en-US" altLang="cs-CZ" dirty="0"/>
              <a:t> DPH; 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jejich</a:t>
            </a:r>
            <a:r>
              <a:rPr lang="en-US" altLang="cs-CZ" dirty="0" smtClean="0"/>
              <a:t> </a:t>
            </a:r>
            <a:r>
              <a:rPr lang="en-US" altLang="cs-CZ" dirty="0" err="1"/>
              <a:t>celkové</a:t>
            </a:r>
            <a:r>
              <a:rPr lang="en-US" altLang="cs-CZ" dirty="0"/>
              <a:t> </a:t>
            </a:r>
            <a:r>
              <a:rPr lang="en-US" altLang="cs-CZ" dirty="0" err="1"/>
              <a:t>příjmy</a:t>
            </a:r>
            <a:r>
              <a:rPr lang="en-US" altLang="cs-CZ" dirty="0"/>
              <a:t> </a:t>
            </a:r>
            <a:r>
              <a:rPr lang="en-US" altLang="cs-CZ" dirty="0" err="1" smtClean="0"/>
              <a:t>nepřesáhnou</a:t>
            </a:r>
            <a:r>
              <a:rPr lang="en-US" altLang="cs-CZ" dirty="0" smtClean="0"/>
              <a:t> 3 </a:t>
            </a:r>
            <a:r>
              <a:rPr lang="en-US" altLang="cs-CZ" dirty="0"/>
              <a:t>mil. </a:t>
            </a:r>
            <a:r>
              <a:rPr lang="en-US" altLang="cs-CZ" dirty="0" err="1"/>
              <a:t>Kč</a:t>
            </a:r>
            <a:r>
              <a:rPr lang="en-US" altLang="cs-CZ" dirty="0"/>
              <a:t>; 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hodnota</a:t>
            </a:r>
            <a:r>
              <a:rPr lang="en-US" altLang="cs-CZ" dirty="0" smtClean="0"/>
              <a:t> </a:t>
            </a: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majetku</a:t>
            </a:r>
            <a:r>
              <a:rPr lang="en-US" altLang="cs-CZ" dirty="0"/>
              <a:t> </a:t>
            </a:r>
            <a:r>
              <a:rPr lang="en-US" altLang="cs-CZ" dirty="0" err="1"/>
              <a:t>nepřesáhne</a:t>
            </a:r>
            <a:r>
              <a:rPr lang="en-US" altLang="cs-CZ" dirty="0"/>
              <a:t> 3 mil. </a:t>
            </a:r>
            <a:r>
              <a:rPr lang="en-US" altLang="cs-CZ" dirty="0" err="1"/>
              <a:t>Kč</a:t>
            </a:r>
            <a:r>
              <a:rPr lang="en-US" altLang="cs-CZ" dirty="0"/>
              <a:t>.</a:t>
            </a:r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předmětem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jsou</a:t>
            </a:r>
            <a:r>
              <a:rPr lang="en-US" altLang="cs-CZ" sz="1800" dirty="0" smtClean="0"/>
              <a:t> </a:t>
            </a:r>
            <a:r>
              <a:rPr lang="en-US" altLang="cs-CZ" sz="1800" b="0" dirty="0" err="1" smtClean="0"/>
              <a:t>příjmy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výdaje</a:t>
            </a:r>
            <a:r>
              <a:rPr lang="en-US" altLang="cs-CZ" sz="1800" b="0" dirty="0" smtClean="0"/>
              <a:t>, </a:t>
            </a:r>
            <a:r>
              <a:rPr lang="en-US" altLang="cs-CZ" sz="1800" b="0" dirty="0" err="1" smtClean="0"/>
              <a:t>majetek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závazky</a:t>
            </a:r>
            <a:r>
              <a:rPr lang="en-US" altLang="cs-CZ" sz="1800" b="0" dirty="0" smtClean="0"/>
              <a:t> 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peněžní</a:t>
            </a:r>
            <a:r>
              <a:rPr lang="en-US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</a:t>
            </a: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kniha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pohledávek</a:t>
            </a:r>
            <a:r>
              <a:rPr lang="en-US" altLang="cs-CZ" sz="1800" dirty="0" smtClean="0"/>
              <a:t> a </a:t>
            </a:r>
            <a:r>
              <a:rPr lang="en-US" altLang="cs-CZ" sz="1800" dirty="0" err="1" smtClean="0"/>
              <a:t>závazků</a:t>
            </a:r>
            <a:endParaRPr lang="en-US" altLang="cs-CZ" sz="180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pomocné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knihy</a:t>
            </a:r>
            <a:r>
              <a:rPr lang="en-US" altLang="cs-CZ" sz="1800" dirty="0" smtClean="0"/>
              <a:t> o </a:t>
            </a:r>
            <a:r>
              <a:rPr lang="en-US" altLang="cs-CZ" sz="1800" dirty="0" err="1" smtClean="0"/>
              <a:t>ostatních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složkách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majetku</a:t>
            </a:r>
            <a:endParaRPr lang="en-US" altLang="cs-CZ" sz="1800" dirty="0" smtClean="0"/>
          </a:p>
          <a:p>
            <a:pPr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6116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Zjednodušený rozsah účetnictví</a:t>
            </a:r>
            <a:endParaRPr lang="cs-CZ" sz="1000" dirty="0"/>
          </a:p>
        </p:txBody>
      </p:sp>
      <p:sp>
        <p:nvSpPr>
          <p:cNvPr id="1434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</a:t>
            </a:r>
            <a:r>
              <a:rPr lang="cs-CZ" altLang="en-US" sz="1200" b="0" dirty="0" err="1" smtClean="0">
                <a:solidFill>
                  <a:srgbClr val="969696"/>
                </a:solidFill>
              </a:rPr>
              <a:t>Pejcal</a:t>
            </a:r>
            <a:r>
              <a:rPr lang="cs-CZ" altLang="en-US" sz="1200" b="0" dirty="0" smtClean="0">
                <a:solidFill>
                  <a:srgbClr val="969696"/>
                </a:solidFill>
              </a:rPr>
              <a:t>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dirty="0" err="1" smtClean="0"/>
              <a:t>upraveno</a:t>
            </a:r>
            <a:r>
              <a:rPr lang="en-US" altLang="cs-CZ" sz="1800" b="0" dirty="0" smtClean="0"/>
              <a:t> </a:t>
            </a:r>
            <a:r>
              <a:rPr lang="en-US" altLang="cs-CZ" sz="1800" b="0" dirty="0" err="1" smtClean="0"/>
              <a:t>zákonem</a:t>
            </a:r>
            <a:r>
              <a:rPr lang="en-US" altLang="cs-CZ" sz="1800" b="0" dirty="0" smtClean="0"/>
              <a:t> o </a:t>
            </a:r>
            <a:r>
              <a:rPr lang="en-US" altLang="cs-CZ" sz="1800" b="0" dirty="0" err="1" smtClean="0"/>
              <a:t>účetnictví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zmiňovanou</a:t>
            </a:r>
            <a:r>
              <a:rPr lang="en-US" altLang="cs-CZ" sz="1800" b="0" dirty="0" smtClean="0"/>
              <a:t> </a:t>
            </a:r>
            <a:r>
              <a:rPr lang="en-US" altLang="cs-CZ" sz="1800" b="0" dirty="0" err="1" smtClean="0"/>
              <a:t>vyhláškou</a:t>
            </a: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mohou </a:t>
            </a:r>
            <a:r>
              <a:rPr lang="cs-CZ" altLang="cs-CZ" sz="1800" b="0" dirty="0"/>
              <a:t>vést </a:t>
            </a:r>
            <a:r>
              <a:rPr lang="en-US" altLang="cs-CZ" sz="1800" b="0" dirty="0" err="1" smtClean="0"/>
              <a:t>vybrané</a:t>
            </a:r>
            <a:r>
              <a:rPr lang="en-US" altLang="cs-CZ" sz="1800" b="0" dirty="0" smtClean="0"/>
              <a:t> NNO: 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/>
              <a:t>spolek</a:t>
            </a:r>
            <a:r>
              <a:rPr lang="en-US" altLang="cs-CZ" i="1" dirty="0"/>
              <a:t> 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 smtClean="0"/>
              <a:t>společnosti</a:t>
            </a:r>
            <a:r>
              <a:rPr lang="en-US" altLang="cs-CZ" i="1" dirty="0" smtClean="0"/>
              <a:t>, </a:t>
            </a:r>
            <a:r>
              <a:rPr lang="en-US" altLang="cs-CZ" sz="1600" i="1" dirty="0" err="1" smtClean="0"/>
              <a:t>honební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společenstva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obecně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prospěšné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společnosti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nadační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fondy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ústavy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společenství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vlastníků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jednotek</a:t>
            </a:r>
            <a:r>
              <a:rPr lang="en-US" altLang="cs-CZ" sz="1600" i="1" dirty="0" smtClean="0"/>
              <a:t> a </a:t>
            </a:r>
            <a:r>
              <a:rPr lang="en-US" altLang="cs-CZ" sz="1600" i="1" dirty="0" err="1" smtClean="0"/>
              <a:t>bytová</a:t>
            </a:r>
            <a:r>
              <a:rPr lang="en-US" altLang="cs-CZ" sz="1600" i="1" dirty="0" smtClean="0"/>
              <a:t> a </a:t>
            </a:r>
            <a:r>
              <a:rPr lang="en-US" altLang="cs-CZ" sz="1600" i="1" dirty="0" err="1" smtClean="0"/>
              <a:t>sociální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družstva</a:t>
            </a:r>
            <a:endParaRPr lang="en-US" altLang="cs-CZ" sz="1600" i="1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za</a:t>
            </a:r>
            <a:r>
              <a:rPr lang="en-US" altLang="cs-CZ" dirty="0" smtClean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 smtClean="0"/>
              <a:t>že</a:t>
            </a:r>
            <a:r>
              <a:rPr lang="en-US" altLang="cs-CZ" dirty="0"/>
              <a:t> </a:t>
            </a:r>
            <a:r>
              <a:rPr lang="en-US" altLang="cs-CZ" dirty="0" err="1" smtClean="0"/>
              <a:t>naplňují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atributy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mikro</a:t>
            </a:r>
            <a:r>
              <a:rPr lang="en-US" altLang="cs-CZ" dirty="0" smtClean="0"/>
              <a:t> a </a:t>
            </a:r>
            <a:r>
              <a:rPr lang="en-US" altLang="cs-CZ" dirty="0" err="1" smtClean="0"/>
              <a:t>malých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účetních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jednotek</a:t>
            </a:r>
            <a:endParaRPr lang="en-US" altLang="cs-CZ" dirty="0"/>
          </a:p>
          <a:p>
            <a:pPr algn="just" eaLnBrk="1" hangingPunct="1">
              <a:defRPr/>
            </a:pPr>
            <a:r>
              <a:rPr lang="en-US" altLang="cs-CZ" sz="1200" dirty="0" smtClean="0">
                <a:solidFill>
                  <a:srgbClr val="000099"/>
                </a:solidFill>
              </a:rPr>
              <a:t>	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splňuje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alespoň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dvě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ze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tří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kritérií</a:t>
            </a:r>
            <a:r>
              <a:rPr lang="en-US" altLang="cs-CZ" sz="1200" dirty="0">
                <a:solidFill>
                  <a:srgbClr val="000099"/>
                </a:solidFill>
              </a:rPr>
              <a:t>: </a:t>
            </a:r>
            <a:endParaRPr lang="en-US" altLang="cs-CZ" sz="12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smtClean="0">
                <a:solidFill>
                  <a:srgbClr val="000099"/>
                </a:solidFill>
              </a:rPr>
              <a:t>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aktiva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celkem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9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>
                <a:solidFill>
                  <a:srgbClr val="000099"/>
                </a:solidFill>
              </a:rPr>
              <a:t>(resp. </a:t>
            </a:r>
            <a:r>
              <a:rPr lang="en-US" altLang="cs-CZ" sz="1200" dirty="0" smtClean="0">
                <a:solidFill>
                  <a:srgbClr val="000099"/>
                </a:solidFill>
              </a:rPr>
              <a:t>100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 smtClean="0">
                <a:solidFill>
                  <a:srgbClr val="000099"/>
                </a:solidFill>
              </a:rPr>
              <a:t>	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roční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úhrn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čistého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obratu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18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>
                <a:solidFill>
                  <a:srgbClr val="000099"/>
                </a:solidFill>
              </a:rPr>
              <a:t>(resp. </a:t>
            </a:r>
            <a:r>
              <a:rPr lang="en-US" altLang="cs-CZ" sz="1200" dirty="0" smtClean="0">
                <a:solidFill>
                  <a:srgbClr val="000099"/>
                </a:solidFill>
              </a:rPr>
              <a:t>200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smtClean="0">
                <a:solidFill>
                  <a:srgbClr val="000099"/>
                </a:solidFill>
              </a:rPr>
              <a:t>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průměrný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počet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zaměstnanců</a:t>
            </a:r>
            <a:r>
              <a:rPr lang="en-US" altLang="cs-CZ" sz="1200" dirty="0">
                <a:solidFill>
                  <a:srgbClr val="000099"/>
                </a:solidFill>
              </a:rPr>
              <a:t> v </a:t>
            </a:r>
            <a:r>
              <a:rPr lang="en-US" altLang="cs-CZ" sz="1200" dirty="0" err="1">
                <a:solidFill>
                  <a:srgbClr val="000099"/>
                </a:solidFill>
              </a:rPr>
              <a:t>průběhu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účetního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období</a:t>
            </a:r>
            <a:r>
              <a:rPr lang="en-US" altLang="cs-CZ" sz="1200" dirty="0">
                <a:solidFill>
                  <a:srgbClr val="000099"/>
                </a:solidFill>
              </a:rPr>
              <a:t> 10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méně</a:t>
            </a:r>
            <a:r>
              <a:rPr lang="en-US" altLang="cs-CZ" sz="1200" dirty="0" smtClean="0">
                <a:solidFill>
                  <a:srgbClr val="000099"/>
                </a:solidFill>
              </a:rPr>
              <a:t> (resp. 50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méně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  <a:endParaRPr lang="en-US" altLang="cs-CZ" sz="1200" b="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altLang="cs-CZ" sz="1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zjednodušený“ účetní </a:t>
            </a:r>
            <a:r>
              <a:rPr lang="cs-CZ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 smtClean="0">
                <a:solidFill>
                  <a:srgbClr val="000099"/>
                </a:solidFill>
              </a:rPr>
              <a:t>–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pouze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účtové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třídy</a:t>
            </a:r>
            <a:r>
              <a:rPr lang="en-US" altLang="cs-CZ" sz="1200" dirty="0" smtClean="0">
                <a:solidFill>
                  <a:srgbClr val="000099"/>
                </a:solidFill>
              </a:rPr>
              <a:t>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účtové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skupiny</a:t>
            </a:r>
            <a:endParaRPr lang="en-US" altLang="cs-CZ" sz="1200" dirty="0" smtClean="0">
              <a:solidFill>
                <a:srgbClr val="000099"/>
              </a:solidFill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možnost</a:t>
            </a:r>
            <a:r>
              <a:rPr lang="en-US" altLang="cs-CZ" sz="1800" dirty="0" smtClean="0"/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amerického</a:t>
            </a:r>
            <a:r>
              <a:rPr lang="en-US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deníku</a:t>
            </a:r>
            <a:r>
              <a:rPr lang="en-US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spojení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hlavní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knihy</a:t>
            </a:r>
            <a:r>
              <a:rPr lang="en-US" altLang="cs-CZ" sz="1200" dirty="0" smtClean="0">
                <a:solidFill>
                  <a:srgbClr val="000099"/>
                </a:solidFill>
              </a:rPr>
              <a:t>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účetního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deníku</a:t>
            </a:r>
            <a:endParaRPr lang="en-US" altLang="cs-CZ" sz="1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netřeba </a:t>
            </a:r>
            <a:r>
              <a:rPr lang="cs-CZ" altLang="cs-CZ" sz="1800" b="0" dirty="0"/>
              <a:t>účtovat o předvídatelných a možných ztrátách a ziscích </a:t>
            </a:r>
            <a:endParaRPr lang="cs-CZ" altLang="cs-CZ" sz="1800" b="0" dirty="0" smtClean="0"/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zjednodušený </a:t>
            </a:r>
            <a:r>
              <a:rPr lang="cs-CZ" altLang="cs-CZ" sz="1800" b="0" dirty="0"/>
              <a:t>rozsah účetní </a:t>
            </a:r>
            <a:r>
              <a:rPr lang="cs-CZ" altLang="cs-CZ" sz="1800" b="0" dirty="0" err="1" smtClean="0"/>
              <a:t>závěrk</a:t>
            </a:r>
            <a:r>
              <a:rPr lang="en-US" altLang="cs-CZ" sz="1800" b="0" dirty="0" smtClean="0"/>
              <a:t>y</a:t>
            </a: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2718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440</TotalTime>
  <Words>1726</Words>
  <Application>Microsoft Office PowerPoint</Application>
  <PresentationFormat>On-screen Show (4:3)</PresentationFormat>
  <Paragraphs>390</Paragraphs>
  <Slides>29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Prezentace_MU_CZ</vt:lpstr>
      <vt:lpstr> Účetnictví a zdanění NNO Ekonomické řízení NNO  Jakub Pejcal  (322799@mail.muni.cz)  20. října 2016, Brno FSS: SPR218</vt:lpstr>
      <vt:lpstr>Průběh přednášky</vt:lpstr>
      <vt:lpstr>Účetnictví</vt:lpstr>
      <vt:lpstr>Legislativní úprava účetnictví</vt:lpstr>
      <vt:lpstr>Vyhláška Č. 504/2002 Sb.</vt:lpstr>
      <vt:lpstr>České účetní standardy</vt:lpstr>
      <vt:lpstr>Účetnictví NNO</vt:lpstr>
      <vt:lpstr>Jednoduché účetnictví</vt:lpstr>
      <vt:lpstr>Zjednodušený rozsah účetnictví</vt:lpstr>
      <vt:lpstr>Účetnictví v plném rozsahu</vt:lpstr>
      <vt:lpstr>Účetní výkazy – účetní závěrka </vt:lpstr>
      <vt:lpstr>Jak vypadá účetní doklad 1</vt:lpstr>
      <vt:lpstr>Jak vypadá účetní doklad 2</vt:lpstr>
      <vt:lpstr>Archivace účetních dokladů </vt:lpstr>
      <vt:lpstr>zdanění NNO</vt:lpstr>
      <vt:lpstr>Daně, které na NNO doléhají</vt:lpstr>
      <vt:lpstr> Účetnictví a zdanění NNO Ekonomické řízení NNO  Jakub Pejcal  (322799@mail.muni.cz)  19. dubna 2016, Brno BPV_ERNO</vt:lpstr>
      <vt:lpstr>Ekonomické řízení v NNO</vt:lpstr>
      <vt:lpstr>Tvorba rozpočtu</vt:lpstr>
      <vt:lpstr>Základní formy rozpočtu</vt:lpstr>
      <vt:lpstr>Příklad programového rozpočtu</vt:lpstr>
      <vt:lpstr>Příklad zdrojového rozpočtu</vt:lpstr>
      <vt:lpstr>Náklady v NNO</vt:lpstr>
      <vt:lpstr>Kalkulace režijních nákladů</vt:lpstr>
      <vt:lpstr>Příklad kalkulace režijních nákladů</vt:lpstr>
      <vt:lpstr>Výnosy v NNO</vt:lpstr>
      <vt:lpstr>Existence dalších nástrojů řízení</vt:lpstr>
      <vt:lpstr>Shrnutí</vt:lpstr>
      <vt:lpstr>Děkuji.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BOBY</cp:lastModifiedBy>
  <cp:revision>50</cp:revision>
  <cp:lastPrinted>1601-01-01T00:00:00Z</cp:lastPrinted>
  <dcterms:created xsi:type="dcterms:W3CDTF">2015-11-23T07:04:47Z</dcterms:created>
  <dcterms:modified xsi:type="dcterms:W3CDTF">2016-10-19T22:07:24Z</dcterms:modified>
</cp:coreProperties>
</file>