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82" r:id="rId2"/>
  </p:sldMasterIdLst>
  <p:sldIdLst>
    <p:sldId id="256" r:id="rId3"/>
    <p:sldId id="261" r:id="rId4"/>
    <p:sldId id="262" r:id="rId5"/>
    <p:sldId id="257" r:id="rId6"/>
    <p:sldId id="258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57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78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116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772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302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641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452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25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36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57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51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221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624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812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05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95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0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56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6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02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1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70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06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1025CAC-F67C-4DE2-A60E-0140F8A8B29D}" type="datetimeFigureOut">
              <a:rPr lang="cs-CZ" smtClean="0"/>
              <a:t>22.10.2016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5FFA2-2A67-4007-AA74-F3722B8E04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89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76400" y="1149930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 err="1" smtClean="0"/>
              <a:t>Prístupy</a:t>
            </a:r>
            <a:r>
              <a:rPr lang="cs-CZ" dirty="0" smtClean="0"/>
              <a:t> v práci</a:t>
            </a:r>
            <a:br>
              <a:rPr lang="cs-CZ" dirty="0" smtClean="0"/>
            </a:br>
            <a:r>
              <a:rPr lang="cs-CZ" dirty="0" smtClean="0"/>
              <a:t> s menšinami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24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Nerovnováha moci </a:t>
            </a:r>
          </a:p>
          <a:p>
            <a:r>
              <a:rPr lang="cs-CZ" dirty="0" err="1"/>
              <a:t>Shaefer</a:t>
            </a:r>
            <a:r>
              <a:rPr lang="cs-CZ" dirty="0"/>
              <a:t> (1996: 5) definuje „menšinu“ jako „</a:t>
            </a:r>
            <a:r>
              <a:rPr lang="cs-CZ" i="1" dirty="0"/>
              <a:t>podřízenou skupinu, jejíž příslušníci mají významně méně kontroly nebo moci nad vlastními životy než mají příslušníci dominantní nebo většinové skupiny</a:t>
            </a:r>
            <a:r>
              <a:rPr lang="cs-CZ" i="1" dirty="0" smtClean="0"/>
              <a:t>“.</a:t>
            </a:r>
          </a:p>
          <a:p>
            <a:r>
              <a:rPr lang="cs-CZ" dirty="0" err="1" smtClean="0"/>
              <a:t>Vnútorné</a:t>
            </a:r>
            <a:r>
              <a:rPr lang="cs-CZ" dirty="0" smtClean="0"/>
              <a:t> </a:t>
            </a:r>
            <a:r>
              <a:rPr lang="cs-CZ" dirty="0" err="1" smtClean="0"/>
              <a:t>členenie</a:t>
            </a:r>
            <a:endParaRPr lang="cs-CZ" dirty="0"/>
          </a:p>
          <a:p>
            <a:r>
              <a:rPr lang="cs-CZ" dirty="0" smtClean="0"/>
              <a:t>Dynamický charakter moci</a:t>
            </a:r>
          </a:p>
          <a:p>
            <a:r>
              <a:rPr lang="cs-CZ" dirty="0" err="1" smtClean="0"/>
              <a:t>Telesná</a:t>
            </a:r>
            <a:r>
              <a:rPr lang="cs-CZ" dirty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kultúrna</a:t>
            </a:r>
            <a:r>
              <a:rPr lang="cs-CZ" dirty="0" smtClean="0"/>
              <a:t> </a:t>
            </a:r>
            <a:r>
              <a:rPr lang="cs-CZ" dirty="0" err="1" smtClean="0"/>
              <a:t>odlišnosť</a:t>
            </a:r>
            <a:r>
              <a:rPr lang="cs-CZ" dirty="0" smtClean="0"/>
              <a:t> – zdroj </a:t>
            </a:r>
            <a:r>
              <a:rPr lang="cs-CZ" dirty="0" err="1" smtClean="0"/>
              <a:t>predsudkov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94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sk-SK" dirty="0" smtClean="0"/>
              <a:t>(</a:t>
            </a:r>
            <a:r>
              <a:rPr lang="sk-SK" dirty="0"/>
              <a:t>1) Menšiny sú </a:t>
            </a:r>
            <a:r>
              <a:rPr lang="sk-SK" b="1" dirty="0"/>
              <a:t>podriadené</a:t>
            </a:r>
            <a:r>
              <a:rPr lang="sk-SK" dirty="0"/>
              <a:t> časti komplexných štátnych spoločenstiev; </a:t>
            </a:r>
            <a:endParaRPr lang="sk-SK" dirty="0" smtClean="0"/>
          </a:p>
          <a:p>
            <a:pPr marL="228600" lvl="1">
              <a:spcBef>
                <a:spcPts val="1000"/>
              </a:spcBef>
            </a:pPr>
            <a:r>
              <a:rPr lang="sk-SK" dirty="0" smtClean="0"/>
              <a:t>(</a:t>
            </a:r>
            <a:r>
              <a:rPr lang="sk-SK" dirty="0"/>
              <a:t>2) </a:t>
            </a:r>
            <a:r>
              <a:rPr lang="sk-SK" dirty="0" smtClean="0"/>
              <a:t>Menšiny </a:t>
            </a:r>
            <a:r>
              <a:rPr lang="sk-SK" dirty="0"/>
              <a:t>majú zvláštne </a:t>
            </a:r>
            <a:r>
              <a:rPr lang="sk-SK" b="1" dirty="0"/>
              <a:t>fyzické</a:t>
            </a:r>
            <a:r>
              <a:rPr lang="sk-SK" dirty="0"/>
              <a:t> alebo </a:t>
            </a:r>
            <a:r>
              <a:rPr lang="sk-SK" b="1" dirty="0"/>
              <a:t>kultúrne</a:t>
            </a:r>
            <a:r>
              <a:rPr lang="sk-SK" dirty="0"/>
              <a:t> črty, ktoré sú dominantnou časťou spoločnosti </a:t>
            </a:r>
            <a:r>
              <a:rPr lang="sk-SK" b="1" dirty="0"/>
              <a:t>nízko hodnotené</a:t>
            </a:r>
            <a:r>
              <a:rPr lang="sk-SK" dirty="0"/>
              <a:t>; </a:t>
            </a:r>
            <a:endParaRPr lang="sk-SK" dirty="0" smtClean="0"/>
          </a:p>
          <a:p>
            <a:pPr marL="228600" lvl="1">
              <a:spcBef>
                <a:spcPts val="1000"/>
              </a:spcBef>
            </a:pPr>
            <a:r>
              <a:rPr lang="sk-SK" dirty="0" smtClean="0"/>
              <a:t>(</a:t>
            </a:r>
            <a:r>
              <a:rPr lang="sk-SK" dirty="0"/>
              <a:t>3) </a:t>
            </a:r>
            <a:r>
              <a:rPr lang="sk-SK" dirty="0" smtClean="0"/>
              <a:t>Menšiny </a:t>
            </a:r>
            <a:r>
              <a:rPr lang="sk-SK" dirty="0"/>
              <a:t>sú jednotky vyznačujúce sa </a:t>
            </a:r>
            <a:r>
              <a:rPr lang="sk-SK" b="1" dirty="0"/>
              <a:t>sebauvedomením</a:t>
            </a:r>
            <a:r>
              <a:rPr lang="sk-SK" dirty="0"/>
              <a:t>, spájajú ich osobitné črty, ktoré majú ich členovia a osobitné znevýhodnenia, ktoré prinášajú tieto črty; </a:t>
            </a:r>
            <a:endParaRPr lang="sk-SK" dirty="0" smtClean="0"/>
          </a:p>
          <a:p>
            <a:pPr marL="228600" lvl="1">
              <a:spcBef>
                <a:spcPts val="1000"/>
              </a:spcBef>
            </a:pPr>
            <a:r>
              <a:rPr lang="sk-SK" dirty="0" smtClean="0"/>
              <a:t>(</a:t>
            </a:r>
            <a:r>
              <a:rPr lang="sk-SK" dirty="0"/>
              <a:t>4) </a:t>
            </a:r>
            <a:r>
              <a:rPr lang="sk-SK" dirty="0" smtClean="0"/>
              <a:t>Členstvo </a:t>
            </a:r>
            <a:r>
              <a:rPr lang="sk-SK" dirty="0"/>
              <a:t>v menšine sa prenáša </a:t>
            </a:r>
            <a:r>
              <a:rPr lang="sk-SK" b="1" dirty="0"/>
              <a:t>zákonom dedičnosti</a:t>
            </a:r>
            <a:r>
              <a:rPr lang="sk-SK" dirty="0"/>
              <a:t>, ktorý spája nasledujúce generácie dokonca aj vtedy, keď chýbajú ľahko rozlíšiteľné osobitné kultúrne alebo fyzické črty; </a:t>
            </a:r>
            <a:endParaRPr lang="sk-SK" dirty="0" smtClean="0"/>
          </a:p>
          <a:p>
            <a:pPr marL="228600" lvl="1">
              <a:spcBef>
                <a:spcPts val="1000"/>
              </a:spcBef>
            </a:pPr>
            <a:r>
              <a:rPr lang="sk-SK" dirty="0" smtClean="0"/>
              <a:t>(</a:t>
            </a:r>
            <a:r>
              <a:rPr lang="sk-SK" dirty="0"/>
              <a:t>5) </a:t>
            </a:r>
            <a:r>
              <a:rPr lang="sk-SK" dirty="0" smtClean="0"/>
              <a:t>Príslušníci </a:t>
            </a:r>
            <a:r>
              <a:rPr lang="sk-SK" dirty="0"/>
              <a:t>menšín majú tendenciu dobrovoľne alebo z nutnosti uzatvárať </a:t>
            </a:r>
            <a:r>
              <a:rPr lang="sk-SK" b="1" dirty="0"/>
              <a:t>manželstvá v rámci skupiny</a:t>
            </a:r>
            <a:r>
              <a:rPr lang="sk-SK" dirty="0" smtClean="0"/>
              <a:t>.</a:t>
            </a:r>
          </a:p>
          <a:p>
            <a:pPr marL="0" lvl="1" indent="0" algn="r">
              <a:spcBef>
                <a:spcPts val="1000"/>
              </a:spcBef>
              <a:buNone/>
            </a:pPr>
            <a:r>
              <a:rPr lang="sk-SK" dirty="0" smtClean="0"/>
              <a:t>(</a:t>
            </a:r>
            <a:r>
              <a:rPr lang="sk-SK" dirty="0" err="1"/>
              <a:t>Wagley</a:t>
            </a:r>
            <a:r>
              <a:rPr lang="sk-SK" dirty="0"/>
              <a:t> &amp; </a:t>
            </a:r>
            <a:r>
              <a:rPr lang="sk-SK" dirty="0" err="1"/>
              <a:t>Harris</a:t>
            </a:r>
            <a:r>
              <a:rPr lang="sk-SK" dirty="0"/>
              <a:t>, 1958).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Menšiny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6529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Prístup</a:t>
            </a:r>
            <a:r>
              <a:rPr lang="cs-CZ" dirty="0" smtClean="0"/>
              <a:t> </a:t>
            </a:r>
            <a:r>
              <a:rPr lang="cs-CZ" dirty="0" err="1" smtClean="0"/>
              <a:t>sociálneho</a:t>
            </a:r>
            <a:r>
              <a:rPr lang="cs-CZ" dirty="0" smtClean="0"/>
              <a:t> pracovníka </a:t>
            </a:r>
            <a:r>
              <a:rPr lang="cs-CZ" sz="3600" dirty="0" smtClean="0"/>
              <a:t>(Musil &amp; Navrátil)</a:t>
            </a:r>
            <a:endParaRPr lang="cs-CZ" sz="3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673522"/>
              </p:ext>
            </p:extLst>
          </p:nvPr>
        </p:nvGraphicFramePr>
        <p:xfrm>
          <a:off x="1625600" y="1909564"/>
          <a:ext cx="8127999" cy="4161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51299"/>
              </a:tblGrid>
              <a:tr h="2101585">
                <a:tc>
                  <a:txBody>
                    <a:bodyPr/>
                    <a:lstStyle/>
                    <a:p>
                      <a:r>
                        <a:rPr lang="cs-CZ" dirty="0" smtClean="0"/>
                        <a:t>Distance + Donucení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u="sng" dirty="0" smtClean="0"/>
                        <a:t>DESPOTICKÁ</a:t>
                      </a:r>
                      <a:r>
                        <a:rPr lang="cs-CZ" u="sng" baseline="0" dirty="0" smtClean="0"/>
                        <a:t> MANIPULACE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despota; podmanění vlastním zájmům, manipulace 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Distance + Porozumění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u="sng" dirty="0" smtClean="0"/>
                        <a:t>EXPERTÍZA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expert; pozorování, reflexe, modifikace (úprava) situace</a:t>
                      </a:r>
                    </a:p>
                    <a:p>
                      <a:endParaRPr lang="cs-CZ" b="0" dirty="0"/>
                    </a:p>
                  </a:txBody>
                  <a:tcPr/>
                </a:tc>
              </a:tr>
              <a:tr h="2059451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Identifikácia</a:t>
                      </a:r>
                      <a:r>
                        <a:rPr lang="cs-CZ" b="1" baseline="0" dirty="0" smtClean="0"/>
                        <a:t> + Donucení</a:t>
                      </a:r>
                    </a:p>
                    <a:p>
                      <a:endParaRPr lang="cs-CZ" b="1" baseline="0" dirty="0" smtClean="0"/>
                    </a:p>
                    <a:p>
                      <a:r>
                        <a:rPr lang="cs-CZ" b="1" u="sng" baseline="0" dirty="0" smtClean="0"/>
                        <a:t>CHARIZMATICKÉ VŮDCOVSTÍ</a:t>
                      </a:r>
                    </a:p>
                    <a:p>
                      <a:endParaRPr lang="cs-CZ" b="1" baseline="0" dirty="0" smtClean="0"/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vůdce;  prosazování zájmů menšiny, připoutání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Identifikácia</a:t>
                      </a:r>
                      <a:r>
                        <a:rPr lang="cs-CZ" b="1" baseline="0" dirty="0" smtClean="0"/>
                        <a:t> + Porozumění </a:t>
                      </a:r>
                    </a:p>
                    <a:p>
                      <a:endParaRPr lang="cs-CZ" b="1" baseline="0" dirty="0" smtClean="0"/>
                    </a:p>
                    <a:p>
                      <a:r>
                        <a:rPr lang="cs-CZ" b="1" u="sng" baseline="0" dirty="0" smtClean="0"/>
                        <a:t>SPOJENECTVÍ</a:t>
                      </a:r>
                      <a:r>
                        <a:rPr lang="cs-CZ" b="1" baseline="0" dirty="0" smtClean="0"/>
                        <a:t> </a:t>
                      </a:r>
                    </a:p>
                    <a:p>
                      <a:endParaRPr lang="cs-CZ" b="1" baseline="0" dirty="0" smtClean="0"/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spojenec; 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sblížení, zprostředkování 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86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malé </a:t>
            </a:r>
            <a:r>
              <a:rPr lang="cs-CZ" dirty="0" err="1" smtClean="0"/>
              <a:t>paradigmy</a:t>
            </a:r>
            <a:r>
              <a:rPr lang="cs-CZ" dirty="0" smtClean="0"/>
              <a:t>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Odpovede</a:t>
            </a:r>
            <a:r>
              <a:rPr lang="cs-CZ" dirty="0" smtClean="0"/>
              <a:t> </a:t>
            </a:r>
            <a:r>
              <a:rPr lang="cs-CZ" dirty="0" smtClean="0"/>
              <a:t>na otázku</a:t>
            </a:r>
          </a:p>
          <a:p>
            <a:pPr lvl="1"/>
            <a:r>
              <a:rPr lang="cs-CZ" dirty="0"/>
              <a:t>„Které </a:t>
            </a:r>
            <a:r>
              <a:rPr lang="cs-CZ" dirty="0" smtClean="0"/>
              <a:t>faktory </a:t>
            </a:r>
            <a:r>
              <a:rPr lang="cs-CZ" dirty="0"/>
              <a:t>sociálního fungování jsou důležité</a:t>
            </a:r>
            <a:r>
              <a:rPr lang="cs-CZ" dirty="0" smtClean="0"/>
              <a:t>?“</a:t>
            </a:r>
          </a:p>
          <a:p>
            <a:pPr lvl="1"/>
            <a:r>
              <a:rPr lang="cs-CZ" dirty="0" smtClean="0"/>
              <a:t>„Které </a:t>
            </a:r>
            <a:r>
              <a:rPr lang="cs-CZ" dirty="0"/>
              <a:t>konkrétní faktory (bariéry a předpoklady) sociálního fungování sehrály nebo sehrávají v životě určitého klienta nebo určité skupiny klientů rozhodující </a:t>
            </a:r>
            <a:r>
              <a:rPr lang="cs-CZ" dirty="0" smtClean="0"/>
              <a:t>úlohu?“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Terapeutická paradigma</a:t>
            </a:r>
          </a:p>
          <a:p>
            <a:r>
              <a:rPr lang="cs-CZ" dirty="0" err="1" smtClean="0"/>
              <a:t>Reformná</a:t>
            </a:r>
            <a:r>
              <a:rPr lang="cs-CZ" dirty="0" smtClean="0"/>
              <a:t> paradigma</a:t>
            </a:r>
          </a:p>
          <a:p>
            <a:r>
              <a:rPr lang="cs-CZ" dirty="0" smtClean="0"/>
              <a:t>Poradenská paradigma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839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SCHAEFER, R.:</a:t>
            </a:r>
            <a:r>
              <a:rPr lang="cs-CZ" i="1" dirty="0"/>
              <a:t> </a:t>
            </a:r>
            <a:r>
              <a:rPr lang="cs-CZ" i="1" dirty="0" err="1"/>
              <a:t>Racial</a:t>
            </a:r>
            <a:r>
              <a:rPr lang="cs-CZ" i="1" dirty="0"/>
              <a:t> and </a:t>
            </a:r>
            <a:r>
              <a:rPr lang="cs-CZ" i="1" dirty="0" err="1"/>
              <a:t>Ethnic</a:t>
            </a:r>
            <a:r>
              <a:rPr lang="cs-CZ" i="1" dirty="0"/>
              <a:t> </a:t>
            </a:r>
            <a:r>
              <a:rPr lang="cs-CZ" i="1" dirty="0" err="1"/>
              <a:t>Groups</a:t>
            </a:r>
            <a:r>
              <a:rPr lang="cs-CZ" i="1" dirty="0"/>
              <a:t>.</a:t>
            </a:r>
            <a:r>
              <a:rPr lang="cs-CZ" dirty="0"/>
              <a:t> 6.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dirty="0" err="1"/>
              <a:t>Harper</a:t>
            </a:r>
            <a:r>
              <a:rPr lang="cs-CZ" dirty="0"/>
              <a:t> </a:t>
            </a:r>
            <a:r>
              <a:rPr lang="cs-CZ" dirty="0" err="1"/>
              <a:t>Collins</a:t>
            </a:r>
            <a:r>
              <a:rPr lang="cs-CZ" dirty="0"/>
              <a:t> , New York 1996.</a:t>
            </a:r>
          </a:p>
          <a:p>
            <a:r>
              <a:rPr lang="cs-CZ" dirty="0" smtClean="0"/>
              <a:t>MUSIL, L., NAVRÁTIL, P. </a:t>
            </a:r>
            <a:r>
              <a:rPr lang="cs-CZ" i="1" dirty="0" smtClean="0"/>
              <a:t>Přístupy k práci s menšinami.</a:t>
            </a:r>
            <a:r>
              <a:rPr lang="cs-CZ" dirty="0" smtClean="0"/>
              <a:t> UČEBNÝ TEXT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56417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TM02900720[[fn=Integrál]]</Template>
  <TotalTime>352</TotalTime>
  <Words>303</Words>
  <Application>Microsoft Office PowerPoint</Application>
  <PresentationFormat>Širokoúhlá obrazovka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Wingdings 2</vt:lpstr>
      <vt:lpstr>HDOfficeLightV0</vt:lpstr>
      <vt:lpstr>1_HDOfficeLightV0</vt:lpstr>
      <vt:lpstr>Prístupy v práci  s menšinami II</vt:lpstr>
      <vt:lpstr>Menšiny</vt:lpstr>
      <vt:lpstr>Menšiny</vt:lpstr>
      <vt:lpstr>Prístup sociálneho pracovníka (Musil &amp; Navrátil)</vt:lpstr>
      <vt:lpstr>3 malé paradigmy SP</vt:lpstr>
      <vt:lpstr>zdroje</vt:lpstr>
    </vt:vector>
  </TitlesOfParts>
  <Company>Masaryk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Krchňavá</dc:creator>
  <cp:lastModifiedBy>Anna Krchňavá</cp:lastModifiedBy>
  <cp:revision>18</cp:revision>
  <dcterms:created xsi:type="dcterms:W3CDTF">2016-04-06T09:31:43Z</dcterms:created>
  <dcterms:modified xsi:type="dcterms:W3CDTF">2016-10-22T08:20:42Z</dcterms:modified>
</cp:coreProperties>
</file>