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3" r:id="rId1"/>
  </p:sldMasterIdLst>
  <p:notesMasterIdLst>
    <p:notesMasterId r:id="rId44"/>
  </p:notes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6" r:id="rId21"/>
    <p:sldId id="277" r:id="rId22"/>
    <p:sldId id="278" r:id="rId23"/>
    <p:sldId id="279" r:id="rId24"/>
    <p:sldId id="280"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8" r:id="rId41"/>
    <p:sldId id="299" r:id="rId42"/>
    <p:sldId id="274"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9439" autoAdjust="0"/>
  </p:normalViewPr>
  <p:slideViewPr>
    <p:cSldViewPr snapToGrid="0" snapToObjects="1">
      <p:cViewPr varScale="1">
        <p:scale>
          <a:sx n="52" d="100"/>
          <a:sy n="52" d="100"/>
        </p:scale>
        <p:origin x="-268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presProps" Target="presProps.xml"/><Relationship Id="rId47" Type="http://schemas.openxmlformats.org/officeDocument/2006/relationships/viewProps" Target="viewProps.xml"/><Relationship Id="rId48" Type="http://schemas.openxmlformats.org/officeDocument/2006/relationships/theme" Target="theme/theme1.xml"/><Relationship Id="rId49"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notesMaster" Target="notesMasters/notesMaster1.xml"/><Relationship Id="rId45"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B1607E-3145-7549-BDC6-2A8EBD61D26B}" type="datetimeFigureOut">
              <a:rPr lang="en-US" smtClean="0"/>
              <a:t>17.11.15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Click to edit Master text styles</a:t>
            </a:r>
          </a:p>
          <a:p>
            <a:pPr lvl="1"/>
            <a:r>
              <a:rPr lang="cs-CZ" smtClean="0"/>
              <a:t>Second level</a:t>
            </a:r>
          </a:p>
          <a:p>
            <a:pPr lvl="2"/>
            <a:r>
              <a:rPr lang="cs-CZ" smtClean="0"/>
              <a:t>Third level</a:t>
            </a:r>
          </a:p>
          <a:p>
            <a:pPr lvl="3"/>
            <a:r>
              <a:rPr lang="cs-CZ" smtClean="0"/>
              <a:t>Fourth level</a:t>
            </a:r>
          </a:p>
          <a:p>
            <a:pPr lvl="4"/>
            <a:r>
              <a:rPr lang="cs-CZ"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AF71D2-EFFC-BB40-8A9E-6546627750D5}" type="slidenum">
              <a:rPr lang="en-US" smtClean="0"/>
              <a:t>‹#›</a:t>
            </a:fld>
            <a:endParaRPr lang="en-US"/>
          </a:p>
        </p:txBody>
      </p:sp>
    </p:spTree>
    <p:extLst>
      <p:ext uri="{BB962C8B-B14F-4D97-AF65-F5344CB8AC3E}">
        <p14:creationId xmlns:p14="http://schemas.microsoft.com/office/powerpoint/2010/main" val="84797719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Rozlišujte</a:t>
            </a:r>
            <a:r>
              <a:rPr lang="en-US" dirty="0" smtClean="0"/>
              <a:t> </a:t>
            </a:r>
            <a:r>
              <a:rPr lang="en-US" dirty="0" err="1" smtClean="0"/>
              <a:t>mezi</a:t>
            </a:r>
            <a:r>
              <a:rPr lang="en-US" baseline="0" dirty="0" smtClean="0"/>
              <a:t> </a:t>
            </a:r>
            <a:r>
              <a:rPr lang="en-US" baseline="0" dirty="0" err="1" smtClean="0"/>
              <a:t>výše</a:t>
            </a:r>
            <a:r>
              <a:rPr lang="en-US" baseline="0" dirty="0" smtClean="0"/>
              <a:t> </a:t>
            </a:r>
            <a:r>
              <a:rPr lang="en-US" baseline="0" dirty="0" err="1" smtClean="0"/>
              <a:t>uvedenými</a:t>
            </a:r>
            <a:r>
              <a:rPr lang="en-US" dirty="0" smtClean="0"/>
              <a:t> </a:t>
            </a:r>
            <a:r>
              <a:rPr lang="en-US" dirty="0" err="1" smtClean="0"/>
              <a:t>pojmy</a:t>
            </a:r>
            <a:r>
              <a:rPr lang="en-US" dirty="0" smtClean="0"/>
              <a:t>.</a:t>
            </a:r>
          </a:p>
          <a:p>
            <a:endParaRPr lang="en-US" dirty="0" smtClean="0"/>
          </a:p>
          <a:p>
            <a:r>
              <a:rPr lang="en-US" dirty="0" err="1" smtClean="0"/>
              <a:t>Koncept</a:t>
            </a:r>
            <a:r>
              <a:rPr lang="en-US" dirty="0" smtClean="0"/>
              <a:t> AMO </a:t>
            </a:r>
            <a:r>
              <a:rPr lang="en-US" dirty="0" err="1" smtClean="0"/>
              <a:t>vysvětluje</a:t>
            </a:r>
            <a:r>
              <a:rPr lang="en-US" dirty="0" smtClean="0"/>
              <a:t>,</a:t>
            </a:r>
            <a:r>
              <a:rPr lang="en-US" baseline="0" dirty="0" smtClean="0"/>
              <a:t> </a:t>
            </a:r>
            <a:r>
              <a:rPr lang="en-US" baseline="0" dirty="0" err="1" smtClean="0"/>
              <a:t>jaké</a:t>
            </a:r>
            <a:r>
              <a:rPr lang="en-US" baseline="0" dirty="0" smtClean="0"/>
              <a:t> </a:t>
            </a:r>
            <a:r>
              <a:rPr lang="en-US" baseline="0" dirty="0" err="1" smtClean="0"/>
              <a:t>podmínky</a:t>
            </a:r>
            <a:r>
              <a:rPr lang="en-US" baseline="0" dirty="0" smtClean="0"/>
              <a:t> </a:t>
            </a:r>
            <a:r>
              <a:rPr lang="en-US" baseline="0" dirty="0" err="1" smtClean="0"/>
              <a:t>jsou</a:t>
            </a:r>
            <a:r>
              <a:rPr lang="en-US" baseline="0" dirty="0" smtClean="0"/>
              <a:t> </a:t>
            </a:r>
            <a:r>
              <a:rPr lang="en-US" baseline="0" dirty="0" err="1" smtClean="0"/>
              <a:t>nutné</a:t>
            </a:r>
            <a:r>
              <a:rPr lang="en-US" baseline="0" dirty="0" smtClean="0"/>
              <a:t> </a:t>
            </a:r>
            <a:r>
              <a:rPr lang="en-US" baseline="0" dirty="0" err="1" smtClean="0"/>
              <a:t>vytvořit</a:t>
            </a:r>
            <a:r>
              <a:rPr lang="en-US" baseline="0" dirty="0" smtClean="0"/>
              <a:t> </a:t>
            </a:r>
            <a:r>
              <a:rPr lang="en-US" baseline="0" dirty="0" smtClean="0"/>
              <a:t>pro </a:t>
            </a:r>
            <a:r>
              <a:rPr lang="en-US" baseline="0" dirty="0" err="1" smtClean="0"/>
              <a:t>získání</a:t>
            </a:r>
            <a:r>
              <a:rPr lang="en-US" baseline="0" dirty="0" smtClean="0"/>
              <a:t> </a:t>
            </a:r>
            <a:r>
              <a:rPr lang="en-US" baseline="0" dirty="0" err="1" smtClean="0"/>
              <a:t>požadovaného</a:t>
            </a:r>
            <a:r>
              <a:rPr lang="en-US" baseline="0" dirty="0" smtClean="0"/>
              <a:t> </a:t>
            </a:r>
            <a:r>
              <a:rPr lang="en-US" baseline="0" dirty="0" err="1" smtClean="0"/>
              <a:t>výkonu</a:t>
            </a:r>
            <a:r>
              <a:rPr lang="en-US" baseline="0" dirty="0" smtClean="0"/>
              <a:t> </a:t>
            </a:r>
            <a:r>
              <a:rPr lang="en-US" baseline="0" dirty="0" smtClean="0"/>
              <a:t>od </a:t>
            </a:r>
            <a:r>
              <a:rPr lang="en-US" baseline="0" dirty="0" err="1" smtClean="0"/>
              <a:t>zaměstnanců</a:t>
            </a:r>
            <a:r>
              <a:rPr lang="en-US" baseline="0" dirty="0" smtClean="0"/>
              <a:t>.</a:t>
            </a:r>
          </a:p>
          <a:p>
            <a:pPr marL="228600" indent="-228600">
              <a:buAutoNum type="arabicPeriod"/>
            </a:pPr>
            <a:r>
              <a:rPr lang="en-US" baseline="0" dirty="0" err="1" smtClean="0"/>
              <a:t>Podmínka</a:t>
            </a:r>
            <a:r>
              <a:rPr lang="en-US" baseline="0" dirty="0" smtClean="0"/>
              <a:t> je, </a:t>
            </a:r>
            <a:r>
              <a:rPr lang="en-US" baseline="0" dirty="0" err="1" smtClean="0"/>
              <a:t>že</a:t>
            </a:r>
            <a:r>
              <a:rPr lang="en-US" baseline="0" dirty="0" smtClean="0"/>
              <a:t> </a:t>
            </a:r>
            <a:r>
              <a:rPr lang="en-US" baseline="0" dirty="0" err="1" smtClean="0"/>
              <a:t>pracovník</a:t>
            </a:r>
            <a:r>
              <a:rPr lang="en-US" baseline="0" dirty="0" smtClean="0"/>
              <a:t> </a:t>
            </a:r>
            <a:r>
              <a:rPr lang="en-US" baseline="0" dirty="0" err="1" smtClean="0"/>
              <a:t>má</a:t>
            </a:r>
            <a:r>
              <a:rPr lang="en-US" baseline="0" dirty="0" smtClean="0"/>
              <a:t> </a:t>
            </a:r>
            <a:r>
              <a:rPr lang="en-US" baseline="0" dirty="0" err="1" smtClean="0"/>
              <a:t>potřebné</a:t>
            </a:r>
            <a:r>
              <a:rPr lang="en-US" baseline="0" dirty="0" smtClean="0"/>
              <a:t> </a:t>
            </a:r>
            <a:r>
              <a:rPr lang="en-US" baseline="0" dirty="0" err="1" smtClean="0"/>
              <a:t>schopnosti</a:t>
            </a:r>
            <a:r>
              <a:rPr lang="en-US" baseline="0" dirty="0" smtClean="0"/>
              <a:t>/</a:t>
            </a:r>
            <a:r>
              <a:rPr lang="en-US" baseline="0" dirty="0" err="1" smtClean="0"/>
              <a:t>kompetence</a:t>
            </a:r>
            <a:r>
              <a:rPr lang="en-US" baseline="0" dirty="0" smtClean="0"/>
              <a:t> k </a:t>
            </a:r>
            <a:r>
              <a:rPr lang="en-US" baseline="0" dirty="0" err="1" smtClean="0"/>
              <a:t>výkonu</a:t>
            </a:r>
            <a:r>
              <a:rPr lang="en-US" baseline="0" dirty="0" smtClean="0"/>
              <a:t> </a:t>
            </a:r>
            <a:r>
              <a:rPr lang="en-US" baseline="0" dirty="0" err="1" smtClean="0"/>
              <a:t>práce</a:t>
            </a:r>
            <a:r>
              <a:rPr lang="en-US" baseline="0" dirty="0" smtClean="0"/>
              <a:t>.</a:t>
            </a:r>
          </a:p>
          <a:p>
            <a:pPr marL="228600" indent="-228600">
              <a:buAutoNum type="arabicPeriod"/>
            </a:pPr>
            <a:r>
              <a:rPr lang="en-US" baseline="0" dirty="0" err="1" smtClean="0"/>
              <a:t>Podmínka</a:t>
            </a:r>
            <a:r>
              <a:rPr lang="en-US" baseline="0" dirty="0" smtClean="0"/>
              <a:t> </a:t>
            </a:r>
            <a:r>
              <a:rPr lang="en-US" baseline="0" dirty="0" err="1" smtClean="0"/>
              <a:t>říká</a:t>
            </a:r>
            <a:r>
              <a:rPr lang="en-US" baseline="0" dirty="0" smtClean="0"/>
              <a:t>, </a:t>
            </a:r>
            <a:r>
              <a:rPr lang="en-US" baseline="0" dirty="0" err="1" smtClean="0"/>
              <a:t>že</a:t>
            </a:r>
            <a:r>
              <a:rPr lang="en-US" baseline="0" dirty="0" smtClean="0"/>
              <a:t> </a:t>
            </a:r>
            <a:r>
              <a:rPr lang="en-US" baseline="0" dirty="0" err="1" smtClean="0"/>
              <a:t>pracovník</a:t>
            </a:r>
            <a:r>
              <a:rPr lang="en-US" baseline="0" dirty="0" smtClean="0"/>
              <a:t> </a:t>
            </a:r>
            <a:r>
              <a:rPr lang="en-US" baseline="0" dirty="0" err="1" smtClean="0"/>
              <a:t>musí</a:t>
            </a:r>
            <a:r>
              <a:rPr lang="en-US" baseline="0" dirty="0" smtClean="0"/>
              <a:t> </a:t>
            </a:r>
            <a:r>
              <a:rPr lang="en-US" baseline="0" dirty="0" err="1" smtClean="0"/>
              <a:t>být</a:t>
            </a:r>
            <a:r>
              <a:rPr lang="en-US" baseline="0" dirty="0" smtClean="0"/>
              <a:t> </a:t>
            </a:r>
            <a:r>
              <a:rPr lang="en-US" baseline="0" dirty="0" err="1" smtClean="0"/>
              <a:t>motivován</a:t>
            </a:r>
            <a:r>
              <a:rPr lang="en-US" baseline="0" dirty="0" smtClean="0"/>
              <a:t> </a:t>
            </a:r>
            <a:r>
              <a:rPr lang="en-US" baseline="0" dirty="0" err="1" smtClean="0"/>
              <a:t>tyto</a:t>
            </a:r>
            <a:r>
              <a:rPr lang="en-US" baseline="0" dirty="0" smtClean="0"/>
              <a:t> </a:t>
            </a:r>
            <a:r>
              <a:rPr lang="en-US" baseline="0" dirty="0" err="1" smtClean="0"/>
              <a:t>schopnosti</a:t>
            </a:r>
            <a:r>
              <a:rPr lang="en-US" baseline="0" dirty="0" smtClean="0"/>
              <a:t> </a:t>
            </a:r>
            <a:r>
              <a:rPr lang="en-US" baseline="0" dirty="0" err="1" smtClean="0"/>
              <a:t>uplatnit</a:t>
            </a:r>
            <a:r>
              <a:rPr lang="en-US" baseline="0" dirty="0" smtClean="0"/>
              <a:t> k </a:t>
            </a:r>
            <a:r>
              <a:rPr lang="en-US" baseline="0" dirty="0" err="1" smtClean="0"/>
              <a:t>výkonu</a:t>
            </a:r>
            <a:r>
              <a:rPr lang="en-US" baseline="0" dirty="0" smtClean="0"/>
              <a:t> </a:t>
            </a:r>
            <a:r>
              <a:rPr lang="en-US" baseline="0" dirty="0" err="1" smtClean="0"/>
              <a:t>práce</a:t>
            </a:r>
            <a:endParaRPr lang="en-US" baseline="0" dirty="0" smtClean="0"/>
          </a:p>
          <a:p>
            <a:pPr marL="228600" indent="-228600">
              <a:buAutoNum type="arabicPeriod"/>
            </a:pPr>
            <a:r>
              <a:rPr lang="en-US" baseline="0" dirty="0" err="1" smtClean="0"/>
              <a:t>Podmínka</a:t>
            </a:r>
            <a:r>
              <a:rPr lang="en-US" baseline="0" dirty="0" smtClean="0"/>
              <a:t> </a:t>
            </a:r>
            <a:r>
              <a:rPr lang="en-US" baseline="0" dirty="0" err="1" smtClean="0"/>
              <a:t>jsou</a:t>
            </a:r>
            <a:r>
              <a:rPr lang="en-US" baseline="0" dirty="0" smtClean="0"/>
              <a:t> </a:t>
            </a:r>
            <a:r>
              <a:rPr lang="en-US" baseline="0" dirty="0" err="1" smtClean="0"/>
              <a:t>vnější</a:t>
            </a:r>
            <a:r>
              <a:rPr lang="en-US" baseline="0" dirty="0" smtClean="0"/>
              <a:t> </a:t>
            </a:r>
            <a:r>
              <a:rPr lang="en-US" baseline="0" dirty="0" err="1" smtClean="0"/>
              <a:t>podmínky</a:t>
            </a:r>
            <a:r>
              <a:rPr lang="en-US" baseline="0" dirty="0" smtClean="0"/>
              <a:t>, </a:t>
            </a:r>
            <a:r>
              <a:rPr lang="en-US" baseline="0" dirty="0" err="1" smtClean="0"/>
              <a:t>které</a:t>
            </a:r>
            <a:r>
              <a:rPr lang="en-US" baseline="0" dirty="0" smtClean="0"/>
              <a:t> </a:t>
            </a:r>
            <a:r>
              <a:rPr lang="en-US" baseline="0" dirty="0" err="1" smtClean="0"/>
              <a:t>musí</a:t>
            </a:r>
            <a:r>
              <a:rPr lang="en-US" baseline="0" dirty="0" smtClean="0"/>
              <a:t> </a:t>
            </a:r>
            <a:r>
              <a:rPr lang="en-US" baseline="0" dirty="0" err="1" smtClean="0"/>
              <a:t>umožňovat</a:t>
            </a:r>
            <a:r>
              <a:rPr lang="en-US" baseline="0" dirty="0" smtClean="0"/>
              <a:t> </a:t>
            </a:r>
            <a:r>
              <a:rPr lang="en-US" baseline="0" dirty="0" err="1" smtClean="0"/>
              <a:t>podání</a:t>
            </a:r>
            <a:r>
              <a:rPr lang="en-US" baseline="0" dirty="0" smtClean="0"/>
              <a:t> </a:t>
            </a:r>
            <a:r>
              <a:rPr lang="en-US" baseline="0" dirty="0" err="1" smtClean="0"/>
              <a:t>výkonu</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36AF71D2-EFFC-BB40-8A9E-6546627750D5}" type="slidenum">
              <a:rPr lang="en-US" smtClean="0"/>
              <a:t>3</a:t>
            </a:fld>
            <a:endParaRPr lang="en-US"/>
          </a:p>
        </p:txBody>
      </p:sp>
    </p:spTree>
    <p:extLst>
      <p:ext uri="{BB962C8B-B14F-4D97-AF65-F5344CB8AC3E}">
        <p14:creationId xmlns:p14="http://schemas.microsoft.com/office/powerpoint/2010/main" val="40155067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Vždy</a:t>
            </a:r>
            <a:r>
              <a:rPr lang="en-US" dirty="0" smtClean="0"/>
              <a:t> </a:t>
            </a:r>
            <a:r>
              <a:rPr lang="en-US" dirty="0" err="1" smtClean="0"/>
              <a:t>si</a:t>
            </a:r>
            <a:r>
              <a:rPr lang="en-US" dirty="0" smtClean="0"/>
              <a:t> </a:t>
            </a:r>
            <a:r>
              <a:rPr lang="en-US" dirty="0" err="1" smtClean="0"/>
              <a:t>uvědomte</a:t>
            </a:r>
            <a:r>
              <a:rPr lang="en-US" dirty="0" smtClean="0"/>
              <a:t>, co </a:t>
            </a:r>
            <a:r>
              <a:rPr lang="en-US" dirty="0" err="1" smtClean="0"/>
              <a:t>rozvíjte</a:t>
            </a:r>
            <a:r>
              <a:rPr lang="en-US" dirty="0" smtClean="0"/>
              <a:t> a </a:t>
            </a:r>
            <a:r>
              <a:rPr lang="en-US" dirty="0" err="1" smtClean="0"/>
              <a:t>dle</a:t>
            </a:r>
            <a:r>
              <a:rPr lang="en-US" dirty="0" smtClean="0"/>
              <a:t> </a:t>
            </a:r>
            <a:r>
              <a:rPr lang="en-US" dirty="0" err="1" smtClean="0"/>
              <a:t>toho</a:t>
            </a:r>
            <a:r>
              <a:rPr lang="en-US" dirty="0" smtClean="0"/>
              <a:t> volte </a:t>
            </a:r>
            <a:r>
              <a:rPr lang="en-US" dirty="0" err="1" smtClean="0"/>
              <a:t>vhodnou</a:t>
            </a:r>
            <a:r>
              <a:rPr lang="en-US" dirty="0" smtClean="0"/>
              <a:t> </a:t>
            </a:r>
            <a:r>
              <a:rPr lang="en-US" dirty="0" err="1" smtClean="0"/>
              <a:t>metodu</a:t>
            </a:r>
            <a:r>
              <a:rPr lang="en-US" dirty="0" smtClean="0"/>
              <a:t>.</a:t>
            </a:r>
          </a:p>
          <a:p>
            <a:endParaRPr lang="en-US" dirty="0" smtClean="0"/>
          </a:p>
          <a:p>
            <a:r>
              <a:rPr lang="en-US" dirty="0" err="1" smtClean="0"/>
              <a:t>Znalost</a:t>
            </a:r>
            <a:r>
              <a:rPr lang="en-US" dirty="0" smtClean="0"/>
              <a:t> = </a:t>
            </a:r>
            <a:r>
              <a:rPr lang="en-US" dirty="0" err="1" smtClean="0"/>
              <a:t>školení</a:t>
            </a:r>
            <a:endParaRPr lang="en-US" dirty="0" smtClean="0"/>
          </a:p>
          <a:p>
            <a:r>
              <a:rPr lang="en-US" dirty="0" err="1" smtClean="0"/>
              <a:t>Dovednost</a:t>
            </a:r>
            <a:r>
              <a:rPr lang="en-US" dirty="0" smtClean="0"/>
              <a:t> = </a:t>
            </a:r>
            <a:r>
              <a:rPr lang="en-US" dirty="0" err="1" smtClean="0"/>
              <a:t>trénink</a:t>
            </a:r>
            <a:endParaRPr lang="en-US" dirty="0" smtClean="0"/>
          </a:p>
          <a:p>
            <a:r>
              <a:rPr lang="en-US" dirty="0" smtClean="0"/>
              <a:t>PRAKTICKOU APLIKACI – INSTRUKTÁŽ</a:t>
            </a:r>
          </a:p>
          <a:p>
            <a:r>
              <a:rPr lang="en-US" dirty="0" err="1" smtClean="0"/>
              <a:t>Postoj</a:t>
            </a:r>
            <a:r>
              <a:rPr lang="en-US" dirty="0" smtClean="0"/>
              <a:t> –</a:t>
            </a:r>
            <a:r>
              <a:rPr lang="en-US" baseline="0" dirty="0" smtClean="0"/>
              <a:t> </a:t>
            </a:r>
            <a:r>
              <a:rPr lang="en-US" baseline="0" dirty="0" err="1" smtClean="0"/>
              <a:t>mentorink</a:t>
            </a:r>
            <a:r>
              <a:rPr lang="en-US" baseline="0" dirty="0" smtClean="0"/>
              <a:t>, </a:t>
            </a:r>
            <a:r>
              <a:rPr lang="en-US" baseline="0" dirty="0" err="1" smtClean="0"/>
              <a:t>koučink</a:t>
            </a:r>
            <a:endParaRPr lang="en-US" dirty="0" smtClean="0"/>
          </a:p>
        </p:txBody>
      </p:sp>
      <p:sp>
        <p:nvSpPr>
          <p:cNvPr id="4" name="Slide Number Placeholder 3"/>
          <p:cNvSpPr>
            <a:spLocks noGrp="1"/>
          </p:cNvSpPr>
          <p:nvPr>
            <p:ph type="sldNum" sz="quarter" idx="10"/>
          </p:nvPr>
        </p:nvSpPr>
        <p:spPr/>
        <p:txBody>
          <a:bodyPr/>
          <a:lstStyle/>
          <a:p>
            <a:fld id="{36AF71D2-EFFC-BB40-8A9E-6546627750D5}" type="slidenum">
              <a:rPr lang="en-US" smtClean="0"/>
              <a:t>12</a:t>
            </a:fld>
            <a:endParaRPr lang="en-US"/>
          </a:p>
        </p:txBody>
      </p:sp>
    </p:spTree>
    <p:extLst>
      <p:ext uri="{BB962C8B-B14F-4D97-AF65-F5344CB8AC3E}">
        <p14:creationId xmlns:p14="http://schemas.microsoft.com/office/powerpoint/2010/main" val="36210166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Samotná</a:t>
            </a:r>
            <a:r>
              <a:rPr lang="en-US" dirty="0" smtClean="0"/>
              <a:t> </a:t>
            </a:r>
            <a:r>
              <a:rPr lang="en-US" dirty="0" err="1" smtClean="0"/>
              <a:t>realizace</a:t>
            </a:r>
            <a:r>
              <a:rPr lang="en-US" dirty="0" smtClean="0"/>
              <a:t> </a:t>
            </a:r>
            <a:r>
              <a:rPr lang="en-US" dirty="0" err="1" smtClean="0"/>
              <a:t>školení</a:t>
            </a:r>
            <a:r>
              <a:rPr lang="en-US" dirty="0" smtClean="0"/>
              <a:t> je </a:t>
            </a:r>
            <a:r>
              <a:rPr lang="en-US" dirty="0" err="1" smtClean="0"/>
              <a:t>jednoduchá</a:t>
            </a:r>
            <a:r>
              <a:rPr lang="en-US" dirty="0" smtClean="0"/>
              <a:t>,</a:t>
            </a:r>
            <a:r>
              <a:rPr lang="en-US" baseline="0" dirty="0" smtClean="0"/>
              <a:t> </a:t>
            </a:r>
            <a:r>
              <a:rPr lang="en-US" baseline="0" dirty="0" err="1" smtClean="0"/>
              <a:t>pokud</a:t>
            </a:r>
            <a:r>
              <a:rPr lang="en-US" baseline="0" dirty="0" smtClean="0"/>
              <a:t> </a:t>
            </a:r>
            <a:r>
              <a:rPr lang="en-US" baseline="0" dirty="0" err="1" smtClean="0"/>
              <a:t>jste</a:t>
            </a:r>
            <a:r>
              <a:rPr lang="en-US" baseline="0" dirty="0" smtClean="0"/>
              <a:t> </a:t>
            </a:r>
            <a:r>
              <a:rPr lang="en-US" baseline="0" dirty="0" err="1" smtClean="0"/>
              <a:t>opravdu</a:t>
            </a:r>
            <a:r>
              <a:rPr lang="en-US" baseline="0" dirty="0" smtClean="0"/>
              <a:t> </a:t>
            </a:r>
            <a:r>
              <a:rPr lang="en-US" baseline="0" dirty="0" err="1" smtClean="0"/>
              <a:t>věnovali</a:t>
            </a:r>
            <a:r>
              <a:rPr lang="en-US" baseline="0" dirty="0" smtClean="0"/>
              <a:t> </a:t>
            </a:r>
            <a:r>
              <a:rPr lang="en-US" baseline="0" dirty="0" err="1" smtClean="0"/>
              <a:t>pozornost</a:t>
            </a:r>
            <a:r>
              <a:rPr lang="en-US" baseline="0" dirty="0" smtClean="0"/>
              <a:t> </a:t>
            </a:r>
            <a:r>
              <a:rPr lang="en-US" baseline="0" dirty="0" err="1" smtClean="0"/>
              <a:t>přípravě</a:t>
            </a:r>
            <a:r>
              <a:rPr lang="en-US" baseline="0" dirty="0" smtClean="0"/>
              <a:t>.</a:t>
            </a:r>
          </a:p>
          <a:p>
            <a:r>
              <a:rPr lang="en-US" baseline="0" dirty="0" smtClean="0"/>
              <a:t>3P </a:t>
            </a:r>
            <a:r>
              <a:rPr lang="en-US" baseline="0" dirty="0" err="1" smtClean="0"/>
              <a:t>aneb</a:t>
            </a:r>
            <a:r>
              <a:rPr lang="en-US" baseline="0" dirty="0" smtClean="0"/>
              <a:t> </a:t>
            </a:r>
            <a:r>
              <a:rPr lang="en-US" baseline="0" dirty="0" err="1" smtClean="0"/>
              <a:t>každé</a:t>
            </a:r>
            <a:r>
              <a:rPr lang="en-US" baseline="0" dirty="0" smtClean="0"/>
              <a:t> </a:t>
            </a:r>
            <a:r>
              <a:rPr lang="en-US" baseline="0" dirty="0" err="1" smtClean="0"/>
              <a:t>školení</a:t>
            </a:r>
            <a:r>
              <a:rPr lang="en-US" baseline="0" dirty="0" smtClean="0"/>
              <a:t> </a:t>
            </a:r>
            <a:r>
              <a:rPr lang="en-US" baseline="0" dirty="0" err="1" smtClean="0"/>
              <a:t>dle</a:t>
            </a:r>
            <a:r>
              <a:rPr lang="en-US" baseline="0" dirty="0" smtClean="0"/>
              <a:t> </a:t>
            </a:r>
            <a:r>
              <a:rPr lang="en-US" baseline="0" dirty="0" err="1" smtClean="0"/>
              <a:t>pana</a:t>
            </a:r>
            <a:r>
              <a:rPr lang="en-US" baseline="0" dirty="0" smtClean="0"/>
              <a:t> </a:t>
            </a:r>
            <a:r>
              <a:rPr lang="en-US" baseline="0" dirty="0" err="1" smtClean="0"/>
              <a:t>Hroníka</a:t>
            </a:r>
            <a:r>
              <a:rPr lang="en-US" baseline="0" dirty="0" smtClean="0"/>
              <a:t> by </a:t>
            </a:r>
            <a:r>
              <a:rPr lang="en-US" baseline="0" dirty="0" err="1" smtClean="0"/>
              <a:t>mělo</a:t>
            </a:r>
            <a:r>
              <a:rPr lang="en-US" baseline="0" dirty="0" smtClean="0"/>
              <a:t> </a:t>
            </a:r>
            <a:r>
              <a:rPr lang="en-US" baseline="0" dirty="0" err="1" smtClean="0"/>
              <a:t>mít</a:t>
            </a:r>
            <a:r>
              <a:rPr lang="en-US" baseline="0" dirty="0" smtClean="0"/>
              <a:t> </a:t>
            </a:r>
            <a:r>
              <a:rPr lang="en-US" baseline="0" dirty="0" err="1" smtClean="0"/>
              <a:t>poselství</a:t>
            </a:r>
            <a:r>
              <a:rPr lang="en-US" baseline="0" dirty="0" smtClean="0"/>
              <a:t>, </a:t>
            </a:r>
            <a:r>
              <a:rPr lang="en-US" baseline="0" dirty="0" err="1" smtClean="0"/>
              <a:t>obsahovat</a:t>
            </a:r>
            <a:r>
              <a:rPr lang="en-US" baseline="0" dirty="0" smtClean="0"/>
              <a:t> </a:t>
            </a:r>
            <a:r>
              <a:rPr lang="en-US" baseline="0" dirty="0" err="1" smtClean="0"/>
              <a:t>příklady</a:t>
            </a:r>
            <a:r>
              <a:rPr lang="en-US" baseline="0" dirty="0" smtClean="0"/>
              <a:t> a </a:t>
            </a:r>
            <a:r>
              <a:rPr lang="en-US" baseline="0" dirty="0" err="1" smtClean="0"/>
              <a:t>alespo</a:t>
            </a:r>
            <a:r>
              <a:rPr lang="en-US" baseline="0" dirty="0" err="1" smtClean="0"/>
              <a:t>ň</a:t>
            </a:r>
            <a:r>
              <a:rPr lang="en-US" baseline="0" dirty="0" smtClean="0"/>
              <a:t> </a:t>
            </a:r>
            <a:r>
              <a:rPr lang="en-US" baseline="0" dirty="0" err="1" smtClean="0"/>
              <a:t>jedno</a:t>
            </a:r>
            <a:r>
              <a:rPr lang="en-US" baseline="0" dirty="0" smtClean="0"/>
              <a:t> </a:t>
            </a:r>
            <a:r>
              <a:rPr lang="en-US" baseline="0" dirty="0" err="1" smtClean="0"/>
              <a:t>překvapení</a:t>
            </a:r>
            <a:r>
              <a:rPr lang="en-US" baseline="0" dirty="0" smtClean="0"/>
              <a:t> – aha </a:t>
            </a:r>
            <a:r>
              <a:rPr lang="en-US" baseline="0" dirty="0" err="1" smtClean="0"/>
              <a:t>efekt</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36AF71D2-EFFC-BB40-8A9E-6546627750D5}" type="slidenum">
              <a:rPr lang="en-US" smtClean="0"/>
              <a:t>13</a:t>
            </a:fld>
            <a:endParaRPr lang="en-US"/>
          </a:p>
        </p:txBody>
      </p:sp>
    </p:spTree>
    <p:extLst>
      <p:ext uri="{BB962C8B-B14F-4D97-AF65-F5344CB8AC3E}">
        <p14:creationId xmlns:p14="http://schemas.microsoft.com/office/powerpoint/2010/main" val="37241866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a:t>
            </a:r>
            <a:r>
              <a:rPr lang="en-US" baseline="0" dirty="0" smtClean="0"/>
              <a:t> </a:t>
            </a:r>
            <a:r>
              <a:rPr lang="en-US" baseline="0" dirty="0" err="1" smtClean="0"/>
              <a:t>sedmdesátých</a:t>
            </a:r>
            <a:r>
              <a:rPr lang="en-US" baseline="0" dirty="0" smtClean="0"/>
              <a:t> </a:t>
            </a:r>
            <a:r>
              <a:rPr lang="en-US" baseline="0" dirty="0" err="1" smtClean="0"/>
              <a:t>letech</a:t>
            </a:r>
            <a:r>
              <a:rPr lang="en-US" baseline="0" dirty="0" smtClean="0"/>
              <a:t> </a:t>
            </a:r>
            <a:r>
              <a:rPr lang="en-US" baseline="0" dirty="0" err="1" smtClean="0"/>
              <a:t>minulého</a:t>
            </a:r>
            <a:r>
              <a:rPr lang="en-US" baseline="0" dirty="0" smtClean="0"/>
              <a:t> </a:t>
            </a:r>
            <a:r>
              <a:rPr lang="en-US" baseline="0" dirty="0" err="1" smtClean="0"/>
              <a:t>století</a:t>
            </a:r>
            <a:r>
              <a:rPr lang="en-US" baseline="0" dirty="0" smtClean="0"/>
              <a:t> se </a:t>
            </a:r>
            <a:r>
              <a:rPr lang="en-US" baseline="0" dirty="0" err="1" smtClean="0"/>
              <a:t>jako</a:t>
            </a:r>
            <a:r>
              <a:rPr lang="en-US" baseline="0" dirty="0" smtClean="0"/>
              <a:t> </a:t>
            </a:r>
            <a:r>
              <a:rPr lang="en-US" baseline="0" dirty="0" err="1" smtClean="0"/>
              <a:t>první</a:t>
            </a:r>
            <a:r>
              <a:rPr lang="en-US" baseline="0" dirty="0" smtClean="0"/>
              <a:t> </a:t>
            </a:r>
            <a:r>
              <a:rPr lang="en-US" baseline="0" dirty="0" err="1" smtClean="0"/>
              <a:t>zabýval</a:t>
            </a:r>
            <a:r>
              <a:rPr lang="en-US" baseline="0" dirty="0" smtClean="0"/>
              <a:t> </a:t>
            </a:r>
            <a:r>
              <a:rPr lang="en-US" baseline="0" dirty="0" err="1" smtClean="0"/>
              <a:t>hodnocením</a:t>
            </a:r>
            <a:r>
              <a:rPr lang="en-US" baseline="0" dirty="0" smtClean="0"/>
              <a:t> </a:t>
            </a:r>
            <a:r>
              <a:rPr lang="en-US" baseline="0" dirty="0" err="1" smtClean="0"/>
              <a:t>efektivity</a:t>
            </a:r>
            <a:r>
              <a:rPr lang="en-US" baseline="0" dirty="0" smtClean="0"/>
              <a:t> </a:t>
            </a:r>
            <a:r>
              <a:rPr lang="en-US" baseline="0" dirty="0" err="1" smtClean="0"/>
              <a:t>vzdělávání</a:t>
            </a:r>
            <a:r>
              <a:rPr lang="en-US" baseline="0" dirty="0" smtClean="0"/>
              <a:t> </a:t>
            </a:r>
            <a:r>
              <a:rPr lang="en-US" baseline="0" dirty="0" err="1" smtClean="0"/>
              <a:t>ve</a:t>
            </a:r>
            <a:r>
              <a:rPr lang="en-US" baseline="0" dirty="0" smtClean="0"/>
              <a:t> </a:t>
            </a:r>
            <a:r>
              <a:rPr lang="en-US" baseline="0" dirty="0" err="1" smtClean="0"/>
              <a:t>firmách</a:t>
            </a:r>
            <a:r>
              <a:rPr lang="en-US" baseline="0" dirty="0" smtClean="0"/>
              <a:t> Kirkpatrick a </a:t>
            </a:r>
            <a:r>
              <a:rPr lang="en-US" baseline="0" dirty="0" err="1" smtClean="0"/>
              <a:t>vytvořil</a:t>
            </a:r>
            <a:r>
              <a:rPr lang="en-US" baseline="0" dirty="0" smtClean="0"/>
              <a:t> </a:t>
            </a:r>
            <a:r>
              <a:rPr lang="en-US" baseline="0" dirty="0" err="1" smtClean="0"/>
              <a:t>čtyřstup</a:t>
            </a:r>
            <a:r>
              <a:rPr lang="en-US" baseline="0" dirty="0" err="1" smtClean="0"/>
              <a:t>ňový</a:t>
            </a:r>
            <a:r>
              <a:rPr lang="en-US" baseline="0" dirty="0" smtClean="0"/>
              <a:t> model </a:t>
            </a:r>
            <a:r>
              <a:rPr lang="en-US" baseline="0" dirty="0" err="1" smtClean="0"/>
              <a:t>hodnocení</a:t>
            </a:r>
            <a:r>
              <a:rPr lang="en-US" baseline="0" dirty="0" smtClean="0"/>
              <a:t>.</a:t>
            </a:r>
          </a:p>
          <a:p>
            <a:endParaRPr lang="en-US" baseline="0" dirty="0" smtClean="0"/>
          </a:p>
          <a:p>
            <a:r>
              <a:rPr lang="en-US" baseline="0" dirty="0" smtClean="0"/>
              <a:t>1/ </a:t>
            </a:r>
            <a:r>
              <a:rPr lang="en-US" baseline="0" dirty="0" err="1" smtClean="0"/>
              <a:t>hodnocení</a:t>
            </a:r>
            <a:r>
              <a:rPr lang="en-US" baseline="0" dirty="0" smtClean="0"/>
              <a:t> </a:t>
            </a:r>
            <a:r>
              <a:rPr lang="en-US" baseline="0" dirty="0" err="1" smtClean="0"/>
              <a:t>účastníky</a:t>
            </a:r>
            <a:r>
              <a:rPr lang="en-US" baseline="0" dirty="0" smtClean="0"/>
              <a:t> </a:t>
            </a:r>
            <a:r>
              <a:rPr lang="en-US" baseline="0" dirty="0" err="1" smtClean="0"/>
              <a:t>těsně</a:t>
            </a:r>
            <a:r>
              <a:rPr lang="en-US" baseline="0" dirty="0" smtClean="0"/>
              <a:t> </a:t>
            </a:r>
            <a:r>
              <a:rPr lang="en-US" baseline="0" dirty="0" err="1" smtClean="0"/>
              <a:t>po</a:t>
            </a:r>
            <a:r>
              <a:rPr lang="en-US" baseline="0" dirty="0" smtClean="0"/>
              <a:t> </a:t>
            </a:r>
            <a:r>
              <a:rPr lang="en-US" baseline="0" dirty="0" err="1" smtClean="0"/>
              <a:t>akci</a:t>
            </a:r>
            <a:r>
              <a:rPr lang="en-US" baseline="0" dirty="0" smtClean="0"/>
              <a:t> –</a:t>
            </a:r>
            <a:r>
              <a:rPr lang="en-US" baseline="0" dirty="0" err="1" smtClean="0"/>
              <a:t>zaměřeno</a:t>
            </a:r>
            <a:r>
              <a:rPr lang="en-US" baseline="0" dirty="0" smtClean="0"/>
              <a:t> </a:t>
            </a:r>
            <a:r>
              <a:rPr lang="en-US" baseline="0" dirty="0" err="1" smtClean="0"/>
              <a:t>na</a:t>
            </a:r>
            <a:r>
              <a:rPr lang="en-US" baseline="0" dirty="0" smtClean="0"/>
              <a:t> </a:t>
            </a:r>
            <a:r>
              <a:rPr lang="en-US" baseline="0" dirty="0" err="1" smtClean="0"/>
              <a:t>hodnocení</a:t>
            </a:r>
            <a:r>
              <a:rPr lang="en-US" baseline="0" dirty="0" smtClean="0"/>
              <a:t> </a:t>
            </a:r>
            <a:r>
              <a:rPr lang="en-US" baseline="0" dirty="0" err="1" smtClean="0"/>
              <a:t>obsahu</a:t>
            </a:r>
            <a:r>
              <a:rPr lang="en-US" baseline="0" dirty="0" smtClean="0"/>
              <a:t>, </a:t>
            </a:r>
            <a:r>
              <a:rPr lang="en-US" baseline="0" dirty="0" err="1" smtClean="0"/>
              <a:t>metod</a:t>
            </a:r>
            <a:r>
              <a:rPr lang="en-US" baseline="0" dirty="0" smtClean="0"/>
              <a:t>, </a:t>
            </a:r>
            <a:r>
              <a:rPr lang="en-US" baseline="0" dirty="0" err="1" smtClean="0"/>
              <a:t>lektora</a:t>
            </a:r>
            <a:r>
              <a:rPr lang="en-US" baseline="0" dirty="0" smtClean="0"/>
              <a:t> </a:t>
            </a:r>
            <a:r>
              <a:rPr lang="en-US" baseline="0" dirty="0" err="1" smtClean="0"/>
              <a:t>atd</a:t>
            </a:r>
            <a:r>
              <a:rPr lang="en-US" baseline="0" dirty="0" smtClean="0"/>
              <a:t>.</a:t>
            </a:r>
          </a:p>
          <a:p>
            <a:r>
              <a:rPr lang="en-US" baseline="0" dirty="0" smtClean="0"/>
              <a:t>2/</a:t>
            </a:r>
            <a:r>
              <a:rPr lang="en-US" baseline="0" dirty="0" err="1" smtClean="0"/>
              <a:t>hodnocení</a:t>
            </a:r>
            <a:r>
              <a:rPr lang="en-US" baseline="0" dirty="0" smtClean="0"/>
              <a:t> </a:t>
            </a:r>
            <a:r>
              <a:rPr lang="en-US" baseline="0" dirty="0" err="1" smtClean="0"/>
              <a:t>znalostí</a:t>
            </a:r>
            <a:r>
              <a:rPr lang="en-US" baseline="0" dirty="0" smtClean="0"/>
              <a:t> </a:t>
            </a:r>
            <a:r>
              <a:rPr lang="en-US" baseline="0" dirty="0" err="1" smtClean="0"/>
              <a:t>účastníků</a:t>
            </a:r>
            <a:r>
              <a:rPr lang="en-US" baseline="0" dirty="0" smtClean="0"/>
              <a:t> </a:t>
            </a:r>
            <a:r>
              <a:rPr lang="en-US" baseline="0" dirty="0" err="1" smtClean="0"/>
              <a:t>např</a:t>
            </a:r>
            <a:r>
              <a:rPr lang="en-US" baseline="0" dirty="0" smtClean="0"/>
              <a:t>. Testy</a:t>
            </a:r>
          </a:p>
          <a:p>
            <a:r>
              <a:rPr lang="en-US" baseline="0" dirty="0" smtClean="0"/>
              <a:t>3/</a:t>
            </a:r>
            <a:r>
              <a:rPr lang="en-US" baseline="0" dirty="0" err="1" smtClean="0"/>
              <a:t>hodnocení</a:t>
            </a:r>
            <a:r>
              <a:rPr lang="en-US" baseline="0" dirty="0" smtClean="0"/>
              <a:t> </a:t>
            </a:r>
            <a:r>
              <a:rPr lang="en-US" baseline="0" dirty="0" err="1" smtClean="0"/>
              <a:t>změny</a:t>
            </a:r>
            <a:r>
              <a:rPr lang="en-US" baseline="0" dirty="0" smtClean="0"/>
              <a:t> v </a:t>
            </a:r>
            <a:r>
              <a:rPr lang="en-US" baseline="0" dirty="0" err="1" smtClean="0"/>
              <a:t>jednání</a:t>
            </a:r>
            <a:r>
              <a:rPr lang="en-US" baseline="0" dirty="0" smtClean="0"/>
              <a:t> </a:t>
            </a:r>
            <a:r>
              <a:rPr lang="en-US" baseline="0" dirty="0" err="1" smtClean="0"/>
              <a:t>účastníků</a:t>
            </a:r>
            <a:r>
              <a:rPr lang="en-US" baseline="0" dirty="0" smtClean="0"/>
              <a:t> </a:t>
            </a:r>
            <a:r>
              <a:rPr lang="en-US" baseline="0" dirty="0" err="1" smtClean="0"/>
              <a:t>např</a:t>
            </a:r>
            <a:r>
              <a:rPr lang="en-US" baseline="0" dirty="0" smtClean="0"/>
              <a:t>. </a:t>
            </a:r>
            <a:r>
              <a:rPr lang="en-US" baseline="0" dirty="0" err="1" smtClean="0"/>
              <a:t>Nadřízeným</a:t>
            </a:r>
            <a:r>
              <a:rPr lang="en-US" baseline="0" dirty="0" smtClean="0"/>
              <a:t>, 360°zpětná </a:t>
            </a:r>
            <a:r>
              <a:rPr lang="en-US" baseline="0" dirty="0" err="1" smtClean="0"/>
              <a:t>vazba</a:t>
            </a:r>
            <a:endParaRPr lang="en-US" baseline="0" dirty="0" smtClean="0"/>
          </a:p>
          <a:p>
            <a:r>
              <a:rPr lang="en-US" baseline="0" dirty="0" smtClean="0"/>
              <a:t>4/</a:t>
            </a:r>
            <a:r>
              <a:rPr lang="en-US" baseline="0" dirty="0" err="1" smtClean="0"/>
              <a:t>hodnocení</a:t>
            </a:r>
            <a:r>
              <a:rPr lang="en-US" baseline="0" dirty="0" smtClean="0"/>
              <a:t> </a:t>
            </a:r>
            <a:r>
              <a:rPr lang="en-US" baseline="0" dirty="0" err="1" smtClean="0"/>
              <a:t>přínosu</a:t>
            </a:r>
            <a:r>
              <a:rPr lang="en-US" baseline="0" dirty="0" smtClean="0"/>
              <a:t> </a:t>
            </a:r>
            <a:r>
              <a:rPr lang="en-US" baseline="0" dirty="0" err="1" smtClean="0"/>
              <a:t>přímo</a:t>
            </a:r>
            <a:r>
              <a:rPr lang="en-US" baseline="0" dirty="0" smtClean="0"/>
              <a:t> do </a:t>
            </a:r>
            <a:r>
              <a:rPr lang="en-US" baseline="0" dirty="0" err="1" smtClean="0"/>
              <a:t>businessu</a:t>
            </a:r>
            <a:endParaRPr lang="en-US" dirty="0"/>
          </a:p>
        </p:txBody>
      </p:sp>
      <p:sp>
        <p:nvSpPr>
          <p:cNvPr id="4" name="Slide Number Placeholder 3"/>
          <p:cNvSpPr>
            <a:spLocks noGrp="1"/>
          </p:cNvSpPr>
          <p:nvPr>
            <p:ph type="sldNum" sz="quarter" idx="10"/>
          </p:nvPr>
        </p:nvSpPr>
        <p:spPr/>
        <p:txBody>
          <a:bodyPr/>
          <a:lstStyle/>
          <a:p>
            <a:fld id="{36AF71D2-EFFC-BB40-8A9E-6546627750D5}" type="slidenum">
              <a:rPr lang="en-US" smtClean="0"/>
              <a:t>14</a:t>
            </a:fld>
            <a:endParaRPr lang="en-US"/>
          </a:p>
        </p:txBody>
      </p:sp>
    </p:spTree>
    <p:extLst>
      <p:ext uri="{BB962C8B-B14F-4D97-AF65-F5344CB8AC3E}">
        <p14:creationId xmlns:p14="http://schemas.microsoft.com/office/powerpoint/2010/main" val="14846278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Tento</a:t>
            </a:r>
            <a:r>
              <a:rPr lang="en-US" dirty="0" smtClean="0"/>
              <a:t> model se </a:t>
            </a:r>
            <a:r>
              <a:rPr lang="en-US" dirty="0" err="1" smtClean="0"/>
              <a:t>dále</a:t>
            </a:r>
            <a:r>
              <a:rPr lang="en-US" dirty="0" smtClean="0"/>
              <a:t> </a:t>
            </a:r>
            <a:r>
              <a:rPr lang="en-US" dirty="0" err="1" smtClean="0"/>
              <a:t>rozvíjel</a:t>
            </a:r>
            <a:r>
              <a:rPr lang="en-US" dirty="0" smtClean="0"/>
              <a:t> a </a:t>
            </a:r>
            <a:r>
              <a:rPr lang="en-US" dirty="0" err="1" smtClean="0"/>
              <a:t>byl</a:t>
            </a:r>
            <a:r>
              <a:rPr lang="en-US" baseline="0" dirty="0" smtClean="0"/>
              <a:t> </a:t>
            </a:r>
            <a:r>
              <a:rPr lang="en-US" baseline="0" dirty="0" err="1" smtClean="0"/>
              <a:t>přidán</a:t>
            </a:r>
            <a:r>
              <a:rPr lang="en-US" baseline="0" dirty="0" smtClean="0"/>
              <a:t> 5 a 6 </a:t>
            </a:r>
            <a:r>
              <a:rPr lang="en-US" baseline="0" dirty="0" err="1" smtClean="0"/>
              <a:t>stupe</a:t>
            </a:r>
            <a:r>
              <a:rPr lang="en-US" baseline="0" dirty="0" err="1" smtClean="0"/>
              <a:t>ň</a:t>
            </a:r>
            <a:endParaRPr lang="en-US" baseline="0" dirty="0" smtClean="0"/>
          </a:p>
          <a:p>
            <a:endParaRPr lang="en-US" baseline="0" dirty="0" smtClean="0"/>
          </a:p>
          <a:p>
            <a:r>
              <a:rPr lang="en-US" baseline="0" dirty="0" smtClean="0"/>
              <a:t>5/ </a:t>
            </a:r>
            <a:r>
              <a:rPr lang="en-US" baseline="0" dirty="0" err="1" smtClean="0"/>
              <a:t>návrat</a:t>
            </a:r>
            <a:r>
              <a:rPr lang="en-US" baseline="0" dirty="0" smtClean="0"/>
              <a:t> </a:t>
            </a:r>
            <a:r>
              <a:rPr lang="en-US" baseline="0" dirty="0" err="1" smtClean="0"/>
              <a:t>investic</a:t>
            </a:r>
            <a:r>
              <a:rPr lang="en-US" baseline="0" dirty="0" smtClean="0"/>
              <a:t> do </a:t>
            </a:r>
            <a:r>
              <a:rPr lang="en-US" baseline="0" dirty="0" err="1" smtClean="0"/>
              <a:t>vzdělávání</a:t>
            </a:r>
            <a:r>
              <a:rPr lang="en-US" baseline="0" dirty="0" smtClean="0"/>
              <a:t> – </a:t>
            </a:r>
            <a:r>
              <a:rPr lang="en-US" baseline="0" dirty="0" err="1" smtClean="0"/>
              <a:t>tvrdá</a:t>
            </a:r>
            <a:r>
              <a:rPr lang="en-US" baseline="0" dirty="0" smtClean="0"/>
              <a:t> </a:t>
            </a:r>
            <a:r>
              <a:rPr lang="en-US" baseline="0" dirty="0" err="1" smtClean="0"/>
              <a:t>finanční</a:t>
            </a:r>
            <a:r>
              <a:rPr lang="en-US" baseline="0" dirty="0" smtClean="0"/>
              <a:t> data</a:t>
            </a:r>
          </a:p>
          <a:p>
            <a:r>
              <a:rPr lang="en-US" baseline="0" dirty="0" smtClean="0"/>
              <a:t>6/</a:t>
            </a:r>
            <a:r>
              <a:rPr lang="en-US" baseline="0" dirty="0" err="1" smtClean="0"/>
              <a:t>širší</a:t>
            </a:r>
            <a:r>
              <a:rPr lang="en-US" baseline="0" dirty="0" smtClean="0"/>
              <a:t> </a:t>
            </a:r>
            <a:r>
              <a:rPr lang="en-US" baseline="0" dirty="0" err="1" smtClean="0"/>
              <a:t>dopad</a:t>
            </a:r>
            <a:r>
              <a:rPr lang="en-US" baseline="0" dirty="0" smtClean="0"/>
              <a:t> – </a:t>
            </a:r>
            <a:r>
              <a:rPr lang="en-US" baseline="0" dirty="0" err="1" smtClean="0"/>
              <a:t>např</a:t>
            </a:r>
            <a:r>
              <a:rPr lang="en-US" baseline="0" dirty="0" smtClean="0"/>
              <a:t>. </a:t>
            </a:r>
            <a:r>
              <a:rPr lang="en-US" baseline="0" dirty="0" err="1" smtClean="0"/>
              <a:t>Předávání</a:t>
            </a:r>
            <a:r>
              <a:rPr lang="en-US" baseline="0" dirty="0" smtClean="0"/>
              <a:t> </a:t>
            </a:r>
            <a:r>
              <a:rPr lang="en-US" baseline="0" dirty="0" err="1" smtClean="0"/>
              <a:t>znalostí</a:t>
            </a:r>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36AF71D2-EFFC-BB40-8A9E-6546627750D5}" type="slidenum">
              <a:rPr lang="en-US" smtClean="0"/>
              <a:t>15</a:t>
            </a:fld>
            <a:endParaRPr lang="en-US"/>
          </a:p>
        </p:txBody>
      </p:sp>
    </p:spTree>
    <p:extLst>
      <p:ext uri="{BB962C8B-B14F-4D97-AF65-F5344CB8AC3E}">
        <p14:creationId xmlns:p14="http://schemas.microsoft.com/office/powerpoint/2010/main" val="9372927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Zde</a:t>
            </a:r>
            <a:r>
              <a:rPr lang="en-US" dirty="0" smtClean="0"/>
              <a:t> je </a:t>
            </a:r>
            <a:r>
              <a:rPr lang="en-US" dirty="0" err="1" smtClean="0"/>
              <a:t>přehled</a:t>
            </a:r>
            <a:r>
              <a:rPr lang="en-US" dirty="0" smtClean="0"/>
              <a:t> </a:t>
            </a:r>
            <a:r>
              <a:rPr lang="en-US" dirty="0" err="1" smtClean="0"/>
              <a:t>nástrojů</a:t>
            </a:r>
            <a:r>
              <a:rPr lang="en-US" dirty="0" smtClean="0"/>
              <a:t>,</a:t>
            </a:r>
            <a:r>
              <a:rPr lang="en-US" baseline="0" dirty="0" smtClean="0"/>
              <a:t> </a:t>
            </a:r>
            <a:r>
              <a:rPr lang="en-US" baseline="0" dirty="0" err="1" smtClean="0"/>
              <a:t>díky</a:t>
            </a:r>
            <a:r>
              <a:rPr lang="en-US" baseline="0" dirty="0" smtClean="0"/>
              <a:t> </a:t>
            </a:r>
            <a:r>
              <a:rPr lang="en-US" baseline="0" dirty="0" err="1" smtClean="0"/>
              <a:t>kterým</a:t>
            </a:r>
            <a:r>
              <a:rPr lang="en-US" baseline="0" dirty="0" smtClean="0"/>
              <a:t> </a:t>
            </a:r>
            <a:r>
              <a:rPr lang="en-US" baseline="0" dirty="0" err="1" smtClean="0"/>
              <a:t>můžete</a:t>
            </a:r>
            <a:r>
              <a:rPr lang="en-US" baseline="0" dirty="0" smtClean="0"/>
              <a:t> </a:t>
            </a:r>
            <a:r>
              <a:rPr lang="en-US" baseline="0" dirty="0" err="1" smtClean="0"/>
              <a:t>hodnotit</a:t>
            </a:r>
            <a:r>
              <a:rPr lang="en-US" baseline="0" dirty="0" smtClean="0"/>
              <a:t> </a:t>
            </a:r>
            <a:r>
              <a:rPr lang="en-US" baseline="0" dirty="0" err="1" smtClean="0"/>
              <a:t>dopad</a:t>
            </a:r>
            <a:r>
              <a:rPr lang="en-US" baseline="0" dirty="0" smtClean="0"/>
              <a:t> </a:t>
            </a:r>
            <a:r>
              <a:rPr lang="en-US" baseline="0" dirty="0" err="1" smtClean="0"/>
              <a:t>vzdělávání</a:t>
            </a:r>
            <a:r>
              <a:rPr lang="en-US" baseline="0" dirty="0" smtClean="0"/>
              <a:t> a </a:t>
            </a:r>
            <a:r>
              <a:rPr lang="en-US" baseline="0" dirty="0" err="1" smtClean="0"/>
              <a:t>rozvoje</a:t>
            </a:r>
            <a:r>
              <a:rPr lang="en-US" baseline="0" dirty="0" smtClean="0"/>
              <a:t> </a:t>
            </a:r>
            <a:r>
              <a:rPr lang="en-US" baseline="0" dirty="0" err="1" smtClean="0"/>
              <a:t>zaměstnanců</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36AF71D2-EFFC-BB40-8A9E-6546627750D5}" type="slidenum">
              <a:rPr lang="en-US" smtClean="0"/>
              <a:t>16</a:t>
            </a:fld>
            <a:endParaRPr lang="en-US"/>
          </a:p>
        </p:txBody>
      </p:sp>
    </p:spTree>
    <p:extLst>
      <p:ext uri="{BB962C8B-B14F-4D97-AF65-F5344CB8AC3E}">
        <p14:creationId xmlns:p14="http://schemas.microsoft.com/office/powerpoint/2010/main" val="24870462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Tento </a:t>
            </a:r>
            <a:r>
              <a:rPr lang="cs-CZ" dirty="0" smtClean="0"/>
              <a:t>obrázek znázorňuje jedno z možných rozvrstvení</a:t>
            </a:r>
            <a:r>
              <a:rPr lang="cs-CZ" baseline="0" dirty="0" smtClean="0"/>
              <a:t> pracovníků dle hodnocení pracovního výkonu.</a:t>
            </a:r>
          </a:p>
          <a:p>
            <a:r>
              <a:rPr lang="cs-CZ" baseline="0" dirty="0" smtClean="0"/>
              <a:t>Umí někdo říct, jací zaměstnanci se nachází v jednotlivých kvadrantech a jak je s nimi potřeba pracovat?</a:t>
            </a:r>
          </a:p>
          <a:p>
            <a:r>
              <a:rPr lang="cs-CZ" dirty="0" smtClean="0"/>
              <a:t>Umí</a:t>
            </a:r>
            <a:r>
              <a:rPr lang="cs-CZ" baseline="0" dirty="0" smtClean="0"/>
              <a:t> a chce – talenti, nástupníci atd.</a:t>
            </a:r>
            <a:r>
              <a:rPr lang="cs-CZ" dirty="0" smtClean="0"/>
              <a:t>, </a:t>
            </a:r>
            <a:endParaRPr lang="cs-CZ" dirty="0" smtClean="0"/>
          </a:p>
          <a:p>
            <a:r>
              <a:rPr lang="cs-CZ" dirty="0" smtClean="0"/>
              <a:t>chce</a:t>
            </a:r>
            <a:r>
              <a:rPr lang="cs-CZ" baseline="0" dirty="0" smtClean="0"/>
              <a:t> </a:t>
            </a:r>
            <a:r>
              <a:rPr lang="cs-CZ" baseline="0" dirty="0" smtClean="0"/>
              <a:t>ale ne zcela umí – rozvoj, </a:t>
            </a:r>
            <a:endParaRPr lang="cs-CZ" baseline="0" dirty="0" smtClean="0"/>
          </a:p>
          <a:p>
            <a:r>
              <a:rPr lang="cs-CZ" baseline="0" dirty="0" smtClean="0"/>
              <a:t>umí </a:t>
            </a:r>
            <a:r>
              <a:rPr lang="cs-CZ" baseline="0" dirty="0" smtClean="0"/>
              <a:t>ale ne vždy chce – motivace</a:t>
            </a:r>
          </a:p>
          <a:p>
            <a:r>
              <a:rPr lang="cs-CZ" baseline="0" dirty="0" smtClean="0"/>
              <a:t>Neumí a nechce - rozloučení</a:t>
            </a:r>
            <a:endParaRPr lang="cs-CZ" dirty="0"/>
          </a:p>
        </p:txBody>
      </p:sp>
      <p:sp>
        <p:nvSpPr>
          <p:cNvPr id="4" name="Zástupný symbol pro číslo snímku 3"/>
          <p:cNvSpPr>
            <a:spLocks noGrp="1"/>
          </p:cNvSpPr>
          <p:nvPr>
            <p:ph type="sldNum" sz="quarter" idx="10"/>
          </p:nvPr>
        </p:nvSpPr>
        <p:spPr/>
        <p:txBody>
          <a:bodyPr/>
          <a:lstStyle/>
          <a:p>
            <a:fld id="{ED0765EE-56E0-47CC-B792-081F127F6B5C}" type="slidenum">
              <a:rPr lang="en-US" smtClean="0"/>
              <a:pPr/>
              <a:t>21</a:t>
            </a:fld>
            <a:endParaRPr lang="en-US"/>
          </a:p>
        </p:txBody>
      </p:sp>
    </p:spTree>
    <p:extLst>
      <p:ext uri="{BB962C8B-B14F-4D97-AF65-F5344CB8AC3E}">
        <p14:creationId xmlns:p14="http://schemas.microsoft.com/office/powerpoint/2010/main" val="24329556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Celostní pojetí řízení</a:t>
            </a:r>
            <a:r>
              <a:rPr lang="cs-CZ" baseline="0" dirty="0" smtClean="0"/>
              <a:t> lidských zdrojů upozorňuje především na to, že jednotlivé personální procesy na sebe navazují a navzájem se ovlivňují. K dosažení dobrý výsledků je potřeba pracovat se všemi procesy a přizpůsobovat je aktuálním potřebám organizace. V poslední době je aktuálním trendem zavádění HR business partnerství do firem. Tento koncept je postaven právě na tomto pojetí HR. Jeden člověk pracující jako HR business partner si osvojí všechny personální procesy a může tak být erudovaným partnerem pro manažery při řešení personálních procesů.</a:t>
            </a:r>
          </a:p>
          <a:p>
            <a:r>
              <a:rPr lang="cs-CZ" baseline="0" dirty="0" smtClean="0"/>
              <a:t>Jak jsem říkala personální procesy na sebe úzce navazují a ovlivňují se navzájem. Ne jinak je tomu u talent managementu. Tipnete si, které personální procesy s talent managementem jsou propojeny?</a:t>
            </a:r>
          </a:p>
          <a:p>
            <a:r>
              <a:rPr lang="cs-CZ" baseline="0" dirty="0" err="1" smtClean="0"/>
              <a:t>Recruitment</a:t>
            </a:r>
            <a:r>
              <a:rPr lang="cs-CZ" baseline="0" dirty="0" smtClean="0"/>
              <a:t> – nábor talentů z externího prostředí</a:t>
            </a:r>
          </a:p>
          <a:p>
            <a:r>
              <a:rPr lang="cs-CZ" baseline="0" dirty="0" smtClean="0"/>
              <a:t>Hodnocení – identifikace talentů</a:t>
            </a:r>
          </a:p>
          <a:p>
            <a:r>
              <a:rPr lang="cs-CZ" baseline="0" dirty="0" smtClean="0"/>
              <a:t>Odměňování – jeden z prvků stabilizace talentů</a:t>
            </a:r>
          </a:p>
          <a:p>
            <a:r>
              <a:rPr lang="cs-CZ" baseline="0" dirty="0" smtClean="0"/>
              <a:t>Rozvoj – rozvoj talentů</a:t>
            </a:r>
          </a:p>
          <a:p>
            <a:r>
              <a:rPr lang="cs-CZ" baseline="0" dirty="0" smtClean="0"/>
              <a:t>Nástupnictví – talenti mohou být nástupci na klíčové pracovní pozice</a:t>
            </a:r>
          </a:p>
          <a:p>
            <a:r>
              <a:rPr lang="cs-CZ" dirty="0" smtClean="0"/>
              <a:t>Je dobré si toto uvědomovat při nastavování programu talent managementu, jednak ,abyste</a:t>
            </a:r>
            <a:r>
              <a:rPr lang="cs-CZ" baseline="0" dirty="0" smtClean="0"/>
              <a:t> využili co nejvíce již nastavené procesy a nevytvářeli práci navíc a jednak, abyste vnímali dopady nového programu na stávající procesy.</a:t>
            </a:r>
            <a:endParaRPr lang="cs-CZ" dirty="0"/>
          </a:p>
        </p:txBody>
      </p:sp>
      <p:sp>
        <p:nvSpPr>
          <p:cNvPr id="4" name="Zástupný symbol pro číslo snímku 3"/>
          <p:cNvSpPr>
            <a:spLocks noGrp="1"/>
          </p:cNvSpPr>
          <p:nvPr>
            <p:ph type="sldNum" sz="quarter" idx="10"/>
          </p:nvPr>
        </p:nvSpPr>
        <p:spPr/>
        <p:txBody>
          <a:bodyPr/>
          <a:lstStyle/>
          <a:p>
            <a:fld id="{ED0765EE-56E0-47CC-B792-081F127F6B5C}" type="slidenum">
              <a:rPr lang="en-US" smtClean="0"/>
              <a:pPr/>
              <a:t>22</a:t>
            </a:fld>
            <a:endParaRPr lang="en-US"/>
          </a:p>
        </p:txBody>
      </p:sp>
    </p:spTree>
    <p:extLst>
      <p:ext uri="{BB962C8B-B14F-4D97-AF65-F5344CB8AC3E}">
        <p14:creationId xmlns:p14="http://schemas.microsoft.com/office/powerpoint/2010/main" val="34018848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Jaká je role HR v tomto procesu? Prvním krokem při zavedení talent managementu</a:t>
            </a:r>
            <a:r>
              <a:rPr lang="cs-CZ" baseline="0" dirty="0" smtClean="0"/>
              <a:t> je formulovat cíle a to v závislosti na cílech a strategii organizace. Nezapomínejte, že každá organizace je unikátní a má své vlastní charakteristiky, které je potřeba vzít v potaz. Také musíte znát finanční i nefinanční zdroje, které můžete na tento projekt použít. Dopředu je potřeba stanovit podmínky účasti v programu, jednotlivé aktivity a nastavit způsob kontroly programu a jeho efektivity. Nezapomínejte že, co nekontrolujete také ani neřídíte. Po nastavení pravidel programu, teprve komunikujte směrem k zaměstnancům, případně vedoucím, kteří na nastavení nespolupracovali.</a:t>
            </a:r>
            <a:endParaRPr lang="cs-CZ" dirty="0"/>
          </a:p>
        </p:txBody>
      </p:sp>
      <p:sp>
        <p:nvSpPr>
          <p:cNvPr id="4" name="Zástupný symbol pro číslo snímku 3"/>
          <p:cNvSpPr>
            <a:spLocks noGrp="1"/>
          </p:cNvSpPr>
          <p:nvPr>
            <p:ph type="sldNum" sz="quarter" idx="10"/>
          </p:nvPr>
        </p:nvSpPr>
        <p:spPr/>
        <p:txBody>
          <a:bodyPr/>
          <a:lstStyle/>
          <a:p>
            <a:fld id="{ED0765EE-56E0-47CC-B792-081F127F6B5C}" type="slidenum">
              <a:rPr lang="en-US" smtClean="0"/>
              <a:pPr/>
              <a:t>23</a:t>
            </a:fld>
            <a:endParaRPr lang="en-US"/>
          </a:p>
        </p:txBody>
      </p:sp>
    </p:spTree>
    <p:extLst>
      <p:ext uri="{BB962C8B-B14F-4D97-AF65-F5344CB8AC3E}">
        <p14:creationId xmlns:p14="http://schemas.microsoft.com/office/powerpoint/2010/main" val="42478441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baseline="0" dirty="0" smtClean="0"/>
              <a:t>Na tomto diagramu můžeme vidět jednotlivé </a:t>
            </a:r>
            <a:r>
              <a:rPr lang="cs-CZ" baseline="0" dirty="0" smtClean="0"/>
              <a:t>fáze programu </a:t>
            </a:r>
            <a:r>
              <a:rPr lang="cs-CZ" baseline="0" dirty="0" smtClean="0"/>
              <a:t>talent </a:t>
            </a:r>
            <a:r>
              <a:rPr lang="cs-CZ" baseline="0" dirty="0" smtClean="0"/>
              <a:t>managementu.</a:t>
            </a:r>
            <a:endParaRPr lang="cs-CZ" baseline="0" dirty="0" smtClean="0"/>
          </a:p>
        </p:txBody>
      </p:sp>
      <p:sp>
        <p:nvSpPr>
          <p:cNvPr id="4" name="Zástupný symbol pro číslo snímku 3"/>
          <p:cNvSpPr>
            <a:spLocks noGrp="1"/>
          </p:cNvSpPr>
          <p:nvPr>
            <p:ph type="sldNum" sz="quarter" idx="10"/>
          </p:nvPr>
        </p:nvSpPr>
        <p:spPr/>
        <p:txBody>
          <a:bodyPr/>
          <a:lstStyle/>
          <a:p>
            <a:fld id="{ED0765EE-56E0-47CC-B792-081F127F6B5C}" type="slidenum">
              <a:rPr lang="en-US" smtClean="0"/>
              <a:pPr/>
              <a:t>24</a:t>
            </a:fld>
            <a:endParaRPr lang="en-US"/>
          </a:p>
        </p:txBody>
      </p:sp>
    </p:spTree>
    <p:extLst>
      <p:ext uri="{BB962C8B-B14F-4D97-AF65-F5344CB8AC3E}">
        <p14:creationId xmlns:p14="http://schemas.microsoft.com/office/powerpoint/2010/main" val="116537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Prvním krokem je identifikace talenta. Existují</a:t>
            </a:r>
            <a:r>
              <a:rPr lang="cs-CZ" baseline="0" dirty="0" smtClean="0"/>
              <a:t> různé metody, jakými můžeme identifikovat talenta</a:t>
            </a:r>
            <a:r>
              <a:rPr lang="cs-CZ" baseline="0" dirty="0" smtClean="0"/>
              <a:t>.</a:t>
            </a:r>
          </a:p>
          <a:p>
            <a:r>
              <a:rPr lang="cs-CZ" baseline="0" dirty="0" smtClean="0"/>
              <a:t>Každý nástroj má své výhody i nevýhody.</a:t>
            </a:r>
          </a:p>
          <a:p>
            <a:r>
              <a:rPr lang="cs-CZ" sz="2400" dirty="0" smtClean="0"/>
              <a:t>Pravidelné hodnocení pracovního výkonu – objektivita,</a:t>
            </a:r>
            <a:r>
              <a:rPr lang="cs-CZ" sz="2400" baseline="0" dirty="0" smtClean="0"/>
              <a:t> schopnost manažerů identifikovat talenta, </a:t>
            </a:r>
            <a:endParaRPr lang="cs-CZ" sz="2400" dirty="0" smtClean="0"/>
          </a:p>
          <a:p>
            <a:r>
              <a:rPr lang="cs-CZ" sz="2400" dirty="0" err="1" smtClean="0"/>
              <a:t>Development</a:t>
            </a:r>
            <a:r>
              <a:rPr lang="cs-CZ" sz="2400" dirty="0" smtClean="0"/>
              <a:t> centrum –velká</a:t>
            </a:r>
            <a:r>
              <a:rPr lang="cs-CZ" sz="2400" baseline="0" dirty="0" smtClean="0"/>
              <a:t> vypovídací hodnota </a:t>
            </a:r>
            <a:r>
              <a:rPr lang="cs-CZ" sz="2400" baseline="0" dirty="0" err="1" smtClean="0"/>
              <a:t>x</a:t>
            </a:r>
            <a:r>
              <a:rPr lang="cs-CZ" sz="2400" baseline="0" dirty="0" smtClean="0"/>
              <a:t> náročnost</a:t>
            </a:r>
            <a:endParaRPr lang="cs-CZ" sz="2400" dirty="0" smtClean="0"/>
          </a:p>
          <a:p>
            <a:r>
              <a:rPr lang="cs-CZ" sz="2400" dirty="0" smtClean="0"/>
              <a:t>360° zpětná vazba – mnoho</a:t>
            </a:r>
            <a:r>
              <a:rPr lang="cs-CZ" sz="2400" baseline="0" dirty="0" smtClean="0"/>
              <a:t> informací a práce s nimi</a:t>
            </a:r>
            <a:endParaRPr lang="cs-CZ" sz="2400" dirty="0" smtClean="0"/>
          </a:p>
          <a:p>
            <a:r>
              <a:rPr lang="cs-CZ" sz="2400" dirty="0" smtClean="0"/>
              <a:t>Nominace manažerem- jednoduchost </a:t>
            </a:r>
            <a:r>
              <a:rPr lang="cs-CZ" sz="2400" dirty="0" err="1" smtClean="0"/>
              <a:t>x</a:t>
            </a:r>
            <a:r>
              <a:rPr lang="cs-CZ" sz="2400" dirty="0" smtClean="0"/>
              <a:t> objektivita</a:t>
            </a:r>
          </a:p>
          <a:p>
            <a:r>
              <a:rPr lang="cs-CZ" sz="2400" dirty="0" smtClean="0"/>
              <a:t>Externí nábor – </a:t>
            </a:r>
            <a:r>
              <a:rPr lang="cs-CZ" sz="2400" dirty="0" err="1" smtClean="0"/>
              <a:t>scopnost</a:t>
            </a:r>
            <a:r>
              <a:rPr lang="cs-CZ" sz="2400" dirty="0" smtClean="0"/>
              <a:t> identifikace</a:t>
            </a:r>
          </a:p>
          <a:p>
            <a:r>
              <a:rPr lang="cs-CZ" sz="2400" dirty="0" err="1" smtClean="0"/>
              <a:t>Assessment</a:t>
            </a:r>
            <a:r>
              <a:rPr lang="cs-CZ" sz="2400" dirty="0" smtClean="0"/>
              <a:t> centrum</a:t>
            </a:r>
          </a:p>
          <a:p>
            <a:endParaRPr lang="cs-CZ" baseline="0" dirty="0" smtClean="0"/>
          </a:p>
        </p:txBody>
      </p:sp>
      <p:sp>
        <p:nvSpPr>
          <p:cNvPr id="4" name="Zástupný symbol pro číslo snímku 3"/>
          <p:cNvSpPr>
            <a:spLocks noGrp="1"/>
          </p:cNvSpPr>
          <p:nvPr>
            <p:ph type="sldNum" sz="quarter" idx="10"/>
          </p:nvPr>
        </p:nvSpPr>
        <p:spPr/>
        <p:txBody>
          <a:bodyPr/>
          <a:lstStyle/>
          <a:p>
            <a:fld id="{ED0765EE-56E0-47CC-B792-081F127F6B5C}" type="slidenum">
              <a:rPr lang="en-US" smtClean="0"/>
              <a:pPr/>
              <a:t>25</a:t>
            </a:fld>
            <a:endParaRPr lang="en-US"/>
          </a:p>
        </p:txBody>
      </p:sp>
    </p:spTree>
    <p:extLst>
      <p:ext uri="{BB962C8B-B14F-4D97-AF65-F5344CB8AC3E}">
        <p14:creationId xmlns:p14="http://schemas.microsoft.com/office/powerpoint/2010/main" val="32909355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Nahodilý</a:t>
            </a:r>
            <a:r>
              <a:rPr lang="en-US" baseline="0" dirty="0" smtClean="0"/>
              <a:t> </a:t>
            </a:r>
            <a:r>
              <a:rPr lang="en-US" baseline="0" dirty="0" err="1" smtClean="0"/>
              <a:t>přístup</a:t>
            </a:r>
            <a:r>
              <a:rPr lang="en-US" baseline="0" dirty="0" smtClean="0"/>
              <a:t> k </a:t>
            </a:r>
            <a:r>
              <a:rPr lang="en-US" baseline="0" dirty="0" err="1" smtClean="0"/>
              <a:t>vzělávacím</a:t>
            </a:r>
            <a:r>
              <a:rPr lang="en-US" baseline="0" dirty="0" smtClean="0"/>
              <a:t> a </a:t>
            </a:r>
            <a:r>
              <a:rPr lang="en-US" baseline="0" dirty="0" err="1" smtClean="0"/>
              <a:t>rozvojovým</a:t>
            </a:r>
            <a:r>
              <a:rPr lang="en-US" baseline="0" dirty="0" smtClean="0"/>
              <a:t> </a:t>
            </a:r>
            <a:r>
              <a:rPr lang="en-US" baseline="0" dirty="0" err="1" smtClean="0"/>
              <a:t>aktivitám</a:t>
            </a:r>
            <a:r>
              <a:rPr lang="en-US" baseline="0" dirty="0" smtClean="0"/>
              <a:t> </a:t>
            </a:r>
            <a:r>
              <a:rPr lang="en-US" baseline="0" dirty="0" err="1" smtClean="0"/>
              <a:t>postrádá</a:t>
            </a:r>
            <a:r>
              <a:rPr lang="en-US" baseline="0" dirty="0" smtClean="0"/>
              <a:t> </a:t>
            </a:r>
            <a:r>
              <a:rPr lang="en-US" baseline="0" dirty="0" err="1" smtClean="0"/>
              <a:t>zacílenost</a:t>
            </a:r>
            <a:r>
              <a:rPr lang="en-US" baseline="0" dirty="0" smtClean="0"/>
              <a:t>, </a:t>
            </a:r>
            <a:r>
              <a:rPr lang="en-US" baseline="0" dirty="0" err="1" smtClean="0"/>
              <a:t>vzdělávací</a:t>
            </a:r>
            <a:r>
              <a:rPr lang="en-US" baseline="0" dirty="0" smtClean="0"/>
              <a:t> a </a:t>
            </a:r>
            <a:r>
              <a:rPr lang="en-US" baseline="0" dirty="0" err="1" smtClean="0"/>
              <a:t>rozvojové</a:t>
            </a:r>
            <a:r>
              <a:rPr lang="en-US" baseline="0" dirty="0" smtClean="0"/>
              <a:t> </a:t>
            </a:r>
            <a:r>
              <a:rPr lang="en-US" baseline="0" dirty="0" err="1" smtClean="0"/>
              <a:t>aktivity</a:t>
            </a:r>
            <a:r>
              <a:rPr lang="en-US" baseline="0" dirty="0" smtClean="0"/>
              <a:t> </a:t>
            </a:r>
            <a:r>
              <a:rPr lang="en-US" baseline="0" dirty="0" err="1" smtClean="0"/>
              <a:t>jsou</a:t>
            </a:r>
            <a:r>
              <a:rPr lang="en-US" baseline="0" dirty="0" smtClean="0"/>
              <a:t> </a:t>
            </a:r>
            <a:r>
              <a:rPr lang="en-US" baseline="0" dirty="0" err="1" smtClean="0"/>
              <a:t>poskytovány</a:t>
            </a:r>
            <a:r>
              <a:rPr lang="en-US" baseline="0" dirty="0" smtClean="0"/>
              <a:t> </a:t>
            </a:r>
            <a:r>
              <a:rPr lang="en-US" baseline="0" dirty="0" err="1" smtClean="0"/>
              <a:t>nahodile</a:t>
            </a:r>
            <a:r>
              <a:rPr lang="en-US" baseline="0" dirty="0" smtClean="0"/>
              <a:t> </a:t>
            </a:r>
            <a:r>
              <a:rPr lang="en-US" baseline="0" dirty="0" err="1" smtClean="0"/>
              <a:t>bez</a:t>
            </a:r>
            <a:r>
              <a:rPr lang="en-US" baseline="0" dirty="0" smtClean="0"/>
              <a:t> </a:t>
            </a:r>
            <a:r>
              <a:rPr lang="en-US" baseline="0" dirty="0" err="1" smtClean="0"/>
              <a:t>propojení</a:t>
            </a:r>
            <a:r>
              <a:rPr lang="en-US" baseline="0" dirty="0" smtClean="0"/>
              <a:t> </a:t>
            </a:r>
            <a:r>
              <a:rPr lang="en-US" baseline="0" dirty="0" err="1" smtClean="0"/>
              <a:t>na</a:t>
            </a:r>
            <a:r>
              <a:rPr lang="en-US" baseline="0" dirty="0" smtClean="0"/>
              <a:t> </a:t>
            </a:r>
            <a:r>
              <a:rPr lang="en-US" baseline="0" dirty="0" err="1" smtClean="0"/>
              <a:t>cíle</a:t>
            </a:r>
            <a:r>
              <a:rPr lang="en-US" baseline="0" dirty="0" smtClean="0"/>
              <a:t> </a:t>
            </a:r>
            <a:r>
              <a:rPr lang="en-US" baseline="0" dirty="0" err="1" smtClean="0"/>
              <a:t>společnosti</a:t>
            </a:r>
            <a:r>
              <a:rPr lang="en-US" baseline="0" dirty="0" smtClean="0"/>
              <a:t> a </a:t>
            </a:r>
            <a:r>
              <a:rPr lang="en-US" baseline="0" dirty="0" err="1" smtClean="0"/>
              <a:t>její</a:t>
            </a:r>
            <a:r>
              <a:rPr lang="en-US" baseline="0" dirty="0" smtClean="0"/>
              <a:t> </a:t>
            </a:r>
            <a:r>
              <a:rPr lang="en-US" baseline="0" dirty="0" err="1" smtClean="0"/>
              <a:t>potřeby</a:t>
            </a:r>
            <a:r>
              <a:rPr lang="en-US" baseline="0" dirty="0" smtClean="0"/>
              <a:t>.</a:t>
            </a:r>
          </a:p>
          <a:p>
            <a:r>
              <a:rPr lang="en-US" baseline="0" dirty="0" err="1" smtClean="0"/>
              <a:t>Systematický</a:t>
            </a:r>
            <a:r>
              <a:rPr lang="en-US" baseline="0" dirty="0" smtClean="0"/>
              <a:t> </a:t>
            </a:r>
            <a:r>
              <a:rPr lang="en-US" baseline="0" dirty="0" err="1" smtClean="0"/>
              <a:t>přístup</a:t>
            </a:r>
            <a:r>
              <a:rPr lang="en-US" baseline="0" dirty="0" smtClean="0"/>
              <a:t> </a:t>
            </a:r>
            <a:r>
              <a:rPr lang="en-US" baseline="0" dirty="0" err="1" smtClean="0"/>
              <a:t>vychází</a:t>
            </a:r>
            <a:r>
              <a:rPr lang="en-US" baseline="0" dirty="0" smtClean="0"/>
              <a:t> z </a:t>
            </a:r>
            <a:r>
              <a:rPr lang="en-US" baseline="0" dirty="0" err="1" smtClean="0"/>
              <a:t>cílů</a:t>
            </a:r>
            <a:r>
              <a:rPr lang="en-US" baseline="0" dirty="0" smtClean="0"/>
              <a:t> a </a:t>
            </a:r>
            <a:r>
              <a:rPr lang="en-US" baseline="0" dirty="0" err="1" smtClean="0"/>
              <a:t>potřeb</a:t>
            </a:r>
            <a:r>
              <a:rPr lang="en-US" baseline="0" dirty="0" smtClean="0"/>
              <a:t> </a:t>
            </a:r>
            <a:r>
              <a:rPr lang="en-US" baseline="0" dirty="0" err="1" smtClean="0"/>
              <a:t>společnosti</a:t>
            </a:r>
            <a:r>
              <a:rPr lang="en-US" baseline="0" dirty="0" smtClean="0"/>
              <a:t> I </a:t>
            </a:r>
            <a:r>
              <a:rPr lang="en-US" baseline="0" dirty="0" err="1" smtClean="0"/>
              <a:t>pracovníka</a:t>
            </a:r>
            <a:r>
              <a:rPr lang="en-US" baseline="0" dirty="0" smtClean="0"/>
              <a:t>, </a:t>
            </a:r>
            <a:r>
              <a:rPr lang="en-US" baseline="0" dirty="0" err="1" smtClean="0"/>
              <a:t>celý</a:t>
            </a:r>
            <a:r>
              <a:rPr lang="en-US" baseline="0" dirty="0" smtClean="0"/>
              <a:t> </a:t>
            </a:r>
            <a:r>
              <a:rPr lang="en-US" baseline="0" dirty="0" err="1" smtClean="0"/>
              <a:t>proces</a:t>
            </a:r>
            <a:r>
              <a:rPr lang="en-US" baseline="0" dirty="0" smtClean="0"/>
              <a:t> </a:t>
            </a:r>
            <a:r>
              <a:rPr lang="en-US" baseline="0" dirty="0" smtClean="0"/>
              <a:t>je </a:t>
            </a:r>
            <a:r>
              <a:rPr lang="en-US" baseline="0" dirty="0" err="1" smtClean="0"/>
              <a:t>řízen</a:t>
            </a:r>
            <a:r>
              <a:rPr lang="en-US" baseline="0" dirty="0" smtClean="0"/>
              <a:t> </a:t>
            </a:r>
            <a:r>
              <a:rPr lang="en-US" baseline="0" dirty="0" smtClean="0"/>
              <a:t>a </a:t>
            </a:r>
            <a:r>
              <a:rPr lang="en-US" baseline="0" dirty="0" err="1" smtClean="0"/>
              <a:t>kontrolován</a:t>
            </a:r>
            <a:r>
              <a:rPr lang="en-US" baseline="0" dirty="0" smtClean="0"/>
              <a:t> </a:t>
            </a:r>
            <a:r>
              <a:rPr lang="en-US" baseline="0" dirty="0" err="1" smtClean="0"/>
              <a:t>především</a:t>
            </a:r>
            <a:r>
              <a:rPr lang="en-US" baseline="0" dirty="0" smtClean="0"/>
              <a:t> z </a:t>
            </a:r>
            <a:r>
              <a:rPr lang="en-US" baseline="0" dirty="0" err="1" smtClean="0"/>
              <a:t>hlediska</a:t>
            </a:r>
            <a:r>
              <a:rPr lang="en-US" baseline="0" dirty="0" smtClean="0"/>
              <a:t> </a:t>
            </a:r>
            <a:r>
              <a:rPr lang="en-US" baseline="0" dirty="0" err="1" smtClean="0"/>
              <a:t>efektivity</a:t>
            </a:r>
            <a:r>
              <a:rPr lang="en-US" baseline="0" dirty="0" smtClean="0"/>
              <a:t>.</a:t>
            </a:r>
          </a:p>
          <a:p>
            <a:endParaRPr lang="en-US" baseline="0" dirty="0" smtClean="0"/>
          </a:p>
          <a:p>
            <a:r>
              <a:rPr lang="en-US" baseline="0" dirty="0" err="1" smtClean="0"/>
              <a:t>Koncept</a:t>
            </a:r>
            <a:r>
              <a:rPr lang="en-US" baseline="0" dirty="0" smtClean="0"/>
              <a:t> </a:t>
            </a:r>
            <a:r>
              <a:rPr lang="en-US" baseline="0" dirty="0" err="1" smtClean="0"/>
              <a:t>Učicí</a:t>
            </a:r>
            <a:r>
              <a:rPr lang="en-US" baseline="0" dirty="0" smtClean="0"/>
              <a:t> se </a:t>
            </a:r>
            <a:r>
              <a:rPr lang="en-US" baseline="0" dirty="0" err="1" smtClean="0"/>
              <a:t>organizace</a:t>
            </a:r>
            <a:r>
              <a:rPr lang="en-US" baseline="0" dirty="0" smtClean="0"/>
              <a:t> o P. </a:t>
            </a:r>
            <a:r>
              <a:rPr lang="en-US" baseline="0" dirty="0" err="1" smtClean="0"/>
              <a:t>Sengeho</a:t>
            </a:r>
            <a:r>
              <a:rPr lang="en-US" baseline="0" dirty="0" smtClean="0"/>
              <a:t> </a:t>
            </a:r>
            <a:r>
              <a:rPr lang="en-US" baseline="0" dirty="0" err="1" smtClean="0"/>
              <a:t>ukazuje</a:t>
            </a:r>
            <a:r>
              <a:rPr lang="en-US" baseline="0" dirty="0" smtClean="0"/>
              <a:t> </a:t>
            </a:r>
            <a:r>
              <a:rPr lang="en-US" baseline="0" dirty="0" err="1" smtClean="0"/>
              <a:t>na</a:t>
            </a:r>
            <a:r>
              <a:rPr lang="en-US" baseline="0" dirty="0" smtClean="0"/>
              <a:t> </a:t>
            </a:r>
            <a:r>
              <a:rPr lang="en-US" baseline="0" dirty="0" err="1" smtClean="0"/>
              <a:t>charakteristiky</a:t>
            </a:r>
            <a:r>
              <a:rPr lang="en-US" baseline="0" dirty="0" smtClean="0"/>
              <a:t> </a:t>
            </a:r>
            <a:r>
              <a:rPr lang="en-US" baseline="0" dirty="0" err="1" smtClean="0"/>
              <a:t>organizací</a:t>
            </a:r>
            <a:r>
              <a:rPr lang="en-US" baseline="0" dirty="0" smtClean="0"/>
              <a:t>, </a:t>
            </a:r>
            <a:r>
              <a:rPr lang="en-US" baseline="0" dirty="0" err="1" smtClean="0"/>
              <a:t>které</a:t>
            </a:r>
            <a:r>
              <a:rPr lang="en-US" baseline="0" dirty="0" smtClean="0"/>
              <a:t> se </a:t>
            </a:r>
            <a:r>
              <a:rPr lang="en-US" baseline="0" dirty="0" err="1" smtClean="0"/>
              <a:t>rozvíjí</a:t>
            </a:r>
            <a:r>
              <a:rPr lang="en-US" baseline="0" dirty="0" smtClean="0"/>
              <a:t> a </a:t>
            </a:r>
            <a:r>
              <a:rPr lang="en-US" baseline="0" dirty="0" err="1" smtClean="0"/>
              <a:t>stávají</a:t>
            </a:r>
            <a:r>
              <a:rPr lang="en-US" baseline="0" dirty="0" smtClean="0"/>
              <a:t> </a:t>
            </a:r>
            <a:r>
              <a:rPr lang="en-US" baseline="0" dirty="0" err="1" smtClean="0"/>
              <a:t>konkurenceschopnými</a:t>
            </a:r>
            <a:r>
              <a:rPr lang="en-US" baseline="0" dirty="0" smtClean="0"/>
              <a:t> </a:t>
            </a:r>
            <a:r>
              <a:rPr lang="en-US" baseline="0" dirty="0" err="1" smtClean="0"/>
              <a:t>díky</a:t>
            </a:r>
            <a:r>
              <a:rPr lang="en-US" baseline="0" dirty="0" smtClean="0"/>
              <a:t> </a:t>
            </a:r>
            <a:r>
              <a:rPr lang="en-US" baseline="0" dirty="0" err="1" smtClean="0"/>
              <a:t>vlastní</a:t>
            </a:r>
            <a:r>
              <a:rPr lang="en-US" baseline="0" dirty="0" smtClean="0"/>
              <a:t> </a:t>
            </a:r>
            <a:r>
              <a:rPr lang="en-US" baseline="0" dirty="0" err="1" smtClean="0"/>
              <a:t>adaptabilitě</a:t>
            </a:r>
            <a:r>
              <a:rPr lang="en-US" baseline="0" dirty="0" smtClean="0"/>
              <a:t> a </a:t>
            </a:r>
            <a:r>
              <a:rPr lang="en-US" baseline="0" dirty="0" err="1" smtClean="0"/>
              <a:t>zdrojům</a:t>
            </a:r>
            <a:r>
              <a:rPr lang="en-US" baseline="0" dirty="0" smtClean="0"/>
              <a:t>. V </a:t>
            </a:r>
            <a:r>
              <a:rPr lang="en-US" baseline="0" dirty="0" err="1" smtClean="0"/>
              <a:t>takovýchto</a:t>
            </a:r>
            <a:r>
              <a:rPr lang="en-US" baseline="0" dirty="0" smtClean="0"/>
              <a:t> </a:t>
            </a:r>
            <a:r>
              <a:rPr lang="en-US" baseline="0" dirty="0" err="1" smtClean="0"/>
              <a:t>firmách</a:t>
            </a:r>
            <a:r>
              <a:rPr lang="en-US" baseline="0" dirty="0" smtClean="0"/>
              <a:t> </a:t>
            </a:r>
            <a:r>
              <a:rPr lang="en-US" baseline="0" dirty="0" err="1" smtClean="0"/>
              <a:t>panuje</a:t>
            </a:r>
            <a:r>
              <a:rPr lang="en-US" baseline="0" dirty="0" smtClean="0"/>
              <a:t> </a:t>
            </a:r>
            <a:r>
              <a:rPr lang="en-US" baseline="0" dirty="0" err="1" smtClean="0"/>
              <a:t>atmosféra</a:t>
            </a:r>
            <a:r>
              <a:rPr lang="en-US" baseline="0" dirty="0" smtClean="0"/>
              <a:t> </a:t>
            </a:r>
            <a:r>
              <a:rPr lang="en-US" baseline="0" dirty="0" err="1" smtClean="0"/>
              <a:t>permanentního</a:t>
            </a:r>
            <a:r>
              <a:rPr lang="en-US" baseline="0" dirty="0" smtClean="0"/>
              <a:t> </a:t>
            </a:r>
            <a:r>
              <a:rPr lang="en-US" baseline="0" dirty="0" err="1" smtClean="0"/>
              <a:t>vzdělávání</a:t>
            </a:r>
            <a:r>
              <a:rPr lang="en-US" baseline="0" dirty="0" smtClean="0"/>
              <a:t>, </a:t>
            </a:r>
            <a:r>
              <a:rPr lang="en-US" baseline="0" dirty="0" err="1" smtClean="0"/>
              <a:t>které</a:t>
            </a:r>
            <a:r>
              <a:rPr lang="en-US" baseline="0" dirty="0" smtClean="0"/>
              <a:t> se </a:t>
            </a:r>
            <a:r>
              <a:rPr lang="en-US" baseline="0" dirty="0" err="1" smtClean="0"/>
              <a:t>odehrává</a:t>
            </a:r>
            <a:r>
              <a:rPr lang="en-US" baseline="0" dirty="0" smtClean="0"/>
              <a:t> co </a:t>
            </a:r>
            <a:r>
              <a:rPr lang="en-US" baseline="0" dirty="0" err="1" smtClean="0"/>
              <a:t>nejblíže</a:t>
            </a:r>
            <a:r>
              <a:rPr lang="en-US" baseline="0" dirty="0" smtClean="0"/>
              <a:t> </a:t>
            </a:r>
            <a:r>
              <a:rPr lang="en-US" baseline="0" dirty="0" err="1" smtClean="0"/>
              <a:t>pracovišti</a:t>
            </a:r>
            <a:r>
              <a:rPr lang="en-US" baseline="0" dirty="0" smtClean="0"/>
              <a:t>. </a:t>
            </a:r>
            <a:r>
              <a:rPr lang="en-US" baseline="0" dirty="0" err="1" smtClean="0"/>
              <a:t>Pracovník</a:t>
            </a:r>
            <a:r>
              <a:rPr lang="en-US" baseline="0" dirty="0" smtClean="0"/>
              <a:t> </a:t>
            </a:r>
            <a:r>
              <a:rPr lang="en-US" baseline="0" dirty="0" err="1" smtClean="0"/>
              <a:t>samotný</a:t>
            </a:r>
            <a:r>
              <a:rPr lang="en-US" baseline="0" dirty="0" smtClean="0"/>
              <a:t> je </a:t>
            </a:r>
            <a:r>
              <a:rPr lang="en-US" baseline="0" dirty="0" err="1" smtClean="0"/>
              <a:t>považován</a:t>
            </a:r>
            <a:r>
              <a:rPr lang="en-US" baseline="0" dirty="0" smtClean="0"/>
              <a:t> </a:t>
            </a:r>
            <a:r>
              <a:rPr lang="en-US" baseline="0" dirty="0" err="1" smtClean="0"/>
              <a:t>za</a:t>
            </a:r>
            <a:r>
              <a:rPr lang="en-US" baseline="0" dirty="0" smtClean="0"/>
              <a:t> </a:t>
            </a:r>
            <a:r>
              <a:rPr lang="en-US" baseline="0" dirty="0" err="1" smtClean="0"/>
              <a:t>subjekt</a:t>
            </a:r>
            <a:r>
              <a:rPr lang="en-US" baseline="0" dirty="0" smtClean="0"/>
              <a:t> </a:t>
            </a:r>
            <a:r>
              <a:rPr lang="en-US" baseline="0" dirty="0" err="1" smtClean="0"/>
              <a:t>rozvoje</a:t>
            </a:r>
            <a:r>
              <a:rPr lang="en-US" baseline="0" dirty="0" smtClean="0"/>
              <a:t> </a:t>
            </a:r>
            <a:r>
              <a:rPr lang="en-US" baseline="0" dirty="0" err="1" smtClean="0"/>
              <a:t>nikoliv</a:t>
            </a:r>
            <a:r>
              <a:rPr lang="en-US" baseline="0" dirty="0" smtClean="0"/>
              <a:t> </a:t>
            </a:r>
            <a:r>
              <a:rPr lang="en-US" baseline="0" dirty="0" err="1" smtClean="0"/>
              <a:t>pasivní</a:t>
            </a:r>
            <a:r>
              <a:rPr lang="en-US" baseline="0" dirty="0" smtClean="0"/>
              <a:t> </a:t>
            </a:r>
            <a:r>
              <a:rPr lang="en-US" baseline="0" dirty="0" err="1" smtClean="0"/>
              <a:t>objekt</a:t>
            </a:r>
            <a:r>
              <a:rPr lang="en-US" baseline="0" dirty="0" smtClean="0"/>
              <a:t> (</a:t>
            </a:r>
            <a:r>
              <a:rPr lang="en-US" baseline="0" dirty="0" err="1" smtClean="0"/>
              <a:t>přijímač</a:t>
            </a:r>
            <a:r>
              <a:rPr lang="en-US" baseline="0" dirty="0" smtClean="0"/>
              <a:t> </a:t>
            </a:r>
            <a:r>
              <a:rPr lang="en-US" baseline="0" dirty="0" err="1" smtClean="0"/>
              <a:t>informací</a:t>
            </a:r>
            <a:r>
              <a:rPr lang="en-US" baseline="0" dirty="0" smtClean="0"/>
              <a:t>). </a:t>
            </a:r>
            <a:r>
              <a:rPr lang="en-US" baseline="0" dirty="0" err="1" smtClean="0"/>
              <a:t>Organizace</a:t>
            </a:r>
            <a:r>
              <a:rPr lang="en-US" baseline="0" dirty="0" smtClean="0"/>
              <a:t> </a:t>
            </a:r>
            <a:r>
              <a:rPr lang="en-US" baseline="0" dirty="0" err="1" smtClean="0"/>
              <a:t>má</a:t>
            </a:r>
            <a:r>
              <a:rPr lang="en-US" baseline="0" dirty="0" smtClean="0"/>
              <a:t> </a:t>
            </a:r>
            <a:r>
              <a:rPr lang="en-US" baseline="0" dirty="0" err="1" smtClean="0"/>
              <a:t>široké</a:t>
            </a:r>
            <a:r>
              <a:rPr lang="en-US" baseline="0" dirty="0" smtClean="0"/>
              <a:t> </a:t>
            </a:r>
            <a:r>
              <a:rPr lang="en-US" baseline="0" dirty="0" err="1" smtClean="0"/>
              <a:t>portfólio</a:t>
            </a:r>
            <a:r>
              <a:rPr lang="en-US" baseline="0" dirty="0" smtClean="0"/>
              <a:t> </a:t>
            </a:r>
            <a:r>
              <a:rPr lang="en-US" baseline="0" dirty="0" err="1" smtClean="0"/>
              <a:t>externích</a:t>
            </a:r>
            <a:r>
              <a:rPr lang="en-US" baseline="0" dirty="0" smtClean="0"/>
              <a:t> a </a:t>
            </a:r>
            <a:r>
              <a:rPr lang="en-US" baseline="0" dirty="0" err="1" smtClean="0"/>
              <a:t>především</a:t>
            </a:r>
            <a:r>
              <a:rPr lang="en-US" baseline="0" dirty="0" smtClean="0"/>
              <a:t> </a:t>
            </a:r>
            <a:r>
              <a:rPr lang="en-US" baseline="0" dirty="0" err="1" smtClean="0"/>
              <a:t>interních</a:t>
            </a:r>
            <a:r>
              <a:rPr lang="en-US" baseline="0" dirty="0" smtClean="0"/>
              <a:t> </a:t>
            </a:r>
            <a:r>
              <a:rPr lang="en-US" baseline="0" dirty="0" err="1" smtClean="0"/>
              <a:t>lektorů</a:t>
            </a:r>
            <a:r>
              <a:rPr lang="en-US" baseline="0" dirty="0" smtClean="0"/>
              <a:t> a </a:t>
            </a:r>
            <a:r>
              <a:rPr lang="en-US" baseline="0" dirty="0" err="1" smtClean="0"/>
              <a:t>klade</a:t>
            </a:r>
            <a:r>
              <a:rPr lang="en-US" baseline="0" dirty="0" smtClean="0"/>
              <a:t> </a:t>
            </a:r>
            <a:r>
              <a:rPr lang="en-US" baseline="0" dirty="0" err="1" smtClean="0"/>
              <a:t>důraz</a:t>
            </a:r>
            <a:r>
              <a:rPr lang="en-US" baseline="0" dirty="0" smtClean="0"/>
              <a:t> </a:t>
            </a:r>
            <a:r>
              <a:rPr lang="en-US" baseline="0" dirty="0" err="1" smtClean="0"/>
              <a:t>na</a:t>
            </a:r>
            <a:r>
              <a:rPr lang="en-US" baseline="0" dirty="0" smtClean="0"/>
              <a:t> </a:t>
            </a:r>
            <a:r>
              <a:rPr lang="en-US" baseline="0" dirty="0" err="1" smtClean="0"/>
              <a:t>multimediálnost</a:t>
            </a:r>
            <a:r>
              <a:rPr lang="en-US" baseline="0" dirty="0" smtClean="0"/>
              <a:t> a </a:t>
            </a:r>
            <a:r>
              <a:rPr lang="en-US" baseline="0" dirty="0" err="1" smtClean="0"/>
              <a:t>diferencializaci</a:t>
            </a:r>
            <a:r>
              <a:rPr lang="en-US" baseline="0" dirty="0" smtClean="0"/>
              <a:t> </a:t>
            </a:r>
            <a:r>
              <a:rPr lang="en-US" baseline="0" dirty="0" err="1" smtClean="0"/>
              <a:t>rozvojových</a:t>
            </a:r>
            <a:r>
              <a:rPr lang="en-US" baseline="0" dirty="0" smtClean="0"/>
              <a:t> </a:t>
            </a:r>
            <a:r>
              <a:rPr lang="en-US" baseline="0" dirty="0" err="1" smtClean="0"/>
              <a:t>aktivit</a:t>
            </a:r>
            <a:r>
              <a:rPr lang="en-US" baseline="0" dirty="0" smtClean="0"/>
              <a:t>. V </a:t>
            </a:r>
            <a:r>
              <a:rPr lang="en-US" baseline="0" dirty="0" err="1" smtClean="0"/>
              <a:t>podstatě</a:t>
            </a:r>
            <a:r>
              <a:rPr lang="en-US" baseline="0" dirty="0" smtClean="0"/>
              <a:t> </a:t>
            </a:r>
            <a:r>
              <a:rPr lang="en-US" baseline="0" dirty="0" err="1" smtClean="0"/>
              <a:t>lze</a:t>
            </a:r>
            <a:r>
              <a:rPr lang="en-US" baseline="0" dirty="0" smtClean="0"/>
              <a:t> </a:t>
            </a:r>
            <a:r>
              <a:rPr lang="en-US" baseline="0" dirty="0" err="1" smtClean="0"/>
              <a:t>říci</a:t>
            </a:r>
            <a:r>
              <a:rPr lang="en-US" baseline="0" dirty="0" smtClean="0"/>
              <a:t>, </a:t>
            </a:r>
            <a:r>
              <a:rPr lang="en-US" baseline="0" dirty="0" err="1" smtClean="0"/>
              <a:t>že</a:t>
            </a:r>
            <a:r>
              <a:rPr lang="en-US" baseline="0" dirty="0" smtClean="0"/>
              <a:t> </a:t>
            </a:r>
            <a:r>
              <a:rPr lang="en-US" baseline="0" dirty="0" err="1" smtClean="0"/>
              <a:t>takováto</a:t>
            </a:r>
            <a:r>
              <a:rPr lang="en-US" baseline="0" dirty="0" smtClean="0"/>
              <a:t> </a:t>
            </a:r>
            <a:r>
              <a:rPr lang="en-US" baseline="0" dirty="0" err="1" smtClean="0"/>
              <a:t>společnost</a:t>
            </a:r>
            <a:r>
              <a:rPr lang="en-US" baseline="0" dirty="0" smtClean="0"/>
              <a:t> se </a:t>
            </a:r>
            <a:r>
              <a:rPr lang="en-US" baseline="0" dirty="0" err="1" smtClean="0"/>
              <a:t>snaží</a:t>
            </a:r>
            <a:r>
              <a:rPr lang="en-US" baseline="0" dirty="0" smtClean="0"/>
              <a:t> </a:t>
            </a:r>
            <a:r>
              <a:rPr lang="en-US" baseline="0" dirty="0" err="1" smtClean="0"/>
              <a:t>rozvojové</a:t>
            </a:r>
            <a:r>
              <a:rPr lang="en-US" baseline="0" dirty="0" smtClean="0"/>
              <a:t> </a:t>
            </a:r>
            <a:r>
              <a:rPr lang="en-US" baseline="0" dirty="0" err="1" smtClean="0"/>
              <a:t>aktivity</a:t>
            </a:r>
            <a:r>
              <a:rPr lang="en-US" baseline="0" dirty="0" smtClean="0"/>
              <a:t> </a:t>
            </a:r>
            <a:r>
              <a:rPr lang="en-US" baseline="0" dirty="0" err="1" smtClean="0"/>
              <a:t>zacílit</a:t>
            </a:r>
            <a:r>
              <a:rPr lang="en-US" baseline="0" dirty="0" smtClean="0"/>
              <a:t> co </a:t>
            </a:r>
            <a:r>
              <a:rPr lang="en-US" baseline="0" dirty="0" err="1" smtClean="0"/>
              <a:t>nejpřesněji</a:t>
            </a:r>
            <a:r>
              <a:rPr lang="en-US" baseline="0" dirty="0" smtClean="0"/>
              <a:t> </a:t>
            </a:r>
            <a:r>
              <a:rPr lang="en-US" baseline="0" dirty="0" err="1" smtClean="0"/>
              <a:t>na</a:t>
            </a:r>
            <a:r>
              <a:rPr lang="en-US" baseline="0" dirty="0" smtClean="0"/>
              <a:t> </a:t>
            </a:r>
            <a:r>
              <a:rPr lang="en-US" baseline="0" dirty="0" err="1" smtClean="0"/>
              <a:t>svoje</a:t>
            </a:r>
            <a:r>
              <a:rPr lang="en-US" baseline="0" dirty="0" smtClean="0"/>
              <a:t> </a:t>
            </a:r>
            <a:r>
              <a:rPr lang="en-US" baseline="0" dirty="0" err="1" smtClean="0"/>
              <a:t>potřeby</a:t>
            </a:r>
            <a:r>
              <a:rPr lang="en-US" baseline="0" dirty="0" smtClean="0"/>
              <a:t>. A </a:t>
            </a:r>
            <a:r>
              <a:rPr lang="en-US" baseline="0" dirty="0" err="1" smtClean="0"/>
              <a:t>požadavky</a:t>
            </a:r>
            <a:r>
              <a:rPr lang="en-US" baseline="0" dirty="0" smtClean="0"/>
              <a:t> </a:t>
            </a:r>
            <a:r>
              <a:rPr lang="en-US" baseline="0" dirty="0" err="1" smtClean="0"/>
              <a:t>pracovníků</a:t>
            </a:r>
            <a:endParaRPr lang="en-US" dirty="0"/>
          </a:p>
        </p:txBody>
      </p:sp>
      <p:sp>
        <p:nvSpPr>
          <p:cNvPr id="4" name="Slide Number Placeholder 3"/>
          <p:cNvSpPr>
            <a:spLocks noGrp="1"/>
          </p:cNvSpPr>
          <p:nvPr>
            <p:ph type="sldNum" sz="quarter" idx="10"/>
          </p:nvPr>
        </p:nvSpPr>
        <p:spPr/>
        <p:txBody>
          <a:bodyPr/>
          <a:lstStyle/>
          <a:p>
            <a:fld id="{36AF71D2-EFFC-BB40-8A9E-6546627750D5}" type="slidenum">
              <a:rPr lang="en-US" smtClean="0"/>
              <a:t>4</a:t>
            </a:fld>
            <a:endParaRPr lang="en-US"/>
          </a:p>
        </p:txBody>
      </p:sp>
    </p:spTree>
    <p:extLst>
      <p:ext uri="{BB962C8B-B14F-4D97-AF65-F5344CB8AC3E}">
        <p14:creationId xmlns:p14="http://schemas.microsoft.com/office/powerpoint/2010/main" val="7089394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Je vhodné pro každého talenta připravit individuální plán rozvoje,</a:t>
            </a:r>
            <a:r>
              <a:rPr lang="cs-CZ" baseline="0" dirty="0" smtClean="0"/>
              <a:t> průběžné kontrolovat jeho plnění a vyhodnocovat jeho efektivitu.</a:t>
            </a:r>
          </a:p>
          <a:p>
            <a:r>
              <a:rPr lang="cs-CZ" baseline="0" dirty="0" smtClean="0"/>
              <a:t>Zde jsou uvedeny rozvojové nástroje. </a:t>
            </a:r>
            <a:endParaRPr lang="cs-CZ" dirty="0"/>
          </a:p>
        </p:txBody>
      </p:sp>
      <p:sp>
        <p:nvSpPr>
          <p:cNvPr id="4" name="Zástupný symbol pro číslo snímku 3"/>
          <p:cNvSpPr>
            <a:spLocks noGrp="1"/>
          </p:cNvSpPr>
          <p:nvPr>
            <p:ph type="sldNum" sz="quarter" idx="10"/>
          </p:nvPr>
        </p:nvSpPr>
        <p:spPr/>
        <p:txBody>
          <a:bodyPr/>
          <a:lstStyle/>
          <a:p>
            <a:fld id="{ED0765EE-56E0-47CC-B792-081F127F6B5C}" type="slidenum">
              <a:rPr lang="en-US" smtClean="0"/>
              <a:pPr/>
              <a:t>26</a:t>
            </a:fld>
            <a:endParaRPr lang="en-US"/>
          </a:p>
        </p:txBody>
      </p:sp>
    </p:spTree>
    <p:extLst>
      <p:ext uri="{BB962C8B-B14F-4D97-AF65-F5344CB8AC3E}">
        <p14:creationId xmlns:p14="http://schemas.microsoft.com/office/powerpoint/2010/main" val="20402116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Do talentovaných pracovníků investuje organizace nemalé prostředky a to nejen</a:t>
            </a:r>
            <a:r>
              <a:rPr lang="cs-CZ" baseline="0" dirty="0" smtClean="0"/>
              <a:t> finanční, proto je potřeba myslet i na to, jakým způsobem budeme talenty motivovat a stabilizovat.</a:t>
            </a:r>
          </a:p>
          <a:p>
            <a:endParaRPr lang="cs-CZ" dirty="0"/>
          </a:p>
        </p:txBody>
      </p:sp>
      <p:sp>
        <p:nvSpPr>
          <p:cNvPr id="4" name="Zástupný symbol pro číslo snímku 3"/>
          <p:cNvSpPr>
            <a:spLocks noGrp="1"/>
          </p:cNvSpPr>
          <p:nvPr>
            <p:ph type="sldNum" sz="quarter" idx="10"/>
          </p:nvPr>
        </p:nvSpPr>
        <p:spPr/>
        <p:txBody>
          <a:bodyPr/>
          <a:lstStyle/>
          <a:p>
            <a:fld id="{ED0765EE-56E0-47CC-B792-081F127F6B5C}" type="slidenum">
              <a:rPr lang="en-US" smtClean="0"/>
              <a:pPr/>
              <a:t>27</a:t>
            </a:fld>
            <a:endParaRPr lang="en-US"/>
          </a:p>
        </p:txBody>
      </p:sp>
    </p:spTree>
    <p:extLst>
      <p:ext uri="{BB962C8B-B14F-4D97-AF65-F5344CB8AC3E}">
        <p14:creationId xmlns:p14="http://schemas.microsoft.com/office/powerpoint/2010/main" val="21745703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171450" indent="-171450">
              <a:buFontTx/>
              <a:buChar char="-"/>
            </a:pPr>
            <a:r>
              <a:rPr lang="cs-CZ" baseline="0" dirty="0" smtClean="0"/>
              <a:t>Identifikace potenciálu firmy</a:t>
            </a:r>
          </a:p>
          <a:p>
            <a:pPr marL="171450" indent="-171450">
              <a:buFontTx/>
              <a:buChar char="-"/>
            </a:pPr>
            <a:r>
              <a:rPr lang="cs-CZ" baseline="0" dirty="0" smtClean="0"/>
              <a:t>Především za účelem inovací</a:t>
            </a:r>
          </a:p>
          <a:p>
            <a:pPr marL="171450" indent="-171450">
              <a:buFontTx/>
              <a:buChar char="-"/>
            </a:pPr>
            <a:r>
              <a:rPr lang="cs-CZ" baseline="0" dirty="0" smtClean="0"/>
              <a:t>Zefektivnit své procesy</a:t>
            </a:r>
          </a:p>
          <a:p>
            <a:pPr marL="171450" indent="-171450">
              <a:buFontTx/>
              <a:buChar char="-"/>
            </a:pPr>
            <a:r>
              <a:rPr lang="cs-CZ" baseline="0" dirty="0" smtClean="0"/>
              <a:t>Snížení fluktuace a snížení možnosti odchodu talentovaného zaměstnance</a:t>
            </a:r>
          </a:p>
          <a:p>
            <a:pPr marL="171450" indent="-171450">
              <a:buFontTx/>
              <a:buChar char="-"/>
            </a:pPr>
            <a:r>
              <a:rPr lang="cs-CZ" baseline="0" dirty="0" smtClean="0"/>
              <a:t>Příprava plánu nástupnictví na klíčové pozice</a:t>
            </a:r>
          </a:p>
          <a:p>
            <a:pPr marL="171450" indent="-171450">
              <a:buFontTx/>
              <a:buChar char="-"/>
            </a:pPr>
            <a:r>
              <a:rPr lang="cs-CZ" baseline="0" dirty="0" smtClean="0"/>
              <a:t>Předávání a zachování know-how firmy</a:t>
            </a:r>
          </a:p>
          <a:p>
            <a:pPr marL="171450" indent="-171450">
              <a:buFontTx/>
              <a:buChar char="-"/>
            </a:pPr>
            <a:r>
              <a:rPr lang="cs-CZ" baseline="0" dirty="0" smtClean="0"/>
              <a:t>Zefektivňování </a:t>
            </a:r>
            <a:r>
              <a:rPr lang="cs-CZ" baseline="0" dirty="0" smtClean="0"/>
              <a:t>procesů</a:t>
            </a:r>
            <a:r>
              <a:rPr lang="cs-CZ" baseline="0" dirty="0" smtClean="0"/>
              <a:t>, inovace, snížení fluktuace a zatraktivnění organizace vede k její vyšší konkurenceschopnosti</a:t>
            </a:r>
          </a:p>
          <a:p>
            <a:pPr marL="171450" indent="-171450">
              <a:buFontTx/>
              <a:buChar char="-"/>
            </a:pPr>
            <a:endParaRPr lang="cs-CZ" baseline="0" dirty="0" smtClean="0"/>
          </a:p>
          <a:p>
            <a:endParaRPr lang="cs-CZ" baseline="0" dirty="0" smtClean="0"/>
          </a:p>
          <a:p>
            <a:endParaRPr lang="cs-CZ" dirty="0"/>
          </a:p>
        </p:txBody>
      </p:sp>
      <p:sp>
        <p:nvSpPr>
          <p:cNvPr id="4" name="Zástupný symbol pro číslo snímku 3"/>
          <p:cNvSpPr>
            <a:spLocks noGrp="1"/>
          </p:cNvSpPr>
          <p:nvPr>
            <p:ph type="sldNum" sz="quarter" idx="10"/>
          </p:nvPr>
        </p:nvSpPr>
        <p:spPr/>
        <p:txBody>
          <a:bodyPr/>
          <a:lstStyle/>
          <a:p>
            <a:fld id="{ED0765EE-56E0-47CC-B792-081F127F6B5C}" type="slidenum">
              <a:rPr lang="en-US" smtClean="0"/>
              <a:pPr/>
              <a:t>28</a:t>
            </a:fld>
            <a:endParaRPr lang="en-US"/>
          </a:p>
        </p:txBody>
      </p:sp>
    </p:spTree>
    <p:extLst>
      <p:ext uri="{BB962C8B-B14F-4D97-AF65-F5344CB8AC3E}">
        <p14:creationId xmlns:p14="http://schemas.microsoft.com/office/powerpoint/2010/main" val="31773037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Samozřejmě zde existují i rizika</a:t>
            </a:r>
            <a:r>
              <a:rPr lang="cs-CZ" baseline="0" dirty="0" smtClean="0"/>
              <a:t> spojená s výchovou talentů. Vzhledem k tomu, že se jedná o dlouhodobý proces je možné, že tzv. vyšumí do ztracena, protože nebude pravidelně monitorován a aktualizován podle aktuální strategie firmy.</a:t>
            </a:r>
          </a:p>
          <a:p>
            <a:r>
              <a:rPr lang="cs-CZ" baseline="0" dirty="0" smtClean="0"/>
              <a:t>Může být špatně použit nástroj na výběr uchazečů v programu a pak se programu účastní nesprávní lidé. </a:t>
            </a:r>
          </a:p>
          <a:p>
            <a:r>
              <a:rPr lang="cs-CZ" baseline="0" dirty="0" smtClean="0"/>
              <a:t>Popřípadě můžete zvolit nevhodné vzdělávací aktivity, které nepodpoří rozvoj vybraných kompetencí pracovníka.</a:t>
            </a:r>
          </a:p>
          <a:p>
            <a:r>
              <a:rPr lang="cs-CZ" baseline="0" dirty="0" smtClean="0"/>
              <a:t>Celý program může být nesprávně komunikován a vnímán ze strany pracovníků jako nějaký exkluzivní klub, nebo se talenti necítí být zavázáni k pokroku a rozvoji.</a:t>
            </a:r>
          </a:p>
          <a:p>
            <a:r>
              <a:rPr lang="cs-CZ" baseline="0" dirty="0" smtClean="0"/>
              <a:t>Rovněž manažer má důležitou roli ve vedení talenta, protože manažer mu přiděluje práci a motivuje jej.</a:t>
            </a:r>
          </a:p>
          <a:p>
            <a:r>
              <a:rPr lang="cs-CZ" baseline="0" dirty="0" smtClean="0"/>
              <a:t>Program může být nevhodně nastaven a dojde k demotivaci talentů a případně jejich odchodu z organizace.</a:t>
            </a:r>
          </a:p>
          <a:p>
            <a:r>
              <a:rPr lang="cs-CZ" baseline="0" dirty="0" smtClean="0"/>
              <a:t>Také v případě, kdy nejsou definována měřítka pro sledování efektivity programu, může se stát, že TM přestane plnit svůj cíl a mrhá se zdroji.</a:t>
            </a:r>
          </a:p>
          <a:p>
            <a:endParaRPr lang="cs-CZ" dirty="0"/>
          </a:p>
        </p:txBody>
      </p:sp>
      <p:sp>
        <p:nvSpPr>
          <p:cNvPr id="4" name="Zástupný symbol pro číslo snímku 3"/>
          <p:cNvSpPr>
            <a:spLocks noGrp="1"/>
          </p:cNvSpPr>
          <p:nvPr>
            <p:ph type="sldNum" sz="quarter" idx="10"/>
          </p:nvPr>
        </p:nvSpPr>
        <p:spPr/>
        <p:txBody>
          <a:bodyPr/>
          <a:lstStyle/>
          <a:p>
            <a:fld id="{ED0765EE-56E0-47CC-B792-081F127F6B5C}" type="slidenum">
              <a:rPr lang="en-US" smtClean="0"/>
              <a:pPr/>
              <a:t>29</a:t>
            </a:fld>
            <a:endParaRPr lang="en-US"/>
          </a:p>
        </p:txBody>
      </p:sp>
    </p:spTree>
    <p:extLst>
      <p:ext uri="{BB962C8B-B14F-4D97-AF65-F5344CB8AC3E}">
        <p14:creationId xmlns:p14="http://schemas.microsoft.com/office/powerpoint/2010/main" val="9611757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D0765EE-56E0-47CC-B792-081F127F6B5C}" type="slidenum">
              <a:rPr lang="en-US" smtClean="0"/>
              <a:pPr/>
              <a:t>30</a:t>
            </a:fld>
            <a:endParaRPr lang="en-US"/>
          </a:p>
        </p:txBody>
      </p:sp>
    </p:spTree>
    <p:extLst>
      <p:ext uri="{BB962C8B-B14F-4D97-AF65-F5344CB8AC3E}">
        <p14:creationId xmlns:p14="http://schemas.microsoft.com/office/powerpoint/2010/main" val="20557906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Děkuji za pozornost a nyní</a:t>
            </a:r>
            <a:r>
              <a:rPr lang="cs-CZ" baseline="0" dirty="0" smtClean="0"/>
              <a:t> se máte možnost zeptat na cokoliv, co vás zajímá.</a:t>
            </a:r>
            <a:endParaRPr lang="cs-CZ" dirty="0"/>
          </a:p>
        </p:txBody>
      </p:sp>
      <p:sp>
        <p:nvSpPr>
          <p:cNvPr id="4" name="Zástupný symbol pro číslo snímku 3"/>
          <p:cNvSpPr>
            <a:spLocks noGrp="1"/>
          </p:cNvSpPr>
          <p:nvPr>
            <p:ph type="sldNum" sz="quarter" idx="10"/>
          </p:nvPr>
        </p:nvSpPr>
        <p:spPr/>
        <p:txBody>
          <a:bodyPr/>
          <a:lstStyle/>
          <a:p>
            <a:fld id="{ED0765EE-56E0-47CC-B792-081F127F6B5C}" type="slidenum">
              <a:rPr lang="en-US" smtClean="0"/>
              <a:pPr/>
              <a:t>31</a:t>
            </a:fld>
            <a:endParaRPr lang="en-US"/>
          </a:p>
        </p:txBody>
      </p:sp>
    </p:spTree>
    <p:extLst>
      <p:ext uri="{BB962C8B-B14F-4D97-AF65-F5344CB8AC3E}">
        <p14:creationId xmlns:p14="http://schemas.microsoft.com/office/powerpoint/2010/main" val="80277565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0482"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dirty="0">
              <a:latin typeface="Calibri" charset="0"/>
            </a:endParaRPr>
          </a:p>
        </p:txBody>
      </p:sp>
      <p:sp>
        <p:nvSpPr>
          <p:cNvPr id="20483"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Franklin Gothic Book" charset="0"/>
                <a:ea typeface="ＭＳ Ｐゴシック" charset="0"/>
                <a:cs typeface="ＭＳ Ｐゴシック" charset="0"/>
              </a:defRPr>
            </a:lvl1pPr>
            <a:lvl2pPr marL="742950" indent="-285750">
              <a:defRPr sz="2400">
                <a:solidFill>
                  <a:schemeClr val="tx1"/>
                </a:solidFill>
                <a:latin typeface="Franklin Gothic Book" charset="0"/>
                <a:ea typeface="ＭＳ Ｐゴシック" charset="0"/>
              </a:defRPr>
            </a:lvl2pPr>
            <a:lvl3pPr marL="1143000" indent="-228600">
              <a:defRPr sz="2400">
                <a:solidFill>
                  <a:schemeClr val="tx1"/>
                </a:solidFill>
                <a:latin typeface="Franklin Gothic Book" charset="0"/>
                <a:ea typeface="ＭＳ Ｐゴシック" charset="0"/>
              </a:defRPr>
            </a:lvl3pPr>
            <a:lvl4pPr marL="1600200" indent="-228600">
              <a:defRPr sz="2400">
                <a:solidFill>
                  <a:schemeClr val="tx1"/>
                </a:solidFill>
                <a:latin typeface="Franklin Gothic Book" charset="0"/>
                <a:ea typeface="ＭＳ Ｐゴシック" charset="0"/>
              </a:defRPr>
            </a:lvl4pPr>
            <a:lvl5pPr marL="2057400" indent="-228600">
              <a:defRPr sz="2400">
                <a:solidFill>
                  <a:schemeClr val="tx1"/>
                </a:solidFill>
                <a:latin typeface="Franklin Gothic Book" charset="0"/>
                <a:ea typeface="ＭＳ Ｐゴシック" charset="0"/>
              </a:defRPr>
            </a:lvl5pPr>
            <a:lvl6pPr marL="2514600" indent="-228600" eaLnBrk="0" fontAlgn="base" hangingPunct="0">
              <a:spcBef>
                <a:spcPct val="0"/>
              </a:spcBef>
              <a:spcAft>
                <a:spcPct val="0"/>
              </a:spcAft>
              <a:defRPr sz="2400">
                <a:solidFill>
                  <a:schemeClr val="tx1"/>
                </a:solidFill>
                <a:latin typeface="Franklin Gothic Book" charset="0"/>
                <a:ea typeface="ＭＳ Ｐゴシック" charset="0"/>
              </a:defRPr>
            </a:lvl6pPr>
            <a:lvl7pPr marL="2971800" indent="-228600" eaLnBrk="0" fontAlgn="base" hangingPunct="0">
              <a:spcBef>
                <a:spcPct val="0"/>
              </a:spcBef>
              <a:spcAft>
                <a:spcPct val="0"/>
              </a:spcAft>
              <a:defRPr sz="2400">
                <a:solidFill>
                  <a:schemeClr val="tx1"/>
                </a:solidFill>
                <a:latin typeface="Franklin Gothic Book" charset="0"/>
                <a:ea typeface="ＭＳ Ｐゴシック" charset="0"/>
              </a:defRPr>
            </a:lvl7pPr>
            <a:lvl8pPr marL="3429000" indent="-228600" eaLnBrk="0" fontAlgn="base" hangingPunct="0">
              <a:spcBef>
                <a:spcPct val="0"/>
              </a:spcBef>
              <a:spcAft>
                <a:spcPct val="0"/>
              </a:spcAft>
              <a:defRPr sz="2400">
                <a:solidFill>
                  <a:schemeClr val="tx1"/>
                </a:solidFill>
                <a:latin typeface="Franklin Gothic Book" charset="0"/>
                <a:ea typeface="ＭＳ Ｐゴシック" charset="0"/>
              </a:defRPr>
            </a:lvl8pPr>
            <a:lvl9pPr marL="3886200" indent="-228600" eaLnBrk="0" fontAlgn="base" hangingPunct="0">
              <a:spcBef>
                <a:spcPct val="0"/>
              </a:spcBef>
              <a:spcAft>
                <a:spcPct val="0"/>
              </a:spcAft>
              <a:defRPr sz="2400">
                <a:solidFill>
                  <a:schemeClr val="tx1"/>
                </a:solidFill>
                <a:latin typeface="Franklin Gothic Book" charset="0"/>
                <a:ea typeface="ＭＳ Ｐゴシック" charset="0"/>
              </a:defRPr>
            </a:lvl9pPr>
          </a:lstStyle>
          <a:p>
            <a:fld id="{3B669625-6DC3-4C4A-B5CB-0D6A4E7269C2}" type="slidenum">
              <a:rPr lang="cs-CZ" sz="1200">
                <a:latin typeface="Calibri" charset="0"/>
              </a:rPr>
              <a:pPr/>
              <a:t>32</a:t>
            </a:fld>
            <a:endParaRPr lang="cs-CZ" sz="1200">
              <a:latin typeface="Calibri"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2530"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22531"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Franklin Gothic Book" charset="0"/>
                <a:ea typeface="ＭＳ Ｐゴシック" charset="0"/>
                <a:cs typeface="ＭＳ Ｐゴシック" charset="0"/>
              </a:defRPr>
            </a:lvl1pPr>
            <a:lvl2pPr marL="742950" indent="-285750">
              <a:defRPr sz="2400">
                <a:solidFill>
                  <a:schemeClr val="tx1"/>
                </a:solidFill>
                <a:latin typeface="Franklin Gothic Book" charset="0"/>
                <a:ea typeface="ＭＳ Ｐゴシック" charset="0"/>
              </a:defRPr>
            </a:lvl2pPr>
            <a:lvl3pPr marL="1143000" indent="-228600">
              <a:defRPr sz="2400">
                <a:solidFill>
                  <a:schemeClr val="tx1"/>
                </a:solidFill>
                <a:latin typeface="Franklin Gothic Book" charset="0"/>
                <a:ea typeface="ＭＳ Ｐゴシック" charset="0"/>
              </a:defRPr>
            </a:lvl3pPr>
            <a:lvl4pPr marL="1600200" indent="-228600">
              <a:defRPr sz="2400">
                <a:solidFill>
                  <a:schemeClr val="tx1"/>
                </a:solidFill>
                <a:latin typeface="Franklin Gothic Book" charset="0"/>
                <a:ea typeface="ＭＳ Ｐゴシック" charset="0"/>
              </a:defRPr>
            </a:lvl4pPr>
            <a:lvl5pPr marL="2057400" indent="-228600">
              <a:defRPr sz="2400">
                <a:solidFill>
                  <a:schemeClr val="tx1"/>
                </a:solidFill>
                <a:latin typeface="Franklin Gothic Book" charset="0"/>
                <a:ea typeface="ＭＳ Ｐゴシック" charset="0"/>
              </a:defRPr>
            </a:lvl5pPr>
            <a:lvl6pPr marL="2514600" indent="-228600" eaLnBrk="0" fontAlgn="base" hangingPunct="0">
              <a:spcBef>
                <a:spcPct val="0"/>
              </a:spcBef>
              <a:spcAft>
                <a:spcPct val="0"/>
              </a:spcAft>
              <a:defRPr sz="2400">
                <a:solidFill>
                  <a:schemeClr val="tx1"/>
                </a:solidFill>
                <a:latin typeface="Franklin Gothic Book" charset="0"/>
                <a:ea typeface="ＭＳ Ｐゴシック" charset="0"/>
              </a:defRPr>
            </a:lvl6pPr>
            <a:lvl7pPr marL="2971800" indent="-228600" eaLnBrk="0" fontAlgn="base" hangingPunct="0">
              <a:spcBef>
                <a:spcPct val="0"/>
              </a:spcBef>
              <a:spcAft>
                <a:spcPct val="0"/>
              </a:spcAft>
              <a:defRPr sz="2400">
                <a:solidFill>
                  <a:schemeClr val="tx1"/>
                </a:solidFill>
                <a:latin typeface="Franklin Gothic Book" charset="0"/>
                <a:ea typeface="ＭＳ Ｐゴシック" charset="0"/>
              </a:defRPr>
            </a:lvl7pPr>
            <a:lvl8pPr marL="3429000" indent="-228600" eaLnBrk="0" fontAlgn="base" hangingPunct="0">
              <a:spcBef>
                <a:spcPct val="0"/>
              </a:spcBef>
              <a:spcAft>
                <a:spcPct val="0"/>
              </a:spcAft>
              <a:defRPr sz="2400">
                <a:solidFill>
                  <a:schemeClr val="tx1"/>
                </a:solidFill>
                <a:latin typeface="Franklin Gothic Book" charset="0"/>
                <a:ea typeface="ＭＳ Ｐゴシック" charset="0"/>
              </a:defRPr>
            </a:lvl8pPr>
            <a:lvl9pPr marL="3886200" indent="-228600" eaLnBrk="0" fontAlgn="base" hangingPunct="0">
              <a:spcBef>
                <a:spcPct val="0"/>
              </a:spcBef>
              <a:spcAft>
                <a:spcPct val="0"/>
              </a:spcAft>
              <a:defRPr sz="2400">
                <a:solidFill>
                  <a:schemeClr val="tx1"/>
                </a:solidFill>
                <a:latin typeface="Franklin Gothic Book" charset="0"/>
                <a:ea typeface="ＭＳ Ｐゴシック" charset="0"/>
              </a:defRPr>
            </a:lvl9pPr>
          </a:lstStyle>
          <a:p>
            <a:fld id="{FF477944-74E8-E94D-85C8-E124F2198F86}" type="slidenum">
              <a:rPr lang="cs-CZ" sz="1200">
                <a:latin typeface="Calibri" charset="0"/>
              </a:rPr>
              <a:pPr/>
              <a:t>33</a:t>
            </a:fld>
            <a:endParaRPr lang="cs-CZ" sz="1200">
              <a:latin typeface="Calibri"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4578"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spcBef>
                <a:spcPct val="0"/>
              </a:spcBef>
            </a:pPr>
            <a:r>
              <a:rPr lang="cs-CZ">
                <a:latin typeface="Calibri" charset="0"/>
              </a:rPr>
              <a:t>Když se podíváte na první obrázek vidíte na něm schématicky popsaný cyklus zaměstnance v organizaci a zároveň práci HR oddělení. V první fázi organizujete výběrové řízení, kde yberete vhodného kandidáta, následně jej zaměstnáte a adaptujete do nového pracovního prostředí, dále jej rozvíjíte. A pokud jste dobře vybrali a správně pečovali (rozvoj a motivace), pak zaměstnanec bude úspěšný, ale pokud jste vybrali špatně, nebo zaměstnanec není schopen nebo spokojen s prací, dochází  k jeho odchodu. Odchod zaměstnance je naprosto přirozený proces a v malé míře není pro organizaci rizikový ba naopak prospěšný, avšak musí být  řízený.  A to je úkolem exit managementu. Exit mng znamená kontrolovaný čili řízený odchod zaměstnanců a tudíž řízený proces, který je kontrolovaný především ze strany HR.</a:t>
            </a:r>
          </a:p>
          <a:p>
            <a:pPr eaLnBrk="1" hangingPunct="1">
              <a:lnSpc>
                <a:spcPct val="90000"/>
              </a:lnSpc>
              <a:spcBef>
                <a:spcPct val="0"/>
              </a:spcBef>
            </a:pPr>
            <a:r>
              <a:rPr lang="cs-CZ">
                <a:latin typeface="Calibri" charset="0"/>
              </a:rPr>
              <a:t>¨</a:t>
            </a:r>
          </a:p>
          <a:p>
            <a:pPr eaLnBrk="1" hangingPunct="1">
              <a:lnSpc>
                <a:spcPct val="90000"/>
              </a:lnSpc>
              <a:spcBef>
                <a:spcPct val="0"/>
              </a:spcBef>
            </a:pPr>
            <a:r>
              <a:rPr lang="cs-CZ">
                <a:latin typeface="Calibri" charset="0"/>
              </a:rPr>
              <a:t>Zaprvé bychom si měli uvědomit jakou roli a nejen v tomto procesu hraje HR.</a:t>
            </a:r>
          </a:p>
          <a:p>
            <a:pPr eaLnBrk="1" hangingPunct="1">
              <a:lnSpc>
                <a:spcPct val="90000"/>
              </a:lnSpc>
              <a:spcBef>
                <a:spcPct val="0"/>
              </a:spcBef>
            </a:pPr>
            <a:r>
              <a:rPr lang="cs-CZ">
                <a:latin typeface="Calibri" charset="0"/>
              </a:rPr>
              <a:t>HR je prostředníkem. Je prostředník mezi organizací zastoupenou manažery a zaměstnanci. Propojuje očekávání těchto stran, je vyjednávačem , informátorem, organizátorem, někdy i koučem.</a:t>
            </a:r>
          </a:p>
          <a:p>
            <a:pPr eaLnBrk="1" hangingPunct="1">
              <a:lnSpc>
                <a:spcPct val="90000"/>
              </a:lnSpc>
              <a:spcBef>
                <a:spcPct val="0"/>
              </a:spcBef>
            </a:pPr>
            <a:r>
              <a:rPr lang="cs-CZ">
                <a:latin typeface="Calibri" charset="0"/>
              </a:rPr>
              <a:t> HR především musí znát situaci v organizaci a předpokládat budoucí potřeby v oblasti lidských zdrojů, které se odvíjejí od strategie firmy.</a:t>
            </a:r>
          </a:p>
          <a:p>
            <a:pPr eaLnBrk="1" hangingPunct="1">
              <a:lnSpc>
                <a:spcPct val="90000"/>
              </a:lnSpc>
              <a:spcBef>
                <a:spcPct val="0"/>
              </a:spcBef>
            </a:pPr>
            <a:endParaRPr lang="cs-CZ">
              <a:latin typeface="Calibri" charset="0"/>
            </a:endParaRPr>
          </a:p>
          <a:p>
            <a:pPr eaLnBrk="1" hangingPunct="1">
              <a:lnSpc>
                <a:spcPct val="90000"/>
              </a:lnSpc>
              <a:spcBef>
                <a:spcPct val="0"/>
              </a:spcBef>
            </a:pPr>
            <a:r>
              <a:rPr lang="cs-CZ">
                <a:latin typeface="Calibri" charset="0"/>
              </a:rPr>
              <a:t>Exit management je jeden z nejméně příjemných HR procesů a je to chvíle, kdy HR zastupuje organizaci. Zároveň je potřeba z jeho strany velká dávka empatie, protože pro zaměstnance je to často nejcitlivější záležitost, co se pracovního života týče.</a:t>
            </a:r>
          </a:p>
          <a:p>
            <a:pPr eaLnBrk="1" hangingPunct="1">
              <a:lnSpc>
                <a:spcPct val="90000"/>
              </a:lnSpc>
              <a:spcBef>
                <a:spcPct val="0"/>
              </a:spcBef>
            </a:pPr>
            <a:endParaRPr lang="cs-CZ">
              <a:latin typeface="Calibri" charset="0"/>
            </a:endParaRPr>
          </a:p>
          <a:p>
            <a:pPr eaLnBrk="1" hangingPunct="1">
              <a:lnSpc>
                <a:spcPct val="90000"/>
              </a:lnSpc>
              <a:spcBef>
                <a:spcPct val="0"/>
              </a:spcBef>
            </a:pPr>
            <a:r>
              <a:rPr lang="cs-CZ">
                <a:latin typeface="Calibri" charset="0"/>
              </a:rPr>
              <a:t>Z jakých příčin a kdy dochází k rozvázání pracovního poměru? Ať už ze strany zaměstnavatele či zaměstnance.</a:t>
            </a:r>
          </a:p>
          <a:p>
            <a:pPr eaLnBrk="1" hangingPunct="1">
              <a:lnSpc>
                <a:spcPct val="90000"/>
              </a:lnSpc>
              <a:spcBef>
                <a:spcPct val="0"/>
              </a:spcBef>
            </a:pPr>
            <a:endParaRPr lang="cs-CZ">
              <a:latin typeface="Calibri" charset="0"/>
            </a:endParaRPr>
          </a:p>
          <a:p>
            <a:pPr eaLnBrk="1" hangingPunct="1">
              <a:lnSpc>
                <a:spcPct val="90000"/>
              </a:lnSpc>
              <a:spcBef>
                <a:spcPct val="0"/>
              </a:spcBef>
            </a:pPr>
            <a:r>
              <a:rPr lang="cs-CZ">
                <a:latin typeface="Calibri" charset="0"/>
              </a:rPr>
              <a:t>Zaměstnavatel:</a:t>
            </a:r>
          </a:p>
          <a:p>
            <a:pPr eaLnBrk="1" hangingPunct="1">
              <a:lnSpc>
                <a:spcPct val="90000"/>
              </a:lnSpc>
              <a:spcBef>
                <a:spcPct val="0"/>
              </a:spcBef>
              <a:buFontTx/>
              <a:buChar char="-"/>
            </a:pPr>
            <a:r>
              <a:rPr lang="cs-CZ">
                <a:latin typeface="Calibri" charset="0"/>
              </a:rPr>
              <a:t>Nízký výkon zaměstnance</a:t>
            </a:r>
          </a:p>
          <a:p>
            <a:pPr eaLnBrk="1" hangingPunct="1">
              <a:lnSpc>
                <a:spcPct val="90000"/>
              </a:lnSpc>
              <a:spcBef>
                <a:spcPct val="0"/>
              </a:spcBef>
              <a:buFontTx/>
              <a:buChar char="-"/>
            </a:pPr>
            <a:r>
              <a:rPr lang="cs-CZ">
                <a:latin typeface="Calibri" charset="0"/>
              </a:rPr>
              <a:t>Snižování personálních kapacit</a:t>
            </a:r>
          </a:p>
          <a:p>
            <a:pPr eaLnBrk="1" hangingPunct="1">
              <a:lnSpc>
                <a:spcPct val="90000"/>
              </a:lnSpc>
              <a:spcBef>
                <a:spcPct val="0"/>
              </a:spcBef>
              <a:buFontTx/>
              <a:buChar char="-"/>
            </a:pPr>
            <a:r>
              <a:rPr lang="cs-CZ">
                <a:latin typeface="Calibri" charset="0"/>
              </a:rPr>
              <a:t>Ztráta kvalifikace</a:t>
            </a:r>
          </a:p>
          <a:p>
            <a:pPr eaLnBrk="1" hangingPunct="1">
              <a:lnSpc>
                <a:spcPct val="90000"/>
              </a:lnSpc>
              <a:spcBef>
                <a:spcPct val="0"/>
              </a:spcBef>
              <a:buFontTx/>
              <a:buChar char="-"/>
            </a:pPr>
            <a:r>
              <a:rPr lang="cs-CZ">
                <a:latin typeface="Calibri" charset="0"/>
              </a:rPr>
              <a:t>Chování na pracovišti či v týmu</a:t>
            </a:r>
          </a:p>
          <a:p>
            <a:pPr eaLnBrk="1" hangingPunct="1">
              <a:lnSpc>
                <a:spcPct val="90000"/>
              </a:lnSpc>
              <a:spcBef>
                <a:spcPct val="0"/>
              </a:spcBef>
              <a:buFontTx/>
              <a:buChar char="-"/>
            </a:pPr>
            <a:r>
              <a:rPr lang="cs-CZ">
                <a:latin typeface="Calibri" charset="0"/>
              </a:rPr>
              <a:t>Ztráta povolení k zaměstnání či smrt zaměstnance</a:t>
            </a:r>
          </a:p>
          <a:p>
            <a:pPr eaLnBrk="1" hangingPunct="1">
              <a:lnSpc>
                <a:spcPct val="90000"/>
              </a:lnSpc>
              <a:spcBef>
                <a:spcPct val="0"/>
              </a:spcBef>
              <a:buFontTx/>
              <a:buChar char="-"/>
            </a:pPr>
            <a:endParaRPr lang="cs-CZ">
              <a:latin typeface="Calibri" charset="0"/>
            </a:endParaRPr>
          </a:p>
          <a:p>
            <a:pPr eaLnBrk="1" hangingPunct="1">
              <a:lnSpc>
                <a:spcPct val="90000"/>
              </a:lnSpc>
              <a:spcBef>
                <a:spcPct val="0"/>
              </a:spcBef>
            </a:pPr>
            <a:r>
              <a:rPr lang="cs-CZ">
                <a:latin typeface="Calibri" charset="0"/>
              </a:rPr>
              <a:t>Zaměstnanec</a:t>
            </a:r>
          </a:p>
          <a:p>
            <a:pPr eaLnBrk="1" hangingPunct="1">
              <a:lnSpc>
                <a:spcPct val="90000"/>
              </a:lnSpc>
              <a:spcBef>
                <a:spcPct val="0"/>
              </a:spcBef>
              <a:buFontTx/>
              <a:buChar char="-"/>
            </a:pPr>
            <a:r>
              <a:rPr lang="cs-CZ">
                <a:latin typeface="Calibri" charset="0"/>
              </a:rPr>
              <a:t>Ztráta motivace (rozvoj, finanční ohodnocení)</a:t>
            </a:r>
          </a:p>
          <a:p>
            <a:pPr eaLnBrk="1" hangingPunct="1">
              <a:lnSpc>
                <a:spcPct val="90000"/>
              </a:lnSpc>
              <a:spcBef>
                <a:spcPct val="0"/>
              </a:spcBef>
              <a:buFontTx/>
              <a:buChar char="-"/>
            </a:pPr>
            <a:r>
              <a:rPr lang="cs-CZ">
                <a:latin typeface="Calibri" charset="0"/>
              </a:rPr>
              <a:t>Pracovní problémy (problémy v kolektivu či se šéfem)</a:t>
            </a:r>
          </a:p>
          <a:p>
            <a:pPr eaLnBrk="1" hangingPunct="1">
              <a:lnSpc>
                <a:spcPct val="90000"/>
              </a:lnSpc>
              <a:spcBef>
                <a:spcPct val="0"/>
              </a:spcBef>
              <a:buFontTx/>
              <a:buChar char="-"/>
            </a:pPr>
            <a:r>
              <a:rPr lang="cs-CZ">
                <a:latin typeface="Calibri" charset="0"/>
              </a:rPr>
              <a:t>Osobní život (přestěhování, rodina, zdravotní stav)</a:t>
            </a:r>
          </a:p>
        </p:txBody>
      </p:sp>
      <p:sp>
        <p:nvSpPr>
          <p:cNvPr id="24579"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Franklin Gothic Book" charset="0"/>
                <a:ea typeface="ＭＳ Ｐゴシック" charset="0"/>
                <a:cs typeface="ＭＳ Ｐゴシック" charset="0"/>
              </a:defRPr>
            </a:lvl1pPr>
            <a:lvl2pPr marL="742950" indent="-285750">
              <a:defRPr sz="2400">
                <a:solidFill>
                  <a:schemeClr val="tx1"/>
                </a:solidFill>
                <a:latin typeface="Franklin Gothic Book" charset="0"/>
                <a:ea typeface="ＭＳ Ｐゴシック" charset="0"/>
              </a:defRPr>
            </a:lvl2pPr>
            <a:lvl3pPr marL="1143000" indent="-228600">
              <a:defRPr sz="2400">
                <a:solidFill>
                  <a:schemeClr val="tx1"/>
                </a:solidFill>
                <a:latin typeface="Franklin Gothic Book" charset="0"/>
                <a:ea typeface="ＭＳ Ｐゴシック" charset="0"/>
              </a:defRPr>
            </a:lvl3pPr>
            <a:lvl4pPr marL="1600200" indent="-228600">
              <a:defRPr sz="2400">
                <a:solidFill>
                  <a:schemeClr val="tx1"/>
                </a:solidFill>
                <a:latin typeface="Franklin Gothic Book" charset="0"/>
                <a:ea typeface="ＭＳ Ｐゴシック" charset="0"/>
              </a:defRPr>
            </a:lvl4pPr>
            <a:lvl5pPr marL="2057400" indent="-228600">
              <a:defRPr sz="2400">
                <a:solidFill>
                  <a:schemeClr val="tx1"/>
                </a:solidFill>
                <a:latin typeface="Franklin Gothic Book" charset="0"/>
                <a:ea typeface="ＭＳ Ｐゴシック" charset="0"/>
              </a:defRPr>
            </a:lvl5pPr>
            <a:lvl6pPr marL="2514600" indent="-228600" eaLnBrk="0" fontAlgn="base" hangingPunct="0">
              <a:spcBef>
                <a:spcPct val="0"/>
              </a:spcBef>
              <a:spcAft>
                <a:spcPct val="0"/>
              </a:spcAft>
              <a:defRPr sz="2400">
                <a:solidFill>
                  <a:schemeClr val="tx1"/>
                </a:solidFill>
                <a:latin typeface="Franklin Gothic Book" charset="0"/>
                <a:ea typeface="ＭＳ Ｐゴシック" charset="0"/>
              </a:defRPr>
            </a:lvl6pPr>
            <a:lvl7pPr marL="2971800" indent="-228600" eaLnBrk="0" fontAlgn="base" hangingPunct="0">
              <a:spcBef>
                <a:spcPct val="0"/>
              </a:spcBef>
              <a:spcAft>
                <a:spcPct val="0"/>
              </a:spcAft>
              <a:defRPr sz="2400">
                <a:solidFill>
                  <a:schemeClr val="tx1"/>
                </a:solidFill>
                <a:latin typeface="Franklin Gothic Book" charset="0"/>
                <a:ea typeface="ＭＳ Ｐゴシック" charset="0"/>
              </a:defRPr>
            </a:lvl7pPr>
            <a:lvl8pPr marL="3429000" indent="-228600" eaLnBrk="0" fontAlgn="base" hangingPunct="0">
              <a:spcBef>
                <a:spcPct val="0"/>
              </a:spcBef>
              <a:spcAft>
                <a:spcPct val="0"/>
              </a:spcAft>
              <a:defRPr sz="2400">
                <a:solidFill>
                  <a:schemeClr val="tx1"/>
                </a:solidFill>
                <a:latin typeface="Franklin Gothic Book" charset="0"/>
                <a:ea typeface="ＭＳ Ｐゴシック" charset="0"/>
              </a:defRPr>
            </a:lvl8pPr>
            <a:lvl9pPr marL="3886200" indent="-228600" eaLnBrk="0" fontAlgn="base" hangingPunct="0">
              <a:spcBef>
                <a:spcPct val="0"/>
              </a:spcBef>
              <a:spcAft>
                <a:spcPct val="0"/>
              </a:spcAft>
              <a:defRPr sz="2400">
                <a:solidFill>
                  <a:schemeClr val="tx1"/>
                </a:solidFill>
                <a:latin typeface="Franklin Gothic Book" charset="0"/>
                <a:ea typeface="ＭＳ Ｐゴシック" charset="0"/>
              </a:defRPr>
            </a:lvl9pPr>
          </a:lstStyle>
          <a:p>
            <a:fld id="{8EA9AAEF-9E4C-AF45-B357-94CF4BD5EE86}" type="slidenum">
              <a:rPr lang="cs-CZ" sz="1200">
                <a:latin typeface="Calibri" charset="0"/>
              </a:rPr>
              <a:pPr/>
              <a:t>34</a:t>
            </a:fld>
            <a:endParaRPr lang="cs-CZ" sz="1200">
              <a:latin typeface="Calibri"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6626"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spcBef>
                <a:spcPct val="0"/>
              </a:spcBef>
            </a:pPr>
            <a:r>
              <a:rPr lang="cs-CZ" sz="1000" dirty="0">
                <a:latin typeface="Times New Roman" charset="0"/>
                <a:cs typeface="Times New Roman" charset="0"/>
              </a:rPr>
              <a:t>Dohoda znamená, že zaměstnanec a zaměstnavatel se dohodnou na datu odchodu zaměstnance z organizace, a pokud si to zaměstnanec přeje, tak v dohodě o ukončení pracovního poměru musí být uvedeny i důvody odchodu. </a:t>
            </a:r>
          </a:p>
          <a:p>
            <a:pPr eaLnBrk="1" hangingPunct="1">
              <a:lnSpc>
                <a:spcPct val="90000"/>
              </a:lnSpc>
              <a:spcBef>
                <a:spcPct val="0"/>
              </a:spcBef>
            </a:pPr>
            <a:r>
              <a:rPr lang="cs-CZ" sz="1000" dirty="0">
                <a:latin typeface="Times New Roman" charset="0"/>
                <a:cs typeface="Times New Roman" charset="0"/>
              </a:rPr>
              <a:t> </a:t>
            </a:r>
          </a:p>
          <a:p>
            <a:pPr eaLnBrk="1" hangingPunct="1">
              <a:lnSpc>
                <a:spcPct val="90000"/>
              </a:lnSpc>
              <a:spcBef>
                <a:spcPct val="0"/>
              </a:spcBef>
            </a:pPr>
            <a:r>
              <a:rPr lang="cs-CZ" sz="1000" dirty="0">
                <a:latin typeface="Times New Roman" charset="0"/>
                <a:cs typeface="Times New Roman" charset="0"/>
              </a:rPr>
              <a:t>Výpověď může podat zaměstnanec i zaměstnavatel. Zaměstnavatel ale pouze z důvodu uvedených v paragrafu 52 tzn. ruší-li se nebo přemisťuje zaměstnavatel, zaměstnanec se stane nadbytečným, nemůže-li zaměstnanec nadále vykonávat pracovní pozici ze zdravotních důvodů, nesplňuje-li zaměstnanec předpoklady stanovené právními předpisy pro výkon </a:t>
            </a:r>
            <a:r>
              <a:rPr lang="cs-CZ" sz="1000" dirty="0" smtClean="0">
                <a:latin typeface="Times New Roman" charset="0"/>
                <a:cs typeface="Times New Roman" charset="0"/>
              </a:rPr>
              <a:t>práce, dochází k opakovanému méně závažnému</a:t>
            </a:r>
            <a:r>
              <a:rPr lang="cs-CZ" sz="1000" baseline="0" dirty="0" smtClean="0">
                <a:latin typeface="Times New Roman" charset="0"/>
                <a:cs typeface="Times New Roman" charset="0"/>
              </a:rPr>
              <a:t> porušování pracovních povinností,</a:t>
            </a:r>
            <a:r>
              <a:rPr lang="cs-CZ" sz="1000" dirty="0" smtClean="0">
                <a:latin typeface="Times New Roman" charset="0"/>
                <a:cs typeface="Times New Roman" charset="0"/>
              </a:rPr>
              <a:t> </a:t>
            </a:r>
            <a:r>
              <a:rPr lang="cs-CZ" sz="1000" dirty="0">
                <a:latin typeface="Times New Roman" charset="0"/>
                <a:cs typeface="Times New Roman" charset="0"/>
              </a:rPr>
              <a:t>a nebo existují důvody pro zrušení pracovního poměru kvůli hrubému porušení kázně paragraf 55. </a:t>
            </a:r>
          </a:p>
          <a:p>
            <a:pPr eaLnBrk="1" hangingPunct="1">
              <a:lnSpc>
                <a:spcPct val="90000"/>
              </a:lnSpc>
              <a:spcBef>
                <a:spcPct val="0"/>
              </a:spcBef>
            </a:pPr>
            <a:endParaRPr lang="cs-CZ" sz="1000" dirty="0">
              <a:latin typeface="Times New Roman" charset="0"/>
              <a:cs typeface="Times New Roman" charset="0"/>
            </a:endParaRPr>
          </a:p>
          <a:p>
            <a:pPr eaLnBrk="1" hangingPunct="1">
              <a:lnSpc>
                <a:spcPct val="90000"/>
              </a:lnSpc>
              <a:spcBef>
                <a:spcPct val="0"/>
              </a:spcBef>
            </a:pPr>
            <a:r>
              <a:rPr lang="cs-CZ" sz="1000" dirty="0">
                <a:latin typeface="Times New Roman" charset="0"/>
                <a:cs typeface="Times New Roman" charset="0"/>
              </a:rPr>
              <a:t>Okamžité zrušení pracovního poměru může nastat pouze v případě, že je zaměstnanec pravomocně odsouzen za trestný čin, nebo poruší-li zaměstnanec zvláště hrubým způsobem právní předpisy týkající se pracovního poměru např. požije alkohol. </a:t>
            </a:r>
          </a:p>
          <a:p>
            <a:pPr eaLnBrk="1" hangingPunct="1">
              <a:lnSpc>
                <a:spcPct val="90000"/>
              </a:lnSpc>
              <a:spcBef>
                <a:spcPct val="0"/>
              </a:spcBef>
            </a:pPr>
            <a:endParaRPr lang="cs-CZ" sz="1000" dirty="0">
              <a:latin typeface="Times New Roman" charset="0"/>
              <a:cs typeface="Times New Roman" charset="0"/>
            </a:endParaRPr>
          </a:p>
          <a:p>
            <a:pPr eaLnBrk="1" hangingPunct="1">
              <a:lnSpc>
                <a:spcPct val="90000"/>
              </a:lnSpc>
              <a:spcBef>
                <a:spcPct val="0"/>
              </a:spcBef>
            </a:pPr>
            <a:r>
              <a:rPr lang="cs-CZ" sz="1000" dirty="0">
                <a:latin typeface="Times New Roman" charset="0"/>
                <a:cs typeface="Times New Roman" charset="0"/>
              </a:rPr>
              <a:t>Ve zkušební době může podat zaměstnanec i zaměstnavatel zrušení PP ve zkušební době bez udání důvodů. </a:t>
            </a:r>
          </a:p>
          <a:p>
            <a:pPr eaLnBrk="1" hangingPunct="1">
              <a:lnSpc>
                <a:spcPct val="90000"/>
              </a:lnSpc>
              <a:spcBef>
                <a:spcPct val="0"/>
              </a:spcBef>
            </a:pPr>
            <a:endParaRPr lang="cs-CZ" sz="1000" dirty="0">
              <a:latin typeface="Times New Roman" charset="0"/>
              <a:cs typeface="Times New Roman" charset="0"/>
            </a:endParaRPr>
          </a:p>
          <a:p>
            <a:pPr eaLnBrk="1" hangingPunct="1">
              <a:lnSpc>
                <a:spcPct val="90000"/>
              </a:lnSpc>
              <a:spcBef>
                <a:spcPct val="0"/>
              </a:spcBef>
            </a:pPr>
            <a:r>
              <a:rPr lang="cs-CZ" sz="1000" dirty="0">
                <a:latin typeface="Times New Roman" charset="0"/>
                <a:cs typeface="Times New Roman" charset="0"/>
              </a:rPr>
              <a:t>Uplynutím sjednané doby pracovního poměru, tady pozor, pokud přijde následující den zaměstnanec do práce a s vědomím svého nadřízeného začne pracovat, pak automaticky </a:t>
            </a:r>
            <a:r>
              <a:rPr lang="cs-CZ" sz="1000" dirty="0" smtClean="0">
                <a:latin typeface="Times New Roman" charset="0"/>
                <a:cs typeface="Times New Roman" charset="0"/>
              </a:rPr>
              <a:t>vznikne  </a:t>
            </a:r>
            <a:r>
              <a:rPr lang="cs-CZ" sz="1000" dirty="0">
                <a:latin typeface="Times New Roman" charset="0"/>
                <a:cs typeface="Times New Roman" charset="0"/>
              </a:rPr>
              <a:t>pracovní poměr na dobu neurčitou.</a:t>
            </a:r>
          </a:p>
          <a:p>
            <a:pPr eaLnBrk="1" hangingPunct="1">
              <a:lnSpc>
                <a:spcPct val="90000"/>
              </a:lnSpc>
              <a:spcBef>
                <a:spcPct val="0"/>
              </a:spcBef>
            </a:pPr>
            <a:endParaRPr lang="cs-CZ" sz="1000" dirty="0">
              <a:latin typeface="Times New Roman" charset="0"/>
              <a:cs typeface="Times New Roman" charset="0"/>
            </a:endParaRPr>
          </a:p>
          <a:p>
            <a:pPr eaLnBrk="1" hangingPunct="1">
              <a:lnSpc>
                <a:spcPct val="90000"/>
              </a:lnSpc>
              <a:spcBef>
                <a:spcPct val="0"/>
              </a:spcBef>
            </a:pPr>
            <a:r>
              <a:rPr lang="cs-CZ" sz="1000" dirty="0">
                <a:latin typeface="Times New Roman" charset="0"/>
                <a:cs typeface="Times New Roman" charset="0"/>
              </a:rPr>
              <a:t> Pracovní poměr končí samozřejmě smrtí zaměstnance a nebo u příslušníků cizí státní národnosti i zrušením povolení k pobytu.</a:t>
            </a:r>
          </a:p>
          <a:p>
            <a:pPr eaLnBrk="1" hangingPunct="1">
              <a:lnSpc>
                <a:spcPct val="90000"/>
              </a:lnSpc>
              <a:spcBef>
                <a:spcPct val="0"/>
              </a:spcBef>
            </a:pPr>
            <a:endParaRPr lang="cs-CZ" sz="1000" dirty="0">
              <a:latin typeface="Times New Roman" charset="0"/>
              <a:cs typeface="Times New Roman" charset="0"/>
            </a:endParaRPr>
          </a:p>
          <a:p>
            <a:pPr eaLnBrk="1" hangingPunct="1">
              <a:lnSpc>
                <a:spcPct val="90000"/>
              </a:lnSpc>
              <a:spcBef>
                <a:spcPct val="0"/>
              </a:spcBef>
            </a:pPr>
            <a:r>
              <a:rPr lang="cs-CZ" sz="1000" dirty="0">
                <a:latin typeface="Times New Roman" charset="0"/>
                <a:cs typeface="Times New Roman" charset="0"/>
              </a:rPr>
              <a:t>Existují výjimky, kdy nesmíte dát zaměstnanci výpověď a to je v době PN, MD a RD. Toto neplatí pokud se jedná o ukončení dohodou.</a:t>
            </a:r>
          </a:p>
          <a:p>
            <a:pPr eaLnBrk="1" hangingPunct="1">
              <a:lnSpc>
                <a:spcPct val="90000"/>
              </a:lnSpc>
              <a:spcBef>
                <a:spcPct val="0"/>
              </a:spcBef>
            </a:pPr>
            <a:endParaRPr lang="cs-CZ" sz="1000" dirty="0">
              <a:latin typeface="Times New Roman" charset="0"/>
              <a:cs typeface="Times New Roman" charset="0"/>
            </a:endParaRPr>
          </a:p>
          <a:p>
            <a:pPr eaLnBrk="1" hangingPunct="1">
              <a:lnSpc>
                <a:spcPct val="90000"/>
              </a:lnSpc>
              <a:spcBef>
                <a:spcPct val="0"/>
              </a:spcBef>
            </a:pPr>
            <a:r>
              <a:rPr lang="cs-CZ" sz="1000" dirty="0">
                <a:latin typeface="Times New Roman" charset="0"/>
                <a:cs typeface="Times New Roman" charset="0"/>
              </a:rPr>
              <a:t>Jako HR byste rovněž měli zjistit, jaký zaměstnanec vám to odchází.  Většinou se stává, že odchází zaměstnanec ze své vlastní vůle tzn. demotivovaný a jehož odchod je pro vás víceméně nebolestný (víceméně proto, že následně musíte najít náhradu a adaptovat ji), nebo se může stát, že odchází zaměstnanec, který je pro organizaci důležitý, ať už kvůli specifickému </a:t>
            </a:r>
            <a:r>
              <a:rPr lang="cs-CZ" sz="1000" dirty="0" err="1">
                <a:latin typeface="Times New Roman" charset="0"/>
                <a:cs typeface="Times New Roman" charset="0"/>
              </a:rPr>
              <a:t>know</a:t>
            </a:r>
            <a:r>
              <a:rPr lang="cs-CZ" sz="1000" dirty="0">
                <a:latin typeface="Times New Roman" charset="0"/>
                <a:cs typeface="Times New Roman" charset="0"/>
              </a:rPr>
              <a:t> </a:t>
            </a:r>
            <a:r>
              <a:rPr lang="cs-CZ" sz="1000" dirty="0" err="1">
                <a:latin typeface="Times New Roman" charset="0"/>
                <a:cs typeface="Times New Roman" charset="0"/>
              </a:rPr>
              <a:t>how</a:t>
            </a:r>
            <a:r>
              <a:rPr lang="cs-CZ" sz="1000" dirty="0">
                <a:latin typeface="Times New Roman" charset="0"/>
                <a:cs typeface="Times New Roman" charset="0"/>
              </a:rPr>
              <a:t>,  nebo je to </a:t>
            </a:r>
            <a:r>
              <a:rPr lang="cs-CZ" sz="1000" dirty="0" err="1" smtClean="0">
                <a:latin typeface="Times New Roman" charset="0"/>
                <a:cs typeface="Times New Roman" charset="0"/>
              </a:rPr>
              <a:t>successor</a:t>
            </a:r>
            <a:r>
              <a:rPr lang="cs-CZ" sz="1000" dirty="0" smtClean="0">
                <a:latin typeface="Times New Roman" charset="0"/>
                <a:cs typeface="Times New Roman" charset="0"/>
              </a:rPr>
              <a:t> </a:t>
            </a:r>
            <a:r>
              <a:rPr lang="cs-CZ" sz="1000" dirty="0">
                <a:latin typeface="Times New Roman" charset="0"/>
                <a:cs typeface="Times New Roman" charset="0"/>
              </a:rPr>
              <a:t>a to může znamenat pro organizaci problém.</a:t>
            </a:r>
          </a:p>
        </p:txBody>
      </p:sp>
      <p:sp>
        <p:nvSpPr>
          <p:cNvPr id="26627"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Franklin Gothic Book" charset="0"/>
                <a:ea typeface="ＭＳ Ｐゴシック" charset="0"/>
                <a:cs typeface="ＭＳ Ｐゴシック" charset="0"/>
              </a:defRPr>
            </a:lvl1pPr>
            <a:lvl2pPr marL="742950" indent="-285750">
              <a:defRPr sz="2400">
                <a:solidFill>
                  <a:schemeClr val="tx1"/>
                </a:solidFill>
                <a:latin typeface="Franklin Gothic Book" charset="0"/>
                <a:ea typeface="ＭＳ Ｐゴシック" charset="0"/>
              </a:defRPr>
            </a:lvl2pPr>
            <a:lvl3pPr marL="1143000" indent="-228600">
              <a:defRPr sz="2400">
                <a:solidFill>
                  <a:schemeClr val="tx1"/>
                </a:solidFill>
                <a:latin typeface="Franklin Gothic Book" charset="0"/>
                <a:ea typeface="ＭＳ Ｐゴシック" charset="0"/>
              </a:defRPr>
            </a:lvl3pPr>
            <a:lvl4pPr marL="1600200" indent="-228600">
              <a:defRPr sz="2400">
                <a:solidFill>
                  <a:schemeClr val="tx1"/>
                </a:solidFill>
                <a:latin typeface="Franklin Gothic Book" charset="0"/>
                <a:ea typeface="ＭＳ Ｐゴシック" charset="0"/>
              </a:defRPr>
            </a:lvl4pPr>
            <a:lvl5pPr marL="2057400" indent="-228600">
              <a:defRPr sz="2400">
                <a:solidFill>
                  <a:schemeClr val="tx1"/>
                </a:solidFill>
                <a:latin typeface="Franklin Gothic Book" charset="0"/>
                <a:ea typeface="ＭＳ Ｐゴシック" charset="0"/>
              </a:defRPr>
            </a:lvl5pPr>
            <a:lvl6pPr marL="2514600" indent="-228600" eaLnBrk="0" fontAlgn="base" hangingPunct="0">
              <a:spcBef>
                <a:spcPct val="0"/>
              </a:spcBef>
              <a:spcAft>
                <a:spcPct val="0"/>
              </a:spcAft>
              <a:defRPr sz="2400">
                <a:solidFill>
                  <a:schemeClr val="tx1"/>
                </a:solidFill>
                <a:latin typeface="Franklin Gothic Book" charset="0"/>
                <a:ea typeface="ＭＳ Ｐゴシック" charset="0"/>
              </a:defRPr>
            </a:lvl6pPr>
            <a:lvl7pPr marL="2971800" indent="-228600" eaLnBrk="0" fontAlgn="base" hangingPunct="0">
              <a:spcBef>
                <a:spcPct val="0"/>
              </a:spcBef>
              <a:spcAft>
                <a:spcPct val="0"/>
              </a:spcAft>
              <a:defRPr sz="2400">
                <a:solidFill>
                  <a:schemeClr val="tx1"/>
                </a:solidFill>
                <a:latin typeface="Franklin Gothic Book" charset="0"/>
                <a:ea typeface="ＭＳ Ｐゴシック" charset="0"/>
              </a:defRPr>
            </a:lvl7pPr>
            <a:lvl8pPr marL="3429000" indent="-228600" eaLnBrk="0" fontAlgn="base" hangingPunct="0">
              <a:spcBef>
                <a:spcPct val="0"/>
              </a:spcBef>
              <a:spcAft>
                <a:spcPct val="0"/>
              </a:spcAft>
              <a:defRPr sz="2400">
                <a:solidFill>
                  <a:schemeClr val="tx1"/>
                </a:solidFill>
                <a:latin typeface="Franklin Gothic Book" charset="0"/>
                <a:ea typeface="ＭＳ Ｐゴシック" charset="0"/>
              </a:defRPr>
            </a:lvl8pPr>
            <a:lvl9pPr marL="3886200" indent="-228600" eaLnBrk="0" fontAlgn="base" hangingPunct="0">
              <a:spcBef>
                <a:spcPct val="0"/>
              </a:spcBef>
              <a:spcAft>
                <a:spcPct val="0"/>
              </a:spcAft>
              <a:defRPr sz="2400">
                <a:solidFill>
                  <a:schemeClr val="tx1"/>
                </a:solidFill>
                <a:latin typeface="Franklin Gothic Book" charset="0"/>
                <a:ea typeface="ＭＳ Ｐゴシック" charset="0"/>
              </a:defRPr>
            </a:lvl9pPr>
          </a:lstStyle>
          <a:p>
            <a:fld id="{6E296430-3C55-3645-BC91-9A1519AFEF8F}" type="slidenum">
              <a:rPr lang="cs-CZ" sz="1200">
                <a:latin typeface="Calibri" charset="0"/>
              </a:rPr>
              <a:pPr/>
              <a:t>35</a:t>
            </a:fld>
            <a:endParaRPr lang="cs-CZ" sz="1200">
              <a:latin typeface="Calibri"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Výčet</a:t>
            </a:r>
            <a:r>
              <a:rPr lang="en-US" dirty="0" smtClean="0"/>
              <a:t> </a:t>
            </a:r>
            <a:r>
              <a:rPr lang="en-US" dirty="0" err="1" smtClean="0"/>
              <a:t>funkcí</a:t>
            </a:r>
            <a:r>
              <a:rPr lang="en-US" baseline="0" dirty="0" smtClean="0"/>
              <a:t> </a:t>
            </a:r>
            <a:r>
              <a:rPr lang="en-US" baseline="0" dirty="0" err="1" smtClean="0"/>
              <a:t>vzdělávání</a:t>
            </a:r>
            <a:endParaRPr lang="en-US" baseline="0" dirty="0" smtClean="0"/>
          </a:p>
          <a:p>
            <a:endParaRPr lang="en-US" baseline="0" dirty="0" smtClean="0"/>
          </a:p>
          <a:p>
            <a:r>
              <a:rPr lang="en-US" baseline="0" dirty="0" smtClean="0"/>
              <a:t>1/ </a:t>
            </a:r>
            <a:r>
              <a:rPr lang="en-US" baseline="0" dirty="0" err="1" smtClean="0"/>
              <a:t>pomáhá</a:t>
            </a:r>
            <a:r>
              <a:rPr lang="en-US" baseline="0" dirty="0" smtClean="0"/>
              <a:t> se </a:t>
            </a:r>
            <a:r>
              <a:rPr lang="en-US" baseline="0" dirty="0" err="1" smtClean="0"/>
              <a:t>orientovat</a:t>
            </a:r>
            <a:r>
              <a:rPr lang="en-US" baseline="0" dirty="0" smtClean="0"/>
              <a:t> a </a:t>
            </a:r>
            <a:r>
              <a:rPr lang="en-US" baseline="0" dirty="0" err="1" smtClean="0"/>
              <a:t>adaptovat</a:t>
            </a:r>
            <a:r>
              <a:rPr lang="en-US" baseline="0" dirty="0" smtClean="0"/>
              <a:t> </a:t>
            </a:r>
            <a:r>
              <a:rPr lang="en-US" baseline="0" dirty="0" err="1" smtClean="0"/>
              <a:t>novým</a:t>
            </a:r>
            <a:r>
              <a:rPr lang="en-US" baseline="0" dirty="0" smtClean="0"/>
              <a:t> </a:t>
            </a:r>
            <a:r>
              <a:rPr lang="en-US" baseline="0" dirty="0" err="1" smtClean="0"/>
              <a:t>zaměstnancům</a:t>
            </a:r>
            <a:r>
              <a:rPr lang="en-US" baseline="0" dirty="0" smtClean="0"/>
              <a:t> </a:t>
            </a:r>
            <a:r>
              <a:rPr lang="en-US" baseline="0" dirty="0" err="1" smtClean="0"/>
              <a:t>na</a:t>
            </a:r>
            <a:r>
              <a:rPr lang="en-US" baseline="0" dirty="0" smtClean="0"/>
              <a:t> </a:t>
            </a:r>
            <a:r>
              <a:rPr lang="en-US" baseline="0" dirty="0" err="1" smtClean="0"/>
              <a:t>nové</a:t>
            </a:r>
            <a:r>
              <a:rPr lang="en-US" baseline="0" dirty="0" smtClean="0"/>
              <a:t> </a:t>
            </a:r>
            <a:r>
              <a:rPr lang="en-US" baseline="0" dirty="0" err="1" smtClean="0"/>
              <a:t>prostředí</a:t>
            </a:r>
            <a:r>
              <a:rPr lang="en-US" baseline="0" dirty="0" smtClean="0"/>
              <a:t> a </a:t>
            </a:r>
            <a:r>
              <a:rPr lang="en-US" baseline="0" dirty="0" err="1" smtClean="0"/>
              <a:t>nové</a:t>
            </a:r>
            <a:r>
              <a:rPr lang="en-US" baseline="0" dirty="0" smtClean="0"/>
              <a:t> </a:t>
            </a:r>
            <a:r>
              <a:rPr lang="en-US" baseline="0" dirty="0" err="1" smtClean="0"/>
              <a:t>pracovní</a:t>
            </a:r>
            <a:r>
              <a:rPr lang="en-US" baseline="0" dirty="0" smtClean="0"/>
              <a:t> </a:t>
            </a:r>
            <a:r>
              <a:rPr lang="en-US" baseline="0" dirty="0" err="1" smtClean="0"/>
              <a:t>činnosti</a:t>
            </a:r>
            <a:endParaRPr lang="en-US" baseline="0" dirty="0" smtClean="0"/>
          </a:p>
          <a:p>
            <a:r>
              <a:rPr lang="en-US" baseline="0" dirty="0" smtClean="0"/>
              <a:t>2/ </a:t>
            </a:r>
            <a:r>
              <a:rPr lang="en-US" baseline="0" dirty="0" err="1" smtClean="0"/>
              <a:t>propojuje</a:t>
            </a:r>
            <a:r>
              <a:rPr lang="en-US" baseline="0" dirty="0" smtClean="0"/>
              <a:t> </a:t>
            </a:r>
            <a:r>
              <a:rPr lang="en-US" baseline="0" dirty="0" err="1" smtClean="0"/>
              <a:t>znalost</a:t>
            </a:r>
            <a:r>
              <a:rPr lang="en-US" baseline="0" dirty="0" smtClean="0"/>
              <a:t> a </a:t>
            </a:r>
            <a:r>
              <a:rPr lang="en-US" baseline="0" dirty="0" err="1" smtClean="0"/>
              <a:t>kulturu</a:t>
            </a:r>
            <a:r>
              <a:rPr lang="en-US" baseline="0" dirty="0" smtClean="0"/>
              <a:t> </a:t>
            </a:r>
            <a:r>
              <a:rPr lang="en-US" baseline="0" dirty="0" err="1" smtClean="0"/>
              <a:t>skrze</a:t>
            </a:r>
            <a:r>
              <a:rPr lang="en-US" baseline="0" dirty="0" smtClean="0"/>
              <a:t> </a:t>
            </a:r>
            <a:r>
              <a:rPr lang="en-US" baseline="0" dirty="0" err="1" smtClean="0"/>
              <a:t>společnost</a:t>
            </a:r>
            <a:r>
              <a:rPr lang="en-US" baseline="0" dirty="0" smtClean="0"/>
              <a:t> (</a:t>
            </a:r>
            <a:r>
              <a:rPr lang="en-US" baseline="0" dirty="0" err="1" smtClean="0"/>
              <a:t>sdílení</a:t>
            </a:r>
            <a:r>
              <a:rPr lang="en-US" baseline="0" dirty="0" smtClean="0"/>
              <a:t> </a:t>
            </a:r>
            <a:r>
              <a:rPr lang="en-US" baseline="0" dirty="0" err="1" smtClean="0"/>
              <a:t>stejných</a:t>
            </a:r>
            <a:r>
              <a:rPr lang="en-US" baseline="0" dirty="0" smtClean="0"/>
              <a:t> </a:t>
            </a:r>
            <a:r>
              <a:rPr lang="en-US" baseline="0" dirty="0" err="1" smtClean="0"/>
              <a:t>informací</a:t>
            </a:r>
            <a:r>
              <a:rPr lang="en-US" baseline="0" dirty="0" smtClean="0"/>
              <a:t>) </a:t>
            </a:r>
            <a:r>
              <a:rPr lang="en-US" baseline="0" dirty="0" err="1" smtClean="0"/>
              <a:t>např</a:t>
            </a:r>
            <a:r>
              <a:rPr lang="en-US" baseline="0" dirty="0" smtClean="0"/>
              <a:t>. </a:t>
            </a:r>
            <a:r>
              <a:rPr lang="en-US" baseline="0" dirty="0" err="1" smtClean="0"/>
              <a:t>Školení</a:t>
            </a:r>
            <a:r>
              <a:rPr lang="en-US" baseline="0" dirty="0" smtClean="0"/>
              <a:t> </a:t>
            </a:r>
            <a:r>
              <a:rPr lang="en-US" baseline="0" dirty="0" err="1" smtClean="0"/>
              <a:t>etického</a:t>
            </a:r>
            <a:r>
              <a:rPr lang="en-US" baseline="0" dirty="0" smtClean="0"/>
              <a:t> </a:t>
            </a:r>
            <a:r>
              <a:rPr lang="en-US" baseline="0" dirty="0" err="1" smtClean="0"/>
              <a:t>kodexu</a:t>
            </a:r>
            <a:r>
              <a:rPr lang="en-US" baseline="0" dirty="0" smtClean="0"/>
              <a:t> = </a:t>
            </a:r>
            <a:r>
              <a:rPr lang="en-US" baseline="0" dirty="0" err="1" smtClean="0"/>
              <a:t>vyžadovaný</a:t>
            </a:r>
            <a:r>
              <a:rPr lang="en-US" baseline="0" dirty="0" smtClean="0"/>
              <a:t> </a:t>
            </a:r>
            <a:r>
              <a:rPr lang="en-US" baseline="0" dirty="0" err="1" smtClean="0"/>
              <a:t>způsob</a:t>
            </a:r>
            <a:r>
              <a:rPr lang="en-US" baseline="0" dirty="0" smtClean="0"/>
              <a:t> </a:t>
            </a:r>
            <a:r>
              <a:rPr lang="en-US" baseline="0" dirty="0" err="1" smtClean="0"/>
              <a:t>chování</a:t>
            </a:r>
            <a:r>
              <a:rPr lang="en-US" baseline="0" dirty="0" smtClean="0"/>
              <a:t> od </a:t>
            </a:r>
            <a:r>
              <a:rPr lang="en-US" baseline="0" dirty="0" err="1" smtClean="0"/>
              <a:t>pracovníků</a:t>
            </a:r>
            <a:endParaRPr lang="en-US" baseline="0" dirty="0" smtClean="0"/>
          </a:p>
          <a:p>
            <a:r>
              <a:rPr lang="en-US" baseline="0" dirty="0" smtClean="0"/>
              <a:t>3/</a:t>
            </a:r>
            <a:r>
              <a:rPr lang="en-US" baseline="0" dirty="0" err="1" smtClean="0"/>
              <a:t>navyšování</a:t>
            </a:r>
            <a:r>
              <a:rPr lang="en-US" baseline="0" dirty="0" smtClean="0"/>
              <a:t> </a:t>
            </a:r>
            <a:r>
              <a:rPr lang="en-US" baseline="0" dirty="0" err="1" smtClean="0"/>
              <a:t>kvalifikace</a:t>
            </a:r>
            <a:r>
              <a:rPr lang="en-US" baseline="0" dirty="0" smtClean="0"/>
              <a:t> v </a:t>
            </a:r>
            <a:r>
              <a:rPr lang="en-US" baseline="0" dirty="0" err="1" smtClean="0"/>
              <a:t>určité</a:t>
            </a:r>
            <a:r>
              <a:rPr lang="en-US" baseline="0" dirty="0" smtClean="0"/>
              <a:t> </a:t>
            </a:r>
            <a:r>
              <a:rPr lang="en-US" baseline="0" dirty="0" err="1" smtClean="0"/>
              <a:t>oblasti</a:t>
            </a:r>
            <a:endParaRPr lang="en-US" baseline="0" dirty="0" smtClean="0"/>
          </a:p>
          <a:p>
            <a:r>
              <a:rPr lang="en-US" baseline="0" dirty="0" smtClean="0"/>
              <a:t>4/ </a:t>
            </a:r>
            <a:r>
              <a:rPr lang="en-US" baseline="0" dirty="0" err="1" smtClean="0"/>
              <a:t>zvyšování</a:t>
            </a:r>
            <a:r>
              <a:rPr lang="en-US" baseline="0" dirty="0" smtClean="0"/>
              <a:t> </a:t>
            </a:r>
            <a:r>
              <a:rPr lang="en-US" baseline="0" dirty="0" err="1" smtClean="0"/>
              <a:t>znalostí</a:t>
            </a:r>
            <a:r>
              <a:rPr lang="en-US" baseline="0" dirty="0" smtClean="0"/>
              <a:t> </a:t>
            </a:r>
            <a:r>
              <a:rPr lang="en-US" baseline="0" dirty="0" err="1" smtClean="0"/>
              <a:t>či</a:t>
            </a:r>
            <a:r>
              <a:rPr lang="en-US" baseline="0" dirty="0" smtClean="0"/>
              <a:t> </a:t>
            </a:r>
            <a:r>
              <a:rPr lang="en-US" baseline="0" dirty="0" err="1" smtClean="0"/>
              <a:t>dovedností</a:t>
            </a:r>
            <a:r>
              <a:rPr lang="en-US" baseline="0" dirty="0" smtClean="0"/>
              <a:t> z </a:t>
            </a:r>
            <a:r>
              <a:rPr lang="en-US" baseline="0" dirty="0" err="1" smtClean="0"/>
              <a:t>určité</a:t>
            </a:r>
            <a:r>
              <a:rPr lang="en-US" baseline="0" dirty="0" smtClean="0"/>
              <a:t> </a:t>
            </a:r>
            <a:r>
              <a:rPr lang="en-US" baseline="0" dirty="0" err="1" smtClean="0"/>
              <a:t>oblasti</a:t>
            </a:r>
            <a:endParaRPr lang="en-US" baseline="0" dirty="0" smtClean="0"/>
          </a:p>
          <a:p>
            <a:r>
              <a:rPr lang="en-US" baseline="0" dirty="0" smtClean="0"/>
              <a:t>5/ </a:t>
            </a:r>
            <a:r>
              <a:rPr lang="en-US" baseline="0" dirty="0" err="1" smtClean="0"/>
              <a:t>získat</a:t>
            </a:r>
            <a:r>
              <a:rPr lang="en-US" baseline="0" dirty="0" smtClean="0"/>
              <a:t> </a:t>
            </a:r>
            <a:r>
              <a:rPr lang="en-US" baseline="0" dirty="0" err="1" smtClean="0"/>
              <a:t>zcela</a:t>
            </a:r>
            <a:r>
              <a:rPr lang="en-US" baseline="0" dirty="0" smtClean="0"/>
              <a:t> </a:t>
            </a:r>
            <a:r>
              <a:rPr lang="en-US" baseline="0" dirty="0" err="1" smtClean="0"/>
              <a:t>nové</a:t>
            </a:r>
            <a:r>
              <a:rPr lang="en-US" baseline="0" dirty="0" smtClean="0"/>
              <a:t> </a:t>
            </a:r>
            <a:r>
              <a:rPr lang="en-US" baseline="0" dirty="0" err="1" smtClean="0"/>
              <a:t>znalosti</a:t>
            </a:r>
            <a:r>
              <a:rPr lang="en-US" baseline="0" dirty="0" smtClean="0"/>
              <a:t> a </a:t>
            </a:r>
            <a:r>
              <a:rPr lang="en-US" baseline="0" dirty="0" err="1" smtClean="0"/>
              <a:t>dovednosti</a:t>
            </a:r>
            <a:r>
              <a:rPr lang="en-US" baseline="0" dirty="0" smtClean="0"/>
              <a:t> do </a:t>
            </a:r>
            <a:r>
              <a:rPr lang="en-US" baseline="0" dirty="0" err="1" smtClean="0"/>
              <a:t>firmy</a:t>
            </a:r>
            <a:endParaRPr lang="en-US" baseline="0" dirty="0" smtClean="0"/>
          </a:p>
          <a:p>
            <a:r>
              <a:rPr lang="en-US" baseline="0" dirty="0" smtClean="0"/>
              <a:t>6/</a:t>
            </a:r>
            <a:r>
              <a:rPr lang="en-US" baseline="0" dirty="0" err="1" smtClean="0"/>
              <a:t>zvýšit</a:t>
            </a:r>
            <a:r>
              <a:rPr lang="en-US" baseline="0" dirty="0" smtClean="0"/>
              <a:t> </a:t>
            </a:r>
            <a:r>
              <a:rPr lang="en-US" baseline="0" dirty="0" err="1" smtClean="0"/>
              <a:t>motivaci</a:t>
            </a:r>
            <a:r>
              <a:rPr lang="en-US" baseline="0" dirty="0" smtClean="0"/>
              <a:t> </a:t>
            </a:r>
            <a:r>
              <a:rPr lang="en-US" baseline="0" dirty="0" err="1" smtClean="0"/>
              <a:t>pracovníků</a:t>
            </a:r>
            <a:r>
              <a:rPr lang="en-US" baseline="0" dirty="0" smtClean="0"/>
              <a:t> </a:t>
            </a:r>
            <a:r>
              <a:rPr lang="en-US" baseline="0" dirty="0" err="1" smtClean="0"/>
              <a:t>tím</a:t>
            </a:r>
            <a:r>
              <a:rPr lang="en-US" baseline="0" dirty="0" smtClean="0"/>
              <a:t>, </a:t>
            </a:r>
            <a:r>
              <a:rPr lang="en-US" baseline="0" dirty="0" err="1" smtClean="0"/>
              <a:t>že</a:t>
            </a:r>
            <a:r>
              <a:rPr lang="en-US" baseline="0" dirty="0" smtClean="0"/>
              <a:t> je </a:t>
            </a:r>
            <a:r>
              <a:rPr lang="en-US" baseline="0" dirty="0" err="1" smtClean="0"/>
              <a:t>rozvíjíte</a:t>
            </a:r>
            <a:endParaRPr lang="en-US" dirty="0"/>
          </a:p>
        </p:txBody>
      </p:sp>
      <p:sp>
        <p:nvSpPr>
          <p:cNvPr id="4" name="Slide Number Placeholder 3"/>
          <p:cNvSpPr>
            <a:spLocks noGrp="1"/>
          </p:cNvSpPr>
          <p:nvPr>
            <p:ph type="sldNum" sz="quarter" idx="10"/>
          </p:nvPr>
        </p:nvSpPr>
        <p:spPr/>
        <p:txBody>
          <a:bodyPr/>
          <a:lstStyle/>
          <a:p>
            <a:fld id="{36AF71D2-EFFC-BB40-8A9E-6546627750D5}" type="slidenum">
              <a:rPr lang="en-US" smtClean="0"/>
              <a:t>5</a:t>
            </a:fld>
            <a:endParaRPr lang="en-US"/>
          </a:p>
        </p:txBody>
      </p:sp>
    </p:spTree>
    <p:extLst>
      <p:ext uri="{BB962C8B-B14F-4D97-AF65-F5344CB8AC3E}">
        <p14:creationId xmlns:p14="http://schemas.microsoft.com/office/powerpoint/2010/main" val="327810268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86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cs-CZ">
                <a:latin typeface="Times New Roman" charset="0"/>
                <a:cs typeface="Times New Roman" charset="0"/>
              </a:rPr>
              <a:t>Doporučení postup z praxe</a:t>
            </a:r>
          </a:p>
          <a:p>
            <a:pPr eaLnBrk="1" hangingPunct="1">
              <a:spcBef>
                <a:spcPct val="0"/>
              </a:spcBef>
            </a:pPr>
            <a:r>
              <a:rPr lang="cs-CZ">
                <a:latin typeface="Times New Roman" charset="0"/>
                <a:cs typeface="Times New Roman" charset="0"/>
              </a:rPr>
              <a:t>1/ nepřebírat dokumenty, prvně se informovat u přímého nadřízeného, jestli je o výpovědi o informován</a:t>
            </a:r>
          </a:p>
          <a:p>
            <a:pPr eaLnBrk="1" hangingPunct="1">
              <a:spcBef>
                <a:spcPct val="0"/>
              </a:spcBef>
            </a:pPr>
            <a:r>
              <a:rPr lang="cs-CZ">
                <a:latin typeface="Times New Roman" charset="0"/>
                <a:cs typeface="Times New Roman" charset="0"/>
              </a:rPr>
              <a:t>2/ domluvit se s nadřízeným, zda je ochoten vyjednávat, nebo výpověď přijme</a:t>
            </a:r>
          </a:p>
          <a:p>
            <a:pPr eaLnBrk="1" hangingPunct="1">
              <a:spcBef>
                <a:spcPct val="0"/>
              </a:spcBef>
            </a:pPr>
            <a:r>
              <a:rPr lang="cs-CZ">
                <a:latin typeface="Times New Roman" charset="0"/>
                <a:cs typeface="Times New Roman" charset="0"/>
              </a:rPr>
              <a:t>3/ připravit potřebné dokumenty (dokumenty o ukončení pracovního poměru musí mít písemnou formu), případně bezpečnostní opatření – zejména proti úniku dat z organizace</a:t>
            </a:r>
          </a:p>
          <a:p>
            <a:pPr eaLnBrk="1" hangingPunct="1">
              <a:spcBef>
                <a:spcPct val="0"/>
              </a:spcBef>
            </a:pPr>
            <a:r>
              <a:rPr lang="cs-CZ">
                <a:latin typeface="Times New Roman" charset="0"/>
                <a:cs typeface="Times New Roman" charset="0"/>
              </a:rPr>
              <a:t>4/připravit setkání, kterého se účastní HR, nadřízený a zaměstnanec, během kterého proběhne vyjednávání a případně exit interview – slouží jako zpětná vazba pro organizaci</a:t>
            </a:r>
          </a:p>
          <a:p>
            <a:pPr eaLnBrk="1" hangingPunct="1">
              <a:spcBef>
                <a:spcPct val="0"/>
              </a:spcBef>
            </a:pPr>
            <a:r>
              <a:rPr lang="cs-CZ">
                <a:latin typeface="Times New Roman" charset="0"/>
                <a:cs typeface="Times New Roman" charset="0"/>
              </a:rPr>
              <a:t>5/ vyřízení formálních záležitostí jako jsou dokumenty, odevzdání majetku firmy, výstupní lékařská prohlídka atd.</a:t>
            </a:r>
          </a:p>
          <a:p>
            <a:pPr eaLnBrk="1" hangingPunct="1">
              <a:spcBef>
                <a:spcPct val="0"/>
              </a:spcBef>
            </a:pPr>
            <a:endParaRPr lang="cs-CZ">
              <a:latin typeface="Times New Roman" charset="0"/>
              <a:cs typeface="Times New Roman" charset="0"/>
            </a:endParaRPr>
          </a:p>
          <a:p>
            <a:pPr eaLnBrk="1" hangingPunct="1">
              <a:spcBef>
                <a:spcPct val="0"/>
              </a:spcBef>
            </a:pPr>
            <a:endParaRPr lang="cs-CZ">
              <a:latin typeface="Calibri" charset="0"/>
            </a:endParaRPr>
          </a:p>
        </p:txBody>
      </p:sp>
      <p:sp>
        <p:nvSpPr>
          <p:cNvPr id="286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Franklin Gothic Book" charset="0"/>
                <a:ea typeface="ＭＳ Ｐゴシック" charset="0"/>
                <a:cs typeface="ＭＳ Ｐゴシック" charset="0"/>
              </a:defRPr>
            </a:lvl1pPr>
            <a:lvl2pPr marL="742950" indent="-285750">
              <a:defRPr sz="2400">
                <a:solidFill>
                  <a:schemeClr val="tx1"/>
                </a:solidFill>
                <a:latin typeface="Franklin Gothic Book" charset="0"/>
                <a:ea typeface="ＭＳ Ｐゴシック" charset="0"/>
              </a:defRPr>
            </a:lvl2pPr>
            <a:lvl3pPr marL="1143000" indent="-228600">
              <a:defRPr sz="2400">
                <a:solidFill>
                  <a:schemeClr val="tx1"/>
                </a:solidFill>
                <a:latin typeface="Franklin Gothic Book" charset="0"/>
                <a:ea typeface="ＭＳ Ｐゴシック" charset="0"/>
              </a:defRPr>
            </a:lvl3pPr>
            <a:lvl4pPr marL="1600200" indent="-228600">
              <a:defRPr sz="2400">
                <a:solidFill>
                  <a:schemeClr val="tx1"/>
                </a:solidFill>
                <a:latin typeface="Franklin Gothic Book" charset="0"/>
                <a:ea typeface="ＭＳ Ｐゴシック" charset="0"/>
              </a:defRPr>
            </a:lvl4pPr>
            <a:lvl5pPr marL="2057400" indent="-228600">
              <a:defRPr sz="2400">
                <a:solidFill>
                  <a:schemeClr val="tx1"/>
                </a:solidFill>
                <a:latin typeface="Franklin Gothic Book" charset="0"/>
                <a:ea typeface="ＭＳ Ｐゴシック" charset="0"/>
              </a:defRPr>
            </a:lvl5pPr>
            <a:lvl6pPr marL="2514600" indent="-228600" eaLnBrk="0" fontAlgn="base" hangingPunct="0">
              <a:spcBef>
                <a:spcPct val="0"/>
              </a:spcBef>
              <a:spcAft>
                <a:spcPct val="0"/>
              </a:spcAft>
              <a:defRPr sz="2400">
                <a:solidFill>
                  <a:schemeClr val="tx1"/>
                </a:solidFill>
                <a:latin typeface="Franklin Gothic Book" charset="0"/>
                <a:ea typeface="ＭＳ Ｐゴシック" charset="0"/>
              </a:defRPr>
            </a:lvl6pPr>
            <a:lvl7pPr marL="2971800" indent="-228600" eaLnBrk="0" fontAlgn="base" hangingPunct="0">
              <a:spcBef>
                <a:spcPct val="0"/>
              </a:spcBef>
              <a:spcAft>
                <a:spcPct val="0"/>
              </a:spcAft>
              <a:defRPr sz="2400">
                <a:solidFill>
                  <a:schemeClr val="tx1"/>
                </a:solidFill>
                <a:latin typeface="Franklin Gothic Book" charset="0"/>
                <a:ea typeface="ＭＳ Ｐゴシック" charset="0"/>
              </a:defRPr>
            </a:lvl7pPr>
            <a:lvl8pPr marL="3429000" indent="-228600" eaLnBrk="0" fontAlgn="base" hangingPunct="0">
              <a:spcBef>
                <a:spcPct val="0"/>
              </a:spcBef>
              <a:spcAft>
                <a:spcPct val="0"/>
              </a:spcAft>
              <a:defRPr sz="2400">
                <a:solidFill>
                  <a:schemeClr val="tx1"/>
                </a:solidFill>
                <a:latin typeface="Franklin Gothic Book" charset="0"/>
                <a:ea typeface="ＭＳ Ｐゴシック" charset="0"/>
              </a:defRPr>
            </a:lvl8pPr>
            <a:lvl9pPr marL="3886200" indent="-228600" eaLnBrk="0" fontAlgn="base" hangingPunct="0">
              <a:spcBef>
                <a:spcPct val="0"/>
              </a:spcBef>
              <a:spcAft>
                <a:spcPct val="0"/>
              </a:spcAft>
              <a:defRPr sz="2400">
                <a:solidFill>
                  <a:schemeClr val="tx1"/>
                </a:solidFill>
                <a:latin typeface="Franklin Gothic Book" charset="0"/>
                <a:ea typeface="ＭＳ Ｐゴシック" charset="0"/>
              </a:defRPr>
            </a:lvl9pPr>
          </a:lstStyle>
          <a:p>
            <a:fld id="{ED803E1C-435C-2847-9770-DC142204A268}" type="slidenum">
              <a:rPr lang="cs-CZ" sz="1200">
                <a:latin typeface="Calibri" charset="0"/>
              </a:rPr>
              <a:pPr/>
              <a:t>36</a:t>
            </a:fld>
            <a:endParaRPr lang="cs-CZ" sz="1200">
              <a:latin typeface="Calibri"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0722"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cs-CZ">
                <a:latin typeface="Calibri" charset="0"/>
              </a:rPr>
              <a:t>Co znamená odchod zaměstnance pro organizaci a HR by si tyto dopady měl uvědomovat a pomoci je mírnit.</a:t>
            </a:r>
          </a:p>
          <a:p>
            <a:pPr eaLnBrk="1" hangingPunct="1">
              <a:spcBef>
                <a:spcPct val="0"/>
              </a:spcBef>
            </a:pPr>
            <a:endParaRPr lang="cs-CZ">
              <a:latin typeface="Calibri" charset="0"/>
            </a:endParaRPr>
          </a:p>
          <a:p>
            <a:pPr eaLnBrk="1" hangingPunct="1">
              <a:spcBef>
                <a:spcPct val="0"/>
              </a:spcBef>
            </a:pPr>
            <a:r>
              <a:rPr lang="cs-CZ">
                <a:latin typeface="Calibri" charset="0"/>
              </a:rPr>
              <a:t>Pokud zrovna nerušíte dané pracovní místo, čeká vás hledání nového zaměstnance, aby organizace právě předešly dopadům, které může způsobit odchod odborníka či manažera, mělo by v organizaci fungovat nástupnictví.</a:t>
            </a:r>
          </a:p>
          <a:p>
            <a:pPr eaLnBrk="1" hangingPunct="1">
              <a:spcBef>
                <a:spcPct val="0"/>
              </a:spcBef>
            </a:pPr>
            <a:endParaRPr lang="cs-CZ">
              <a:latin typeface="Calibri" charset="0"/>
            </a:endParaRPr>
          </a:p>
          <a:p>
            <a:pPr eaLnBrk="1" hangingPunct="1">
              <a:spcBef>
                <a:spcPct val="0"/>
              </a:spcBef>
            </a:pPr>
            <a:r>
              <a:rPr lang="cs-CZ">
                <a:latin typeface="Calibri" charset="0"/>
              </a:rPr>
              <a:t>K snížení loajality a motivovanosti zaměstnanců může dojít především v případě hromadného propouštění. HR  by si tohoto měl být vědom a připravit plán stabilizace zaměstnanců, především těch, které jsou pro organizaci klíčoví.</a:t>
            </a:r>
          </a:p>
          <a:p>
            <a:pPr eaLnBrk="1" hangingPunct="1">
              <a:spcBef>
                <a:spcPct val="0"/>
              </a:spcBef>
            </a:pPr>
            <a:endParaRPr lang="cs-CZ">
              <a:latin typeface="Calibri" charset="0"/>
            </a:endParaRPr>
          </a:p>
          <a:p>
            <a:pPr eaLnBrk="1" hangingPunct="1">
              <a:spcBef>
                <a:spcPct val="0"/>
              </a:spcBef>
            </a:pPr>
            <a:r>
              <a:rPr lang="cs-CZ">
                <a:latin typeface="Calibri" charset="0"/>
              </a:rPr>
              <a:t>Dalším dopadem opět většinou v souvislosti s hromadným propouštěním je image organizace jako zaměstnavatele. Tady pomůže dobrý a srozumitelný komunikační plán jak směrem uvnitř organizace tak směrem ven.</a:t>
            </a:r>
          </a:p>
        </p:txBody>
      </p:sp>
      <p:sp>
        <p:nvSpPr>
          <p:cNvPr id="30723"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Franklin Gothic Book" charset="0"/>
                <a:ea typeface="ＭＳ Ｐゴシック" charset="0"/>
                <a:cs typeface="ＭＳ Ｐゴシック" charset="0"/>
              </a:defRPr>
            </a:lvl1pPr>
            <a:lvl2pPr marL="742950" indent="-285750">
              <a:defRPr sz="2400">
                <a:solidFill>
                  <a:schemeClr val="tx1"/>
                </a:solidFill>
                <a:latin typeface="Franklin Gothic Book" charset="0"/>
                <a:ea typeface="ＭＳ Ｐゴシック" charset="0"/>
              </a:defRPr>
            </a:lvl2pPr>
            <a:lvl3pPr marL="1143000" indent="-228600">
              <a:defRPr sz="2400">
                <a:solidFill>
                  <a:schemeClr val="tx1"/>
                </a:solidFill>
                <a:latin typeface="Franklin Gothic Book" charset="0"/>
                <a:ea typeface="ＭＳ Ｐゴシック" charset="0"/>
              </a:defRPr>
            </a:lvl3pPr>
            <a:lvl4pPr marL="1600200" indent="-228600">
              <a:defRPr sz="2400">
                <a:solidFill>
                  <a:schemeClr val="tx1"/>
                </a:solidFill>
                <a:latin typeface="Franklin Gothic Book" charset="0"/>
                <a:ea typeface="ＭＳ Ｐゴシック" charset="0"/>
              </a:defRPr>
            </a:lvl4pPr>
            <a:lvl5pPr marL="2057400" indent="-228600">
              <a:defRPr sz="2400">
                <a:solidFill>
                  <a:schemeClr val="tx1"/>
                </a:solidFill>
                <a:latin typeface="Franklin Gothic Book" charset="0"/>
                <a:ea typeface="ＭＳ Ｐゴシック" charset="0"/>
              </a:defRPr>
            </a:lvl5pPr>
            <a:lvl6pPr marL="2514600" indent="-228600" eaLnBrk="0" fontAlgn="base" hangingPunct="0">
              <a:spcBef>
                <a:spcPct val="0"/>
              </a:spcBef>
              <a:spcAft>
                <a:spcPct val="0"/>
              </a:spcAft>
              <a:defRPr sz="2400">
                <a:solidFill>
                  <a:schemeClr val="tx1"/>
                </a:solidFill>
                <a:latin typeface="Franklin Gothic Book" charset="0"/>
                <a:ea typeface="ＭＳ Ｐゴシック" charset="0"/>
              </a:defRPr>
            </a:lvl6pPr>
            <a:lvl7pPr marL="2971800" indent="-228600" eaLnBrk="0" fontAlgn="base" hangingPunct="0">
              <a:spcBef>
                <a:spcPct val="0"/>
              </a:spcBef>
              <a:spcAft>
                <a:spcPct val="0"/>
              </a:spcAft>
              <a:defRPr sz="2400">
                <a:solidFill>
                  <a:schemeClr val="tx1"/>
                </a:solidFill>
                <a:latin typeface="Franklin Gothic Book" charset="0"/>
                <a:ea typeface="ＭＳ Ｐゴシック" charset="0"/>
              </a:defRPr>
            </a:lvl7pPr>
            <a:lvl8pPr marL="3429000" indent="-228600" eaLnBrk="0" fontAlgn="base" hangingPunct="0">
              <a:spcBef>
                <a:spcPct val="0"/>
              </a:spcBef>
              <a:spcAft>
                <a:spcPct val="0"/>
              </a:spcAft>
              <a:defRPr sz="2400">
                <a:solidFill>
                  <a:schemeClr val="tx1"/>
                </a:solidFill>
                <a:latin typeface="Franklin Gothic Book" charset="0"/>
                <a:ea typeface="ＭＳ Ｐゴシック" charset="0"/>
              </a:defRPr>
            </a:lvl8pPr>
            <a:lvl9pPr marL="3886200" indent="-228600" eaLnBrk="0" fontAlgn="base" hangingPunct="0">
              <a:spcBef>
                <a:spcPct val="0"/>
              </a:spcBef>
              <a:spcAft>
                <a:spcPct val="0"/>
              </a:spcAft>
              <a:defRPr sz="2400">
                <a:solidFill>
                  <a:schemeClr val="tx1"/>
                </a:solidFill>
                <a:latin typeface="Franklin Gothic Book" charset="0"/>
                <a:ea typeface="ＭＳ Ｐゴシック" charset="0"/>
              </a:defRPr>
            </a:lvl9pPr>
          </a:lstStyle>
          <a:p>
            <a:fld id="{D35B7CF0-53F1-7D4C-8053-9819FEDC1A4E}" type="slidenum">
              <a:rPr lang="cs-CZ" sz="1200">
                <a:latin typeface="Calibri" charset="0"/>
              </a:rPr>
              <a:pPr/>
              <a:t>37</a:t>
            </a:fld>
            <a:endParaRPr lang="cs-CZ" sz="1200">
              <a:latin typeface="Calibri"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2770"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spcBef>
                <a:spcPct val="0"/>
              </a:spcBef>
            </a:pPr>
            <a:r>
              <a:rPr lang="cs-CZ" dirty="0">
                <a:latin typeface="Calibri" charset="0"/>
              </a:rPr>
              <a:t>Před chvíli jsem se dotkla tématu hromadného propouštění. Tento proces je pro většinu firem noční můrou. Jednak je většinou spojen se situací, kdy je firma ve špatné kondici a zeštíhluje personální kapacity a jednak, protože jeto náročný proces. Pokud přesáhne propouštění určitý počet zaměstnanců za období 30 kalendářních dní, pak se jedná o hromadné propouštění. Pro organizaci nad 500 zaměstnanců je to 30 zaměstnanců.</a:t>
            </a:r>
          </a:p>
          <a:p>
            <a:pPr eaLnBrk="1" hangingPunct="1">
              <a:lnSpc>
                <a:spcPct val="90000"/>
              </a:lnSpc>
              <a:spcBef>
                <a:spcPct val="0"/>
              </a:spcBef>
            </a:pPr>
            <a:endParaRPr lang="cs-CZ" dirty="0">
              <a:latin typeface="Calibri" charset="0"/>
            </a:endParaRPr>
          </a:p>
          <a:p>
            <a:pPr eaLnBrk="1" hangingPunct="1">
              <a:lnSpc>
                <a:spcPct val="90000"/>
              </a:lnSpc>
              <a:spcBef>
                <a:spcPct val="0"/>
              </a:spcBef>
            </a:pPr>
            <a:r>
              <a:rPr lang="cs-CZ" dirty="0">
                <a:latin typeface="Calibri" charset="0"/>
              </a:rPr>
              <a:t>Základem tohoto procesu je </a:t>
            </a:r>
            <a:r>
              <a:rPr lang="cs-CZ" dirty="0" smtClean="0">
                <a:latin typeface="Calibri" charset="0"/>
              </a:rPr>
              <a:t>zjistit, </a:t>
            </a:r>
            <a:r>
              <a:rPr lang="cs-CZ" dirty="0">
                <a:latin typeface="Calibri" charset="0"/>
              </a:rPr>
              <a:t>koho chcete  propustit a koho chcete, aby ve firmě setrval a tyto zaměstnance stabilizovat.</a:t>
            </a:r>
          </a:p>
          <a:p>
            <a:pPr eaLnBrk="1" hangingPunct="1">
              <a:lnSpc>
                <a:spcPct val="90000"/>
              </a:lnSpc>
              <a:spcBef>
                <a:spcPct val="0"/>
              </a:spcBef>
            </a:pPr>
            <a:endParaRPr lang="cs-CZ" dirty="0">
              <a:latin typeface="Calibri" charset="0"/>
            </a:endParaRPr>
          </a:p>
          <a:p>
            <a:pPr eaLnBrk="1" hangingPunct="1">
              <a:lnSpc>
                <a:spcPct val="90000"/>
              </a:lnSpc>
              <a:spcBef>
                <a:spcPct val="0"/>
              </a:spcBef>
            </a:pPr>
            <a:r>
              <a:rPr lang="cs-CZ" dirty="0">
                <a:latin typeface="Calibri" charset="0"/>
              </a:rPr>
              <a:t>Je několik možností, jak zjistit, které pozice chcete nechat zaniknout. Pokud chcete, aby organizace propouštění nepocítila na produktivitě, je potřeba udělat analýzu pracovních pozic a zaměstnanců, kteří je zastávají, protože se vám může stát, že se rozloučíte s někým, kdo sice v tuto chvíli má nižší výkon, ale firmě už přinesl dva patenty. Nebo pracovníka, který je sice ve firmě jen rok, ale je velice úspěšný. Firmy právě proto, aby udrželi schopné pracovníky, zároveň vymýšlejí pobídky, které naopak tyto zaměstnance stabilizují. </a:t>
            </a:r>
          </a:p>
          <a:p>
            <a:pPr eaLnBrk="1" hangingPunct="1">
              <a:lnSpc>
                <a:spcPct val="90000"/>
              </a:lnSpc>
              <a:spcBef>
                <a:spcPct val="0"/>
              </a:spcBef>
            </a:pPr>
            <a:endParaRPr lang="cs-CZ" dirty="0">
              <a:latin typeface="Calibri" charset="0"/>
            </a:endParaRPr>
          </a:p>
          <a:p>
            <a:pPr eaLnBrk="1" hangingPunct="1">
              <a:lnSpc>
                <a:spcPct val="90000"/>
              </a:lnSpc>
              <a:spcBef>
                <a:spcPct val="0"/>
              </a:spcBef>
            </a:pPr>
            <a:r>
              <a:rPr lang="cs-CZ" dirty="0">
                <a:latin typeface="Calibri" charset="0"/>
              </a:rPr>
              <a:t>Důležité je rovněž způsob komunikace jak uvnitř firmy tak i směrem ven. Musíte se mít na pozoru, aby uvnitř organizace nevznikla panika a směrem k veřejnosti si udržet image dobrého zaměstnavatele, i když nyní nemáte lehké časy.</a:t>
            </a:r>
          </a:p>
          <a:p>
            <a:pPr eaLnBrk="1" hangingPunct="1">
              <a:lnSpc>
                <a:spcPct val="90000"/>
              </a:lnSpc>
              <a:spcBef>
                <a:spcPct val="0"/>
              </a:spcBef>
            </a:pPr>
            <a:r>
              <a:rPr lang="cs-CZ" dirty="0">
                <a:latin typeface="Calibri" charset="0"/>
              </a:rPr>
              <a:t> </a:t>
            </a:r>
          </a:p>
          <a:p>
            <a:pPr eaLnBrk="1" hangingPunct="1">
              <a:lnSpc>
                <a:spcPct val="90000"/>
              </a:lnSpc>
              <a:spcBef>
                <a:spcPct val="0"/>
              </a:spcBef>
            </a:pPr>
            <a:r>
              <a:rPr lang="cs-CZ" dirty="0">
                <a:latin typeface="Calibri" charset="0"/>
              </a:rPr>
              <a:t>Vhodné  je i poskytnout podporu odcházejícím pracovníkům tzv. </a:t>
            </a:r>
            <a:r>
              <a:rPr lang="cs-CZ" dirty="0" err="1">
                <a:latin typeface="Calibri" charset="0"/>
              </a:rPr>
              <a:t>outplacement</a:t>
            </a:r>
            <a:r>
              <a:rPr lang="cs-CZ" dirty="0">
                <a:latin typeface="Calibri" charset="0"/>
              </a:rPr>
              <a:t> např.: zaplatit personální agenturu, která bude vybírat vhodné nabídky práce pro vaše propuštěné zaměstnance nebo nabídnout konzultace a poradenství.</a:t>
            </a:r>
          </a:p>
        </p:txBody>
      </p:sp>
      <p:sp>
        <p:nvSpPr>
          <p:cNvPr id="32771"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Franklin Gothic Book" charset="0"/>
                <a:ea typeface="ＭＳ Ｐゴシック" charset="0"/>
                <a:cs typeface="ＭＳ Ｐゴシック" charset="0"/>
              </a:defRPr>
            </a:lvl1pPr>
            <a:lvl2pPr marL="742950" indent="-285750">
              <a:defRPr sz="2400">
                <a:solidFill>
                  <a:schemeClr val="tx1"/>
                </a:solidFill>
                <a:latin typeface="Franklin Gothic Book" charset="0"/>
                <a:ea typeface="ＭＳ Ｐゴシック" charset="0"/>
              </a:defRPr>
            </a:lvl2pPr>
            <a:lvl3pPr marL="1143000" indent="-228600">
              <a:defRPr sz="2400">
                <a:solidFill>
                  <a:schemeClr val="tx1"/>
                </a:solidFill>
                <a:latin typeface="Franklin Gothic Book" charset="0"/>
                <a:ea typeface="ＭＳ Ｐゴシック" charset="0"/>
              </a:defRPr>
            </a:lvl3pPr>
            <a:lvl4pPr marL="1600200" indent="-228600">
              <a:defRPr sz="2400">
                <a:solidFill>
                  <a:schemeClr val="tx1"/>
                </a:solidFill>
                <a:latin typeface="Franklin Gothic Book" charset="0"/>
                <a:ea typeface="ＭＳ Ｐゴシック" charset="0"/>
              </a:defRPr>
            </a:lvl4pPr>
            <a:lvl5pPr marL="2057400" indent="-228600">
              <a:defRPr sz="2400">
                <a:solidFill>
                  <a:schemeClr val="tx1"/>
                </a:solidFill>
                <a:latin typeface="Franklin Gothic Book" charset="0"/>
                <a:ea typeface="ＭＳ Ｐゴシック" charset="0"/>
              </a:defRPr>
            </a:lvl5pPr>
            <a:lvl6pPr marL="2514600" indent="-228600" eaLnBrk="0" fontAlgn="base" hangingPunct="0">
              <a:spcBef>
                <a:spcPct val="0"/>
              </a:spcBef>
              <a:spcAft>
                <a:spcPct val="0"/>
              </a:spcAft>
              <a:defRPr sz="2400">
                <a:solidFill>
                  <a:schemeClr val="tx1"/>
                </a:solidFill>
                <a:latin typeface="Franklin Gothic Book" charset="0"/>
                <a:ea typeface="ＭＳ Ｐゴシック" charset="0"/>
              </a:defRPr>
            </a:lvl6pPr>
            <a:lvl7pPr marL="2971800" indent="-228600" eaLnBrk="0" fontAlgn="base" hangingPunct="0">
              <a:spcBef>
                <a:spcPct val="0"/>
              </a:spcBef>
              <a:spcAft>
                <a:spcPct val="0"/>
              </a:spcAft>
              <a:defRPr sz="2400">
                <a:solidFill>
                  <a:schemeClr val="tx1"/>
                </a:solidFill>
                <a:latin typeface="Franklin Gothic Book" charset="0"/>
                <a:ea typeface="ＭＳ Ｐゴシック" charset="0"/>
              </a:defRPr>
            </a:lvl7pPr>
            <a:lvl8pPr marL="3429000" indent="-228600" eaLnBrk="0" fontAlgn="base" hangingPunct="0">
              <a:spcBef>
                <a:spcPct val="0"/>
              </a:spcBef>
              <a:spcAft>
                <a:spcPct val="0"/>
              </a:spcAft>
              <a:defRPr sz="2400">
                <a:solidFill>
                  <a:schemeClr val="tx1"/>
                </a:solidFill>
                <a:latin typeface="Franklin Gothic Book" charset="0"/>
                <a:ea typeface="ＭＳ Ｐゴシック" charset="0"/>
              </a:defRPr>
            </a:lvl8pPr>
            <a:lvl9pPr marL="3886200" indent="-228600" eaLnBrk="0" fontAlgn="base" hangingPunct="0">
              <a:spcBef>
                <a:spcPct val="0"/>
              </a:spcBef>
              <a:spcAft>
                <a:spcPct val="0"/>
              </a:spcAft>
              <a:defRPr sz="2400">
                <a:solidFill>
                  <a:schemeClr val="tx1"/>
                </a:solidFill>
                <a:latin typeface="Franklin Gothic Book" charset="0"/>
                <a:ea typeface="ＭＳ Ｐゴシック" charset="0"/>
              </a:defRPr>
            </a:lvl9pPr>
          </a:lstStyle>
          <a:p>
            <a:fld id="{BEB5CD57-04F3-1B42-A8C3-B761835104A2}" type="slidenum">
              <a:rPr lang="cs-CZ" sz="1200">
                <a:latin typeface="Calibri" charset="0"/>
              </a:rPr>
              <a:pPr/>
              <a:t>38</a:t>
            </a:fld>
            <a:endParaRPr lang="cs-CZ" sz="1200">
              <a:latin typeface="Calibri"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4818"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cs-CZ" dirty="0">
                <a:latin typeface="Calibri" charset="0"/>
              </a:rPr>
              <a:t>Jak praví doktor nejlepší léčba je prevence, proto sledujte statistické ukazatele, máte tak možnost získat informace dopředu a předejít tak mnohým problémům.</a:t>
            </a:r>
          </a:p>
          <a:p>
            <a:pPr eaLnBrk="1" hangingPunct="1">
              <a:spcBef>
                <a:spcPct val="0"/>
              </a:spcBef>
            </a:pPr>
            <a:r>
              <a:rPr lang="cs-CZ" dirty="0">
                <a:latin typeface="Calibri" charset="0"/>
              </a:rPr>
              <a:t>Mějte oči a uši dokořán tzv. </a:t>
            </a:r>
            <a:r>
              <a:rPr lang="cs-CZ" dirty="0" err="1">
                <a:latin typeface="Calibri" charset="0"/>
              </a:rPr>
              <a:t>chodbovky</a:t>
            </a:r>
            <a:r>
              <a:rPr lang="cs-CZ" dirty="0">
                <a:latin typeface="Calibri" charset="0"/>
              </a:rPr>
              <a:t> přinášejí hodně informací o náladě v organizaci.</a:t>
            </a:r>
          </a:p>
          <a:p>
            <a:pPr eaLnBrk="1" hangingPunct="1">
              <a:spcBef>
                <a:spcPct val="0"/>
              </a:spcBef>
            </a:pPr>
            <a:endParaRPr lang="cs-CZ" dirty="0">
              <a:latin typeface="Calibri" charset="0"/>
            </a:endParaRPr>
          </a:p>
          <a:p>
            <a:pPr eaLnBrk="1" hangingPunct="1">
              <a:spcBef>
                <a:spcPct val="0"/>
              </a:spcBef>
            </a:pPr>
            <a:r>
              <a:rPr lang="cs-CZ" dirty="0">
                <a:latin typeface="Calibri" charset="0"/>
              </a:rPr>
              <a:t>HR musí mít přehled o tom, jaký zaměstnanec chce odejít, nebo správně identifikovat, které zaměstnance je možné propustit. V opačném případě se může stát, že odejde klíčový pracovník, který se těžce nahrazuje a organizaci může jeho odchod způsobit potíže. Z tohoto důvodu je dobré mít v organizaci plány </a:t>
            </a:r>
            <a:r>
              <a:rPr lang="cs-CZ" dirty="0" smtClean="0">
                <a:latin typeface="Calibri" charset="0"/>
              </a:rPr>
              <a:t>nástupnictví </a:t>
            </a:r>
            <a:r>
              <a:rPr lang="cs-CZ" dirty="0">
                <a:latin typeface="Calibri" charset="0"/>
              </a:rPr>
              <a:t>a vychovávat si </a:t>
            </a:r>
            <a:r>
              <a:rPr lang="cs-CZ" dirty="0" smtClean="0">
                <a:latin typeface="Calibri" charset="0"/>
              </a:rPr>
              <a:t>nástupce </a:t>
            </a:r>
            <a:r>
              <a:rPr lang="cs-CZ" dirty="0">
                <a:latin typeface="Calibri" charset="0"/>
              </a:rPr>
              <a:t>min.  za klíčové pracovníky.</a:t>
            </a:r>
          </a:p>
          <a:p>
            <a:pPr eaLnBrk="1" hangingPunct="1">
              <a:spcBef>
                <a:spcPct val="0"/>
              </a:spcBef>
            </a:pPr>
            <a:endParaRPr lang="cs-CZ" dirty="0">
              <a:latin typeface="Calibri" charset="0"/>
            </a:endParaRPr>
          </a:p>
          <a:p>
            <a:pPr eaLnBrk="1" hangingPunct="1">
              <a:spcBef>
                <a:spcPct val="0"/>
              </a:spcBef>
            </a:pPr>
            <a:r>
              <a:rPr lang="cs-CZ" dirty="0">
                <a:latin typeface="Calibri" charset="0"/>
              </a:rPr>
              <a:t>Když už dojde na propuštění. Nejdůležitější je zvolit vhodný způsob komunikace. Připravit interní a externí komunikaci o chystané organizační změně.  Zamezujete tak spekulacím, předběžným odchodům a udržíte si image dobrého zaměstnavatele.</a:t>
            </a:r>
          </a:p>
          <a:p>
            <a:pPr eaLnBrk="1" hangingPunct="1">
              <a:spcBef>
                <a:spcPct val="0"/>
              </a:spcBef>
            </a:pPr>
            <a:endParaRPr lang="cs-CZ" dirty="0">
              <a:latin typeface="Calibri" charset="0"/>
            </a:endParaRPr>
          </a:p>
        </p:txBody>
      </p:sp>
      <p:sp>
        <p:nvSpPr>
          <p:cNvPr id="34819"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Franklin Gothic Book" charset="0"/>
                <a:ea typeface="ＭＳ Ｐゴシック" charset="0"/>
                <a:cs typeface="ＭＳ Ｐゴシック" charset="0"/>
              </a:defRPr>
            </a:lvl1pPr>
            <a:lvl2pPr marL="742950" indent="-285750">
              <a:defRPr sz="2400">
                <a:solidFill>
                  <a:schemeClr val="tx1"/>
                </a:solidFill>
                <a:latin typeface="Franklin Gothic Book" charset="0"/>
                <a:ea typeface="ＭＳ Ｐゴシック" charset="0"/>
              </a:defRPr>
            </a:lvl2pPr>
            <a:lvl3pPr marL="1143000" indent="-228600">
              <a:defRPr sz="2400">
                <a:solidFill>
                  <a:schemeClr val="tx1"/>
                </a:solidFill>
                <a:latin typeface="Franklin Gothic Book" charset="0"/>
                <a:ea typeface="ＭＳ Ｐゴシック" charset="0"/>
              </a:defRPr>
            </a:lvl3pPr>
            <a:lvl4pPr marL="1600200" indent="-228600">
              <a:defRPr sz="2400">
                <a:solidFill>
                  <a:schemeClr val="tx1"/>
                </a:solidFill>
                <a:latin typeface="Franklin Gothic Book" charset="0"/>
                <a:ea typeface="ＭＳ Ｐゴシック" charset="0"/>
              </a:defRPr>
            </a:lvl4pPr>
            <a:lvl5pPr marL="2057400" indent="-228600">
              <a:defRPr sz="2400">
                <a:solidFill>
                  <a:schemeClr val="tx1"/>
                </a:solidFill>
                <a:latin typeface="Franklin Gothic Book" charset="0"/>
                <a:ea typeface="ＭＳ Ｐゴシック" charset="0"/>
              </a:defRPr>
            </a:lvl5pPr>
            <a:lvl6pPr marL="2514600" indent="-228600" eaLnBrk="0" fontAlgn="base" hangingPunct="0">
              <a:spcBef>
                <a:spcPct val="0"/>
              </a:spcBef>
              <a:spcAft>
                <a:spcPct val="0"/>
              </a:spcAft>
              <a:defRPr sz="2400">
                <a:solidFill>
                  <a:schemeClr val="tx1"/>
                </a:solidFill>
                <a:latin typeface="Franklin Gothic Book" charset="0"/>
                <a:ea typeface="ＭＳ Ｐゴシック" charset="0"/>
              </a:defRPr>
            </a:lvl6pPr>
            <a:lvl7pPr marL="2971800" indent="-228600" eaLnBrk="0" fontAlgn="base" hangingPunct="0">
              <a:spcBef>
                <a:spcPct val="0"/>
              </a:spcBef>
              <a:spcAft>
                <a:spcPct val="0"/>
              </a:spcAft>
              <a:defRPr sz="2400">
                <a:solidFill>
                  <a:schemeClr val="tx1"/>
                </a:solidFill>
                <a:latin typeface="Franklin Gothic Book" charset="0"/>
                <a:ea typeface="ＭＳ Ｐゴシック" charset="0"/>
              </a:defRPr>
            </a:lvl7pPr>
            <a:lvl8pPr marL="3429000" indent="-228600" eaLnBrk="0" fontAlgn="base" hangingPunct="0">
              <a:spcBef>
                <a:spcPct val="0"/>
              </a:spcBef>
              <a:spcAft>
                <a:spcPct val="0"/>
              </a:spcAft>
              <a:defRPr sz="2400">
                <a:solidFill>
                  <a:schemeClr val="tx1"/>
                </a:solidFill>
                <a:latin typeface="Franklin Gothic Book" charset="0"/>
                <a:ea typeface="ＭＳ Ｐゴシック" charset="0"/>
              </a:defRPr>
            </a:lvl8pPr>
            <a:lvl9pPr marL="3886200" indent="-228600" eaLnBrk="0" fontAlgn="base" hangingPunct="0">
              <a:spcBef>
                <a:spcPct val="0"/>
              </a:spcBef>
              <a:spcAft>
                <a:spcPct val="0"/>
              </a:spcAft>
              <a:defRPr sz="2400">
                <a:solidFill>
                  <a:schemeClr val="tx1"/>
                </a:solidFill>
                <a:latin typeface="Franklin Gothic Book" charset="0"/>
                <a:ea typeface="ＭＳ Ｐゴシック" charset="0"/>
              </a:defRPr>
            </a:lvl9pPr>
          </a:lstStyle>
          <a:p>
            <a:fld id="{E0802826-0504-074E-975F-3F04C60DC9E3}" type="slidenum">
              <a:rPr lang="cs-CZ" sz="1200">
                <a:latin typeface="Calibri" charset="0"/>
              </a:rPr>
              <a:pPr/>
              <a:t>39</a:t>
            </a:fld>
            <a:endParaRPr lang="cs-CZ" sz="1200">
              <a:latin typeface="Calibri"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Děkuji za pozornost a nyní</a:t>
            </a:r>
            <a:r>
              <a:rPr lang="cs-CZ" baseline="0" dirty="0" smtClean="0"/>
              <a:t> se máte možnost zeptat na cokoliv, co vás zajímá.</a:t>
            </a:r>
            <a:endParaRPr lang="cs-CZ" dirty="0"/>
          </a:p>
        </p:txBody>
      </p:sp>
      <p:sp>
        <p:nvSpPr>
          <p:cNvPr id="4" name="Zástupný symbol pro číslo snímku 3"/>
          <p:cNvSpPr>
            <a:spLocks noGrp="1"/>
          </p:cNvSpPr>
          <p:nvPr>
            <p:ph type="sldNum" sz="quarter" idx="10"/>
          </p:nvPr>
        </p:nvSpPr>
        <p:spPr/>
        <p:txBody>
          <a:bodyPr/>
          <a:lstStyle/>
          <a:p>
            <a:fld id="{ED0765EE-56E0-47CC-B792-081F127F6B5C}" type="slidenum">
              <a:rPr lang="en-US" smtClean="0"/>
              <a:pPr/>
              <a:t>41</a:t>
            </a:fld>
            <a:endParaRPr lang="en-US"/>
          </a:p>
        </p:txBody>
      </p:sp>
    </p:spTree>
    <p:extLst>
      <p:ext uri="{BB962C8B-B14F-4D97-AF65-F5344CB8AC3E}">
        <p14:creationId xmlns:p14="http://schemas.microsoft.com/office/powerpoint/2010/main" val="8027756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Příklady</a:t>
            </a:r>
            <a:r>
              <a:rPr lang="en-US" dirty="0" smtClean="0"/>
              <a:t> </a:t>
            </a:r>
            <a:r>
              <a:rPr lang="en-US" dirty="0" err="1" smtClean="0"/>
              <a:t>členění</a:t>
            </a:r>
            <a:r>
              <a:rPr lang="en-US" dirty="0" smtClean="0"/>
              <a:t> </a:t>
            </a:r>
            <a:r>
              <a:rPr lang="en-US" dirty="0" err="1" smtClean="0"/>
              <a:t>oblastí</a:t>
            </a:r>
            <a:r>
              <a:rPr lang="en-US" dirty="0" smtClean="0"/>
              <a:t> </a:t>
            </a:r>
            <a:r>
              <a:rPr lang="en-US" dirty="0" err="1" smtClean="0"/>
              <a:t>vzdělávání</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36AF71D2-EFFC-BB40-8A9E-6546627750D5}" type="slidenum">
              <a:rPr lang="en-US" smtClean="0"/>
              <a:t>6</a:t>
            </a:fld>
            <a:endParaRPr lang="en-US"/>
          </a:p>
        </p:txBody>
      </p:sp>
    </p:spTree>
    <p:extLst>
      <p:ext uri="{BB962C8B-B14F-4D97-AF65-F5344CB8AC3E}">
        <p14:creationId xmlns:p14="http://schemas.microsoft.com/office/powerpoint/2010/main" val="3506996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Cyklus</a:t>
            </a:r>
            <a:r>
              <a:rPr lang="en-US" dirty="0" smtClean="0"/>
              <a:t> </a:t>
            </a:r>
            <a:r>
              <a:rPr lang="en-US" dirty="0" err="1" smtClean="0"/>
              <a:t>vzdělávání</a:t>
            </a:r>
            <a:r>
              <a:rPr lang="en-US" dirty="0" smtClean="0"/>
              <a:t> a </a:t>
            </a:r>
            <a:r>
              <a:rPr lang="en-US" dirty="0" err="1" smtClean="0"/>
              <a:t>rozvoje</a:t>
            </a:r>
            <a:r>
              <a:rPr lang="en-US" dirty="0" smtClean="0"/>
              <a:t> </a:t>
            </a:r>
            <a:r>
              <a:rPr lang="en-US" dirty="0" err="1" smtClean="0"/>
              <a:t>pracovníků</a:t>
            </a:r>
            <a:r>
              <a:rPr lang="en-US" dirty="0" smtClean="0"/>
              <a:t> </a:t>
            </a:r>
            <a:r>
              <a:rPr lang="en-US" dirty="0" err="1" smtClean="0"/>
              <a:t>ve</a:t>
            </a:r>
            <a:r>
              <a:rPr lang="en-US" dirty="0" smtClean="0"/>
              <a:t> </a:t>
            </a:r>
            <a:r>
              <a:rPr lang="en-US" dirty="0" err="1" smtClean="0"/>
              <a:t>firmách</a:t>
            </a:r>
            <a:r>
              <a:rPr lang="en-US" dirty="0" smtClean="0"/>
              <a:t> </a:t>
            </a:r>
            <a:r>
              <a:rPr lang="en-US" dirty="0" err="1" smtClean="0"/>
              <a:t>obecně</a:t>
            </a:r>
            <a:r>
              <a:rPr lang="en-US" baseline="0" dirty="0" smtClean="0"/>
              <a:t> </a:t>
            </a:r>
            <a:r>
              <a:rPr lang="en-US" baseline="0" dirty="0" err="1" smtClean="0"/>
              <a:t>sestává</a:t>
            </a:r>
            <a:r>
              <a:rPr lang="en-US" baseline="0" dirty="0" smtClean="0"/>
              <a:t> z </a:t>
            </a:r>
            <a:r>
              <a:rPr lang="en-US" baseline="0" dirty="0" err="1" smtClean="0"/>
              <a:t>těchto</a:t>
            </a:r>
            <a:r>
              <a:rPr lang="en-US" baseline="0" dirty="0" smtClean="0"/>
              <a:t> </a:t>
            </a:r>
            <a:r>
              <a:rPr lang="en-US" baseline="0" dirty="0" err="1" smtClean="0"/>
              <a:t>fází</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36AF71D2-EFFC-BB40-8A9E-6546627750D5}" type="slidenum">
              <a:rPr lang="en-US" smtClean="0"/>
              <a:t>7</a:t>
            </a:fld>
            <a:endParaRPr lang="en-US"/>
          </a:p>
        </p:txBody>
      </p:sp>
    </p:spTree>
    <p:extLst>
      <p:ext uri="{BB962C8B-B14F-4D97-AF65-F5344CB8AC3E}">
        <p14:creationId xmlns:p14="http://schemas.microsoft.com/office/powerpoint/2010/main" val="21193689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Informaci</a:t>
            </a:r>
            <a:r>
              <a:rPr lang="en-US" dirty="0" smtClean="0"/>
              <a:t>,</a:t>
            </a:r>
            <a:r>
              <a:rPr lang="en-US" baseline="0" dirty="0" smtClean="0"/>
              <a:t> </a:t>
            </a:r>
            <a:r>
              <a:rPr lang="en-US" baseline="0" dirty="0" err="1" smtClean="0"/>
              <a:t>na</a:t>
            </a:r>
            <a:r>
              <a:rPr lang="en-US" baseline="0" dirty="0" smtClean="0"/>
              <a:t> co se </a:t>
            </a:r>
            <a:r>
              <a:rPr lang="en-US" baseline="0" dirty="0" err="1" smtClean="0"/>
              <a:t>potřebujete</a:t>
            </a:r>
            <a:r>
              <a:rPr lang="en-US" baseline="0" dirty="0" smtClean="0"/>
              <a:t> </a:t>
            </a:r>
            <a:r>
              <a:rPr lang="en-US" baseline="0" dirty="0" err="1" smtClean="0"/>
              <a:t>při</a:t>
            </a:r>
            <a:r>
              <a:rPr lang="en-US" baseline="0" dirty="0" smtClean="0"/>
              <a:t> </a:t>
            </a:r>
            <a:r>
              <a:rPr lang="en-US" baseline="0" dirty="0" err="1" smtClean="0"/>
              <a:t>vzdělávání</a:t>
            </a:r>
            <a:r>
              <a:rPr lang="en-US" baseline="0" dirty="0" smtClean="0"/>
              <a:t> </a:t>
            </a:r>
            <a:r>
              <a:rPr lang="en-US" baseline="0" dirty="0" err="1" smtClean="0"/>
              <a:t>zaměřit</a:t>
            </a:r>
            <a:r>
              <a:rPr lang="en-US" baseline="0" dirty="0" smtClean="0"/>
              <a:t> </a:t>
            </a:r>
            <a:r>
              <a:rPr lang="en-US" baseline="0" dirty="0" err="1" smtClean="0"/>
              <a:t>získáte</a:t>
            </a:r>
            <a:r>
              <a:rPr lang="en-US" baseline="0" dirty="0" smtClean="0"/>
              <a:t> </a:t>
            </a:r>
            <a:r>
              <a:rPr lang="en-US" baseline="0" dirty="0" err="1" smtClean="0"/>
              <a:t>ze</a:t>
            </a:r>
            <a:r>
              <a:rPr lang="en-US" baseline="0" dirty="0" smtClean="0"/>
              <a:t> </a:t>
            </a:r>
            <a:r>
              <a:rPr lang="en-US" baseline="0" dirty="0" err="1" smtClean="0"/>
              <a:t>dvou</a:t>
            </a:r>
            <a:r>
              <a:rPr lang="en-US" baseline="0" dirty="0" smtClean="0"/>
              <a:t> </a:t>
            </a:r>
            <a:r>
              <a:rPr lang="en-US" baseline="0" dirty="0" err="1" smtClean="0"/>
              <a:t>zdrojů</a:t>
            </a:r>
            <a:r>
              <a:rPr lang="en-US" baseline="0" dirty="0" smtClean="0"/>
              <a:t> a to od </a:t>
            </a:r>
            <a:r>
              <a:rPr lang="en-US" baseline="0" dirty="0" err="1" smtClean="0"/>
              <a:t>nadřízeného</a:t>
            </a:r>
            <a:r>
              <a:rPr lang="en-US" baseline="0" dirty="0" smtClean="0"/>
              <a:t> a od </a:t>
            </a:r>
            <a:r>
              <a:rPr lang="en-US" baseline="0" dirty="0" err="1" smtClean="0"/>
              <a:t>pracovníka</a:t>
            </a:r>
            <a:r>
              <a:rPr lang="en-US" baseline="0" dirty="0" smtClean="0"/>
              <a:t> </a:t>
            </a:r>
            <a:r>
              <a:rPr lang="en-US" baseline="0" dirty="0" err="1" smtClean="0"/>
              <a:t>samotného</a:t>
            </a:r>
            <a:r>
              <a:rPr lang="en-US" baseline="0" dirty="0" smtClean="0"/>
              <a:t>.</a:t>
            </a:r>
          </a:p>
          <a:p>
            <a:endParaRPr lang="en-US" baseline="0" dirty="0" smtClean="0"/>
          </a:p>
          <a:p>
            <a:r>
              <a:rPr lang="en-US" baseline="0" dirty="0" err="1" smtClean="0"/>
              <a:t>Zde</a:t>
            </a:r>
            <a:r>
              <a:rPr lang="en-US" baseline="0" dirty="0" smtClean="0"/>
              <a:t> </a:t>
            </a:r>
            <a:r>
              <a:rPr lang="en-US" baseline="0" dirty="0" err="1" smtClean="0"/>
              <a:t>jsou</a:t>
            </a:r>
            <a:r>
              <a:rPr lang="en-US" baseline="0" dirty="0" smtClean="0"/>
              <a:t> </a:t>
            </a:r>
            <a:r>
              <a:rPr lang="en-US" baseline="0" dirty="0" err="1" smtClean="0"/>
              <a:t>uvedeny</a:t>
            </a:r>
            <a:r>
              <a:rPr lang="en-US" baseline="0" dirty="0" smtClean="0"/>
              <a:t> </a:t>
            </a:r>
            <a:r>
              <a:rPr lang="en-US" baseline="0" dirty="0" err="1" smtClean="0"/>
              <a:t>nástroje</a:t>
            </a:r>
            <a:r>
              <a:rPr lang="en-US" baseline="0" dirty="0" smtClean="0"/>
              <a:t>, </a:t>
            </a:r>
            <a:r>
              <a:rPr lang="en-US" baseline="0" dirty="0" err="1" smtClean="0"/>
              <a:t>díky</a:t>
            </a:r>
            <a:r>
              <a:rPr lang="en-US" baseline="0" dirty="0" smtClean="0"/>
              <a:t> </a:t>
            </a:r>
            <a:r>
              <a:rPr lang="en-US" baseline="0" dirty="0" err="1" smtClean="0"/>
              <a:t>kterým</a:t>
            </a:r>
            <a:r>
              <a:rPr lang="en-US" baseline="0" dirty="0" smtClean="0"/>
              <a:t> </a:t>
            </a:r>
            <a:r>
              <a:rPr lang="en-US" baseline="0" dirty="0" err="1" smtClean="0"/>
              <a:t>můžete</a:t>
            </a:r>
            <a:r>
              <a:rPr lang="en-US" baseline="0" dirty="0" smtClean="0"/>
              <a:t> </a:t>
            </a:r>
            <a:r>
              <a:rPr lang="en-US" baseline="0" dirty="0" err="1" smtClean="0"/>
              <a:t>získat</a:t>
            </a:r>
            <a:r>
              <a:rPr lang="en-US" baseline="0" dirty="0" smtClean="0"/>
              <a:t> </a:t>
            </a:r>
            <a:r>
              <a:rPr lang="en-US" baseline="0" dirty="0" err="1" smtClean="0"/>
              <a:t>informaci</a:t>
            </a:r>
            <a:r>
              <a:rPr lang="en-US" baseline="0" dirty="0" smtClean="0"/>
              <a:t> v </a:t>
            </a:r>
            <a:r>
              <a:rPr lang="en-US" baseline="0" dirty="0" err="1" smtClean="0"/>
              <a:t>čem</a:t>
            </a:r>
            <a:r>
              <a:rPr lang="en-US" baseline="0" dirty="0" smtClean="0"/>
              <a:t> je </a:t>
            </a:r>
            <a:r>
              <a:rPr lang="en-US" baseline="0" dirty="0" err="1" smtClean="0"/>
              <a:t>potřeba</a:t>
            </a:r>
            <a:r>
              <a:rPr lang="en-US" baseline="0" dirty="0" smtClean="0"/>
              <a:t> </a:t>
            </a:r>
            <a:r>
              <a:rPr lang="en-US" baseline="0" dirty="0" err="1" smtClean="0"/>
              <a:t>daného</a:t>
            </a:r>
            <a:r>
              <a:rPr lang="en-US" baseline="0" dirty="0" smtClean="0"/>
              <a:t> </a:t>
            </a:r>
            <a:r>
              <a:rPr lang="en-US" baseline="0" dirty="0" err="1" smtClean="0"/>
              <a:t>pracovníka</a:t>
            </a:r>
            <a:r>
              <a:rPr lang="en-US" baseline="0" dirty="0" smtClean="0"/>
              <a:t> </a:t>
            </a:r>
            <a:r>
              <a:rPr lang="en-US" baseline="0" dirty="0" err="1" smtClean="0"/>
              <a:t>rozvíjet</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36AF71D2-EFFC-BB40-8A9E-6546627750D5}" type="slidenum">
              <a:rPr lang="en-US" smtClean="0"/>
              <a:t>8</a:t>
            </a:fld>
            <a:endParaRPr lang="en-US"/>
          </a:p>
        </p:txBody>
      </p:sp>
    </p:spTree>
    <p:extLst>
      <p:ext uri="{BB962C8B-B14F-4D97-AF65-F5344CB8AC3E}">
        <p14:creationId xmlns:p14="http://schemas.microsoft.com/office/powerpoint/2010/main" val="6842644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Z </a:t>
            </a:r>
            <a:r>
              <a:rPr lang="en-US" baseline="0" dirty="0" err="1" smtClean="0"/>
              <a:t>hlediska</a:t>
            </a:r>
            <a:r>
              <a:rPr lang="en-US" baseline="0" dirty="0" smtClean="0"/>
              <a:t> </a:t>
            </a:r>
            <a:r>
              <a:rPr lang="en-US" baseline="0" dirty="0" err="1" smtClean="0"/>
              <a:t>organizace</a:t>
            </a:r>
            <a:r>
              <a:rPr lang="en-US" baseline="0" dirty="0" smtClean="0"/>
              <a:t> </a:t>
            </a:r>
            <a:r>
              <a:rPr lang="en-US" baseline="0" dirty="0" err="1" smtClean="0"/>
              <a:t>musíte</a:t>
            </a:r>
            <a:r>
              <a:rPr lang="en-US" baseline="0" dirty="0" smtClean="0"/>
              <a:t> </a:t>
            </a:r>
            <a:r>
              <a:rPr lang="en-US" baseline="0" dirty="0" err="1" smtClean="0"/>
              <a:t>vždy</a:t>
            </a:r>
            <a:r>
              <a:rPr lang="en-US" baseline="0" dirty="0" smtClean="0"/>
              <a:t> </a:t>
            </a:r>
            <a:r>
              <a:rPr lang="en-US" baseline="0" dirty="0" err="1" smtClean="0"/>
              <a:t>vzít</a:t>
            </a:r>
            <a:r>
              <a:rPr lang="en-US" baseline="0" dirty="0" smtClean="0"/>
              <a:t> v </a:t>
            </a:r>
            <a:r>
              <a:rPr lang="en-US" baseline="0" dirty="0" err="1" smtClean="0"/>
              <a:t>úvahu</a:t>
            </a:r>
            <a:r>
              <a:rPr lang="en-US" baseline="0" dirty="0" smtClean="0"/>
              <a:t> </a:t>
            </a:r>
            <a:r>
              <a:rPr lang="en-US" baseline="0" dirty="0" err="1" smtClean="0"/>
              <a:t>tři</a:t>
            </a:r>
            <a:r>
              <a:rPr lang="en-US" baseline="0" dirty="0" smtClean="0"/>
              <a:t> </a:t>
            </a:r>
            <a:r>
              <a:rPr lang="en-US" baseline="0" dirty="0" err="1" smtClean="0"/>
              <a:t>skutečnosti</a:t>
            </a:r>
            <a:r>
              <a:rPr lang="en-US" baseline="0" dirty="0" smtClean="0"/>
              <a:t>, </a:t>
            </a:r>
            <a:r>
              <a:rPr lang="en-US" baseline="0" dirty="0" err="1" smtClean="0"/>
              <a:t>které</a:t>
            </a:r>
            <a:r>
              <a:rPr lang="en-US" baseline="0" dirty="0" smtClean="0"/>
              <a:t> </a:t>
            </a:r>
            <a:r>
              <a:rPr lang="en-US" baseline="0" dirty="0" err="1" smtClean="0"/>
              <a:t>ovliv</a:t>
            </a:r>
            <a:r>
              <a:rPr lang="en-US" baseline="0" dirty="0" err="1" smtClean="0"/>
              <a:t>ňují</a:t>
            </a:r>
            <a:r>
              <a:rPr lang="en-US" baseline="0" dirty="0" smtClean="0"/>
              <a:t> co a </a:t>
            </a:r>
            <a:r>
              <a:rPr lang="en-US" baseline="0" dirty="0" err="1" smtClean="0"/>
              <a:t>jak</a:t>
            </a:r>
            <a:r>
              <a:rPr lang="en-US" baseline="0" dirty="0" smtClean="0"/>
              <a:t> </a:t>
            </a:r>
            <a:r>
              <a:rPr lang="en-US" baseline="0" dirty="0" err="1" smtClean="0"/>
              <a:t>bude</a:t>
            </a:r>
            <a:r>
              <a:rPr lang="en-US" baseline="0" dirty="0" smtClean="0"/>
              <a:t> </a:t>
            </a:r>
            <a:r>
              <a:rPr lang="en-US" baseline="0" dirty="0" err="1" smtClean="0"/>
              <a:t>rozvíjet</a:t>
            </a:r>
            <a:r>
              <a:rPr lang="en-US" baseline="0" dirty="0" smtClean="0"/>
              <a:t>. A </a:t>
            </a:r>
            <a:r>
              <a:rPr lang="en-US" baseline="0" dirty="0" err="1" smtClean="0"/>
              <a:t>strategické</a:t>
            </a:r>
            <a:r>
              <a:rPr lang="en-US" baseline="0" dirty="0" smtClean="0"/>
              <a:t> </a:t>
            </a:r>
            <a:r>
              <a:rPr lang="en-US" baseline="0" dirty="0" err="1" smtClean="0"/>
              <a:t>cíle</a:t>
            </a:r>
            <a:r>
              <a:rPr lang="en-US" baseline="0" dirty="0" smtClean="0"/>
              <a:t> </a:t>
            </a:r>
            <a:r>
              <a:rPr lang="en-US" baseline="0" dirty="0" err="1" smtClean="0"/>
              <a:t>společnosti</a:t>
            </a:r>
            <a:r>
              <a:rPr lang="en-US" baseline="0" dirty="0" smtClean="0"/>
              <a:t> (</a:t>
            </a:r>
            <a:r>
              <a:rPr lang="en-US" baseline="0" dirty="0" err="1" smtClean="0"/>
              <a:t>kam</a:t>
            </a:r>
            <a:r>
              <a:rPr lang="en-US" baseline="0" dirty="0" smtClean="0"/>
              <a:t> se </a:t>
            </a:r>
            <a:r>
              <a:rPr lang="en-US" baseline="0" dirty="0" err="1" smtClean="0"/>
              <a:t>chce</a:t>
            </a:r>
            <a:r>
              <a:rPr lang="en-US" baseline="0" dirty="0" smtClean="0"/>
              <a:t> firma </a:t>
            </a:r>
            <a:r>
              <a:rPr lang="en-US" baseline="0" dirty="0" err="1" smtClean="0"/>
              <a:t>dostat</a:t>
            </a:r>
            <a:r>
              <a:rPr lang="en-US" baseline="0" dirty="0" smtClean="0"/>
              <a:t>), </a:t>
            </a:r>
            <a:r>
              <a:rPr lang="en-US" baseline="0" dirty="0" err="1" smtClean="0"/>
              <a:t>strategii</a:t>
            </a:r>
            <a:r>
              <a:rPr lang="en-US" baseline="0" dirty="0" smtClean="0"/>
              <a:t> (</a:t>
            </a:r>
            <a:r>
              <a:rPr lang="en-US" baseline="0" dirty="0" err="1" smtClean="0"/>
              <a:t>tedy</a:t>
            </a:r>
            <a:r>
              <a:rPr lang="en-US" baseline="0" dirty="0" smtClean="0"/>
              <a:t>, </a:t>
            </a:r>
            <a:r>
              <a:rPr lang="en-US" baseline="0" dirty="0" err="1" smtClean="0"/>
              <a:t>jak</a:t>
            </a:r>
            <a:r>
              <a:rPr lang="en-US" baseline="0" dirty="0" smtClean="0"/>
              <a:t> se do </a:t>
            </a:r>
            <a:r>
              <a:rPr lang="en-US" baseline="0" dirty="0" err="1" smtClean="0"/>
              <a:t>daného</a:t>
            </a:r>
            <a:r>
              <a:rPr lang="en-US" baseline="0" dirty="0" smtClean="0"/>
              <a:t> </a:t>
            </a:r>
            <a:r>
              <a:rPr lang="en-US" baseline="0" dirty="0" err="1" smtClean="0"/>
              <a:t>bodu</a:t>
            </a:r>
            <a:r>
              <a:rPr lang="en-US" baseline="0" dirty="0" smtClean="0"/>
              <a:t> </a:t>
            </a:r>
            <a:r>
              <a:rPr lang="en-US" baseline="0" dirty="0" err="1" smtClean="0"/>
              <a:t>chce</a:t>
            </a:r>
            <a:r>
              <a:rPr lang="en-US" baseline="0" dirty="0" smtClean="0"/>
              <a:t> </a:t>
            </a:r>
            <a:r>
              <a:rPr lang="en-US" baseline="0" dirty="0" err="1" smtClean="0"/>
              <a:t>dostat</a:t>
            </a:r>
            <a:r>
              <a:rPr lang="en-US" baseline="0" dirty="0" smtClean="0"/>
              <a:t>) a </a:t>
            </a:r>
            <a:r>
              <a:rPr lang="en-US" baseline="0" dirty="0" err="1" smtClean="0"/>
              <a:t>kulturu</a:t>
            </a:r>
            <a:r>
              <a:rPr lang="en-US" baseline="0" dirty="0" smtClean="0"/>
              <a:t> (</a:t>
            </a:r>
            <a:r>
              <a:rPr lang="en-US" baseline="0" dirty="0" err="1" smtClean="0"/>
              <a:t>tedy</a:t>
            </a:r>
            <a:r>
              <a:rPr lang="en-US" baseline="0" dirty="0" smtClean="0"/>
              <a:t> </a:t>
            </a:r>
            <a:r>
              <a:rPr lang="en-US" baseline="0" dirty="0" err="1" smtClean="0"/>
              <a:t>jakým</a:t>
            </a:r>
            <a:r>
              <a:rPr lang="en-US" baseline="0" dirty="0" smtClean="0"/>
              <a:t> </a:t>
            </a:r>
            <a:r>
              <a:rPr lang="en-US" baseline="0" dirty="0" err="1" smtClean="0"/>
              <a:t>způsobem</a:t>
            </a:r>
            <a:r>
              <a:rPr lang="en-US" baseline="0" dirty="0" smtClean="0"/>
              <a:t> je </a:t>
            </a:r>
            <a:r>
              <a:rPr lang="en-US" baseline="0" dirty="0" err="1" smtClean="0"/>
              <a:t>vhodné</a:t>
            </a:r>
            <a:r>
              <a:rPr lang="en-US" baseline="0" dirty="0" smtClean="0"/>
              <a:t> </a:t>
            </a:r>
            <a:r>
              <a:rPr lang="en-US" baseline="0" dirty="0" err="1" smtClean="0"/>
              <a:t>pracovníky</a:t>
            </a:r>
            <a:r>
              <a:rPr lang="en-US" baseline="0" dirty="0" smtClean="0"/>
              <a:t> </a:t>
            </a:r>
            <a:r>
              <a:rPr lang="en-US" baseline="0" dirty="0" err="1" smtClean="0"/>
              <a:t>rozvíjet</a:t>
            </a:r>
            <a:r>
              <a:rPr lang="en-US" baseline="0" dirty="0" smtClean="0"/>
              <a:t>).</a:t>
            </a:r>
          </a:p>
          <a:p>
            <a:endParaRPr lang="en-US" baseline="0" dirty="0" smtClean="0"/>
          </a:p>
          <a:p>
            <a:r>
              <a:rPr lang="en-US" baseline="0" dirty="0" smtClean="0"/>
              <a:t>Graf </a:t>
            </a:r>
            <a:r>
              <a:rPr lang="en-US" baseline="0" dirty="0" err="1" smtClean="0"/>
              <a:t>na</a:t>
            </a:r>
            <a:r>
              <a:rPr lang="en-US" baseline="0" dirty="0" smtClean="0"/>
              <a:t> </a:t>
            </a:r>
            <a:r>
              <a:rPr lang="en-US" baseline="0" dirty="0" err="1" smtClean="0"/>
              <a:t>slidu</a:t>
            </a:r>
            <a:r>
              <a:rPr lang="en-US" baseline="0" dirty="0" smtClean="0"/>
              <a:t> </a:t>
            </a:r>
            <a:r>
              <a:rPr lang="en-US" baseline="0" dirty="0" err="1" smtClean="0"/>
              <a:t>rozděluje</a:t>
            </a:r>
            <a:r>
              <a:rPr lang="en-US" baseline="0" dirty="0" smtClean="0"/>
              <a:t> </a:t>
            </a:r>
            <a:r>
              <a:rPr lang="en-US" baseline="0" dirty="0" err="1" smtClean="0"/>
              <a:t>pracovníky</a:t>
            </a:r>
            <a:r>
              <a:rPr lang="en-US" baseline="0" dirty="0" smtClean="0"/>
              <a:t> do </a:t>
            </a:r>
            <a:r>
              <a:rPr lang="en-US" baseline="0" dirty="0" err="1" smtClean="0"/>
              <a:t>čtyř</a:t>
            </a:r>
            <a:r>
              <a:rPr lang="en-US" baseline="0" dirty="0" smtClean="0"/>
              <a:t> </a:t>
            </a:r>
            <a:r>
              <a:rPr lang="en-US" baseline="0" dirty="0" err="1" smtClean="0"/>
              <a:t>kategorií</a:t>
            </a:r>
            <a:r>
              <a:rPr lang="en-US" baseline="0" dirty="0" smtClean="0"/>
              <a:t> a to</a:t>
            </a:r>
          </a:p>
          <a:p>
            <a:r>
              <a:rPr lang="en-US" baseline="0" dirty="0" err="1" smtClean="0"/>
              <a:t>Levý</a:t>
            </a:r>
            <a:r>
              <a:rPr lang="en-US" baseline="0" dirty="0" smtClean="0"/>
              <a:t> </a:t>
            </a:r>
            <a:r>
              <a:rPr lang="en-US" baseline="0" dirty="0" err="1" smtClean="0"/>
              <a:t>dolní</a:t>
            </a:r>
            <a:r>
              <a:rPr lang="en-US" baseline="0" dirty="0" smtClean="0"/>
              <a:t> – </a:t>
            </a:r>
            <a:r>
              <a:rPr lang="en-US" baseline="0" dirty="0" err="1" smtClean="0"/>
              <a:t>pracovníci</a:t>
            </a:r>
            <a:r>
              <a:rPr lang="en-US" baseline="0" dirty="0" smtClean="0"/>
              <a:t> s </a:t>
            </a:r>
            <a:r>
              <a:rPr lang="en-US" baseline="0" dirty="0" err="1" smtClean="0"/>
              <a:t>nízkým</a:t>
            </a:r>
            <a:r>
              <a:rPr lang="en-US" baseline="0" dirty="0" smtClean="0"/>
              <a:t> </a:t>
            </a:r>
            <a:r>
              <a:rPr lang="en-US" baseline="0" dirty="0" err="1" smtClean="0"/>
              <a:t>výkonem</a:t>
            </a:r>
            <a:r>
              <a:rPr lang="en-US" baseline="0" dirty="0" smtClean="0"/>
              <a:t> a </a:t>
            </a:r>
            <a:r>
              <a:rPr lang="en-US" baseline="0" dirty="0" err="1" smtClean="0"/>
              <a:t>malými</a:t>
            </a:r>
            <a:r>
              <a:rPr lang="en-US" baseline="0" dirty="0" smtClean="0"/>
              <a:t> </a:t>
            </a:r>
            <a:r>
              <a:rPr lang="en-US" baseline="0" dirty="0" err="1" smtClean="0"/>
              <a:t>kompetencemi</a:t>
            </a:r>
            <a:r>
              <a:rPr lang="en-US" baseline="0" dirty="0" smtClean="0"/>
              <a:t> – </a:t>
            </a:r>
            <a:r>
              <a:rPr lang="en-US" baseline="0" dirty="0" err="1" smtClean="0"/>
              <a:t>potřeba</a:t>
            </a:r>
            <a:r>
              <a:rPr lang="en-US" baseline="0" dirty="0" smtClean="0"/>
              <a:t> </a:t>
            </a:r>
            <a:r>
              <a:rPr lang="en-US" baseline="0" dirty="0" err="1" smtClean="0"/>
              <a:t>rozvíjet</a:t>
            </a:r>
            <a:r>
              <a:rPr lang="en-US" baseline="0" dirty="0" smtClean="0"/>
              <a:t> a </a:t>
            </a:r>
            <a:r>
              <a:rPr lang="en-US" baseline="0" dirty="0" err="1" smtClean="0"/>
              <a:t>pokud</a:t>
            </a:r>
            <a:r>
              <a:rPr lang="en-US" baseline="0" dirty="0" smtClean="0"/>
              <a:t> </a:t>
            </a:r>
            <a:r>
              <a:rPr lang="en-US" baseline="0" dirty="0" err="1" smtClean="0"/>
              <a:t>nelze</a:t>
            </a:r>
            <a:r>
              <a:rPr lang="en-US" baseline="0" dirty="0" smtClean="0"/>
              <a:t> </a:t>
            </a:r>
            <a:r>
              <a:rPr lang="en-US" baseline="0" dirty="0" err="1" smtClean="0"/>
              <a:t>tak</a:t>
            </a:r>
            <a:r>
              <a:rPr lang="en-US" baseline="0" dirty="0" smtClean="0"/>
              <a:t> se s </a:t>
            </a:r>
            <a:r>
              <a:rPr lang="en-US" baseline="0" dirty="0" err="1" smtClean="0"/>
              <a:t>nimi</a:t>
            </a:r>
            <a:r>
              <a:rPr lang="en-US" baseline="0" dirty="0" smtClean="0"/>
              <a:t> </a:t>
            </a:r>
            <a:r>
              <a:rPr lang="en-US" baseline="0" dirty="0" err="1" smtClean="0"/>
              <a:t>rozloučit</a:t>
            </a:r>
            <a:endParaRPr lang="en-US" baseline="0" dirty="0" smtClean="0"/>
          </a:p>
          <a:p>
            <a:r>
              <a:rPr lang="en-US" baseline="0" dirty="0" err="1" smtClean="0"/>
              <a:t>Pravý</a:t>
            </a:r>
            <a:r>
              <a:rPr lang="en-US" baseline="0" dirty="0" smtClean="0"/>
              <a:t> </a:t>
            </a:r>
            <a:r>
              <a:rPr lang="en-US" baseline="0" dirty="0" err="1" smtClean="0"/>
              <a:t>dolní</a:t>
            </a:r>
            <a:r>
              <a:rPr lang="en-US" baseline="0" dirty="0" smtClean="0"/>
              <a:t> – </a:t>
            </a:r>
            <a:r>
              <a:rPr lang="en-US" baseline="0" dirty="0" err="1" smtClean="0"/>
              <a:t>lidé</a:t>
            </a:r>
            <a:r>
              <a:rPr lang="en-US" baseline="0" dirty="0" smtClean="0"/>
              <a:t> s </a:t>
            </a:r>
            <a:r>
              <a:rPr lang="en-US" baseline="0" dirty="0" err="1" smtClean="0"/>
              <a:t>vysokým</a:t>
            </a:r>
            <a:r>
              <a:rPr lang="en-US" baseline="0" dirty="0" smtClean="0"/>
              <a:t> </a:t>
            </a:r>
            <a:r>
              <a:rPr lang="en-US" baseline="0" dirty="0" err="1" smtClean="0"/>
              <a:t>výkonem</a:t>
            </a:r>
            <a:r>
              <a:rPr lang="en-US" baseline="0" dirty="0" smtClean="0"/>
              <a:t> a </a:t>
            </a:r>
            <a:r>
              <a:rPr lang="en-US" baseline="0" dirty="0" err="1" smtClean="0"/>
              <a:t>nižšími</a:t>
            </a:r>
            <a:r>
              <a:rPr lang="en-US" baseline="0" dirty="0" smtClean="0"/>
              <a:t> </a:t>
            </a:r>
            <a:r>
              <a:rPr lang="en-US" baseline="0" dirty="0" err="1" smtClean="0"/>
              <a:t>kompetencemi</a:t>
            </a:r>
            <a:r>
              <a:rPr lang="en-US" baseline="0" dirty="0" smtClean="0"/>
              <a:t> </a:t>
            </a:r>
            <a:r>
              <a:rPr lang="en-US" baseline="0" dirty="0" err="1" smtClean="0"/>
              <a:t>tedy</a:t>
            </a:r>
            <a:r>
              <a:rPr lang="en-US" baseline="0" dirty="0" smtClean="0"/>
              <a:t> </a:t>
            </a:r>
            <a:r>
              <a:rPr lang="en-US" baseline="0" dirty="0" err="1" smtClean="0"/>
              <a:t>pracovníci</a:t>
            </a:r>
            <a:r>
              <a:rPr lang="en-US" baseline="0" dirty="0" smtClean="0"/>
              <a:t> </a:t>
            </a:r>
            <a:r>
              <a:rPr lang="en-US" baseline="0" dirty="0" err="1" smtClean="0"/>
              <a:t>velmi</a:t>
            </a:r>
            <a:r>
              <a:rPr lang="en-US" baseline="0" dirty="0" smtClean="0"/>
              <a:t> </a:t>
            </a:r>
            <a:r>
              <a:rPr lang="en-US" baseline="0" dirty="0" err="1" smtClean="0"/>
              <a:t>snaživí</a:t>
            </a:r>
            <a:r>
              <a:rPr lang="en-US" baseline="0" dirty="0" smtClean="0"/>
              <a:t> a </a:t>
            </a:r>
            <a:r>
              <a:rPr lang="en-US" baseline="0" dirty="0" err="1" smtClean="0"/>
              <a:t>svou</a:t>
            </a:r>
            <a:r>
              <a:rPr lang="en-US" baseline="0" dirty="0" smtClean="0"/>
              <a:t> </a:t>
            </a:r>
            <a:r>
              <a:rPr lang="en-US" baseline="0" dirty="0" err="1" smtClean="0"/>
              <a:t>pílí</a:t>
            </a:r>
            <a:r>
              <a:rPr lang="en-US" baseline="0" dirty="0" smtClean="0"/>
              <a:t> </a:t>
            </a:r>
            <a:r>
              <a:rPr lang="en-US" baseline="0" dirty="0" err="1" smtClean="0"/>
              <a:t>si</a:t>
            </a:r>
            <a:r>
              <a:rPr lang="en-US" baseline="0" dirty="0" smtClean="0"/>
              <a:t> ten </a:t>
            </a:r>
            <a:r>
              <a:rPr lang="en-US" baseline="0" dirty="0" err="1" smtClean="0"/>
              <a:t>výkon</a:t>
            </a:r>
            <a:r>
              <a:rPr lang="en-US" baseline="0" dirty="0" smtClean="0"/>
              <a:t> </a:t>
            </a:r>
            <a:r>
              <a:rPr lang="en-US" baseline="0" dirty="0" err="1" smtClean="0"/>
              <a:t>vydřou</a:t>
            </a:r>
            <a:r>
              <a:rPr lang="en-US" baseline="0" dirty="0" smtClean="0"/>
              <a:t> – </a:t>
            </a:r>
            <a:r>
              <a:rPr lang="en-US" baseline="0" dirty="0" err="1" smtClean="0"/>
              <a:t>rozvíjet</a:t>
            </a:r>
            <a:r>
              <a:rPr lang="en-US" baseline="0" dirty="0" smtClean="0"/>
              <a:t> </a:t>
            </a:r>
            <a:r>
              <a:rPr lang="en-US" baseline="0" dirty="0" err="1" smtClean="0"/>
              <a:t>kompetence</a:t>
            </a:r>
            <a:endParaRPr lang="en-US" baseline="0" dirty="0" smtClean="0"/>
          </a:p>
          <a:p>
            <a:r>
              <a:rPr lang="en-US" baseline="0" dirty="0" err="1" smtClean="0"/>
              <a:t>Pravý</a:t>
            </a:r>
            <a:r>
              <a:rPr lang="en-US" baseline="0" dirty="0" smtClean="0"/>
              <a:t> </a:t>
            </a:r>
            <a:r>
              <a:rPr lang="en-US" baseline="0" dirty="0" err="1" smtClean="0"/>
              <a:t>horní</a:t>
            </a:r>
            <a:r>
              <a:rPr lang="en-US" baseline="0" dirty="0" smtClean="0"/>
              <a:t> – </a:t>
            </a:r>
            <a:r>
              <a:rPr lang="en-US" baseline="0" dirty="0" err="1" smtClean="0"/>
              <a:t>pracovníci</a:t>
            </a:r>
            <a:r>
              <a:rPr lang="en-US" baseline="0" dirty="0" smtClean="0"/>
              <a:t> s </a:t>
            </a:r>
            <a:r>
              <a:rPr lang="en-US" baseline="0" dirty="0" err="1" smtClean="0"/>
              <a:t>vysokým</a:t>
            </a:r>
            <a:r>
              <a:rPr lang="en-US" baseline="0" dirty="0" smtClean="0"/>
              <a:t> </a:t>
            </a:r>
            <a:r>
              <a:rPr lang="en-US" baseline="0" dirty="0" err="1" smtClean="0"/>
              <a:t>výkonem</a:t>
            </a:r>
            <a:r>
              <a:rPr lang="en-US" baseline="0" dirty="0" smtClean="0"/>
              <a:t> I </a:t>
            </a:r>
            <a:r>
              <a:rPr lang="en-US" baseline="0" dirty="0" err="1" smtClean="0"/>
              <a:t>kompetencemi</a:t>
            </a:r>
            <a:r>
              <a:rPr lang="en-US" baseline="0" dirty="0" smtClean="0"/>
              <a:t> </a:t>
            </a:r>
            <a:r>
              <a:rPr lang="en-US" baseline="0" dirty="0" err="1" smtClean="0"/>
              <a:t>tzv</a:t>
            </a:r>
            <a:r>
              <a:rPr lang="en-US" baseline="0" dirty="0" smtClean="0"/>
              <a:t>. </a:t>
            </a:r>
            <a:r>
              <a:rPr lang="en-US" baseline="0" dirty="0" err="1" smtClean="0"/>
              <a:t>Talenti</a:t>
            </a:r>
            <a:r>
              <a:rPr lang="en-US" baseline="0" dirty="0" smtClean="0"/>
              <a:t> – </a:t>
            </a:r>
            <a:r>
              <a:rPr lang="en-US" baseline="0" dirty="0" err="1" smtClean="0"/>
              <a:t>stabilizovat</a:t>
            </a:r>
            <a:r>
              <a:rPr lang="en-US" baseline="0" dirty="0" smtClean="0"/>
              <a:t> </a:t>
            </a:r>
            <a:r>
              <a:rPr lang="en-US" baseline="0" dirty="0" err="1" smtClean="0"/>
              <a:t>ve</a:t>
            </a:r>
            <a:r>
              <a:rPr lang="en-US" baseline="0" dirty="0" smtClean="0"/>
              <a:t> </a:t>
            </a:r>
            <a:r>
              <a:rPr lang="en-US" baseline="0" dirty="0" err="1" smtClean="0"/>
              <a:t>firmě</a:t>
            </a:r>
            <a:endParaRPr lang="en-US" baseline="0" dirty="0" smtClean="0"/>
          </a:p>
          <a:p>
            <a:r>
              <a:rPr lang="en-US" baseline="0" dirty="0" err="1" smtClean="0"/>
              <a:t>Levý</a:t>
            </a:r>
            <a:r>
              <a:rPr lang="en-US" baseline="0" dirty="0" smtClean="0"/>
              <a:t> </a:t>
            </a:r>
            <a:r>
              <a:rPr lang="en-US" baseline="0" dirty="0" err="1" smtClean="0"/>
              <a:t>horní</a:t>
            </a:r>
            <a:r>
              <a:rPr lang="en-US" baseline="0" dirty="0" smtClean="0"/>
              <a:t>- </a:t>
            </a:r>
            <a:r>
              <a:rPr lang="en-US" baseline="0" dirty="0" err="1" smtClean="0"/>
              <a:t>pracovníci</a:t>
            </a:r>
            <a:r>
              <a:rPr lang="en-US" baseline="0" dirty="0" smtClean="0"/>
              <a:t> s </a:t>
            </a:r>
            <a:r>
              <a:rPr lang="en-US" baseline="0" dirty="0" err="1" smtClean="0"/>
              <a:t>vysokými</a:t>
            </a:r>
            <a:r>
              <a:rPr lang="en-US" baseline="0" dirty="0" smtClean="0"/>
              <a:t> </a:t>
            </a:r>
            <a:r>
              <a:rPr lang="en-US" baseline="0" dirty="0" err="1" smtClean="0"/>
              <a:t>kompetencemi</a:t>
            </a:r>
            <a:r>
              <a:rPr lang="en-US" baseline="0" dirty="0" smtClean="0"/>
              <a:t> ale </a:t>
            </a:r>
            <a:r>
              <a:rPr lang="en-US" baseline="0" dirty="0" err="1" smtClean="0"/>
              <a:t>nízkým</a:t>
            </a:r>
            <a:r>
              <a:rPr lang="en-US" baseline="0" dirty="0" smtClean="0"/>
              <a:t> </a:t>
            </a:r>
            <a:r>
              <a:rPr lang="en-US" baseline="0" dirty="0" err="1" smtClean="0"/>
              <a:t>výkonem</a:t>
            </a:r>
            <a:r>
              <a:rPr lang="en-US" baseline="0" dirty="0" smtClean="0"/>
              <a:t> </a:t>
            </a:r>
            <a:r>
              <a:rPr lang="en-US" baseline="0" dirty="0" err="1" smtClean="0"/>
              <a:t>tudíž</a:t>
            </a:r>
            <a:r>
              <a:rPr lang="en-US" baseline="0" dirty="0" smtClean="0"/>
              <a:t> </a:t>
            </a:r>
            <a:r>
              <a:rPr lang="en-US" baseline="0" dirty="0" err="1" smtClean="0"/>
              <a:t>lidé</a:t>
            </a:r>
            <a:r>
              <a:rPr lang="en-US" baseline="0" dirty="0" smtClean="0"/>
              <a:t>, </a:t>
            </a:r>
            <a:r>
              <a:rPr lang="en-US" baseline="0" dirty="0" err="1" smtClean="0"/>
              <a:t>kteří</a:t>
            </a:r>
            <a:r>
              <a:rPr lang="en-US" baseline="0" dirty="0" smtClean="0"/>
              <a:t> </a:t>
            </a:r>
            <a:r>
              <a:rPr lang="en-US" baseline="0" dirty="0" err="1" smtClean="0"/>
              <a:t>nejsou</a:t>
            </a:r>
            <a:r>
              <a:rPr lang="en-US" baseline="0" dirty="0" smtClean="0"/>
              <a:t> </a:t>
            </a:r>
            <a:r>
              <a:rPr lang="en-US" baseline="0" dirty="0" err="1" smtClean="0"/>
              <a:t>motivováni</a:t>
            </a:r>
            <a:r>
              <a:rPr lang="en-US" baseline="0" dirty="0" smtClean="0"/>
              <a:t> </a:t>
            </a:r>
            <a:r>
              <a:rPr lang="en-US" baseline="0" dirty="0" err="1" smtClean="0"/>
              <a:t>využít</a:t>
            </a:r>
            <a:r>
              <a:rPr lang="en-US" baseline="0" dirty="0" smtClean="0"/>
              <a:t> </a:t>
            </a:r>
            <a:r>
              <a:rPr lang="en-US" baseline="0" dirty="0" err="1" smtClean="0"/>
              <a:t>své</a:t>
            </a:r>
            <a:r>
              <a:rPr lang="en-US" baseline="0" dirty="0" smtClean="0"/>
              <a:t> </a:t>
            </a:r>
            <a:r>
              <a:rPr lang="en-US" baseline="0" dirty="0" err="1" smtClean="0"/>
              <a:t>schopnosti</a:t>
            </a:r>
            <a:r>
              <a:rPr lang="en-US" baseline="0" dirty="0" smtClean="0"/>
              <a:t> k </a:t>
            </a:r>
            <a:r>
              <a:rPr lang="en-US" baseline="0" dirty="0" err="1" smtClean="0"/>
              <a:t>požadovanému</a:t>
            </a:r>
            <a:r>
              <a:rPr lang="en-US" baseline="0" dirty="0" smtClean="0"/>
              <a:t> </a:t>
            </a:r>
            <a:r>
              <a:rPr lang="en-US" baseline="0" dirty="0" err="1" smtClean="0"/>
              <a:t>výkonu</a:t>
            </a:r>
            <a:r>
              <a:rPr lang="en-US" baseline="0" dirty="0" smtClean="0"/>
              <a:t>, je </a:t>
            </a:r>
            <a:r>
              <a:rPr lang="en-US" baseline="0" dirty="0" err="1" smtClean="0"/>
              <a:t>potřeba</a:t>
            </a:r>
            <a:r>
              <a:rPr lang="en-US" baseline="0" dirty="0" smtClean="0"/>
              <a:t> je </a:t>
            </a:r>
            <a:r>
              <a:rPr lang="en-US" baseline="0" dirty="0" err="1" smtClean="0"/>
              <a:t>motivovat</a:t>
            </a:r>
            <a:endParaRPr lang="en-US" dirty="0"/>
          </a:p>
        </p:txBody>
      </p:sp>
      <p:sp>
        <p:nvSpPr>
          <p:cNvPr id="4" name="Slide Number Placeholder 3"/>
          <p:cNvSpPr>
            <a:spLocks noGrp="1"/>
          </p:cNvSpPr>
          <p:nvPr>
            <p:ph type="sldNum" sz="quarter" idx="10"/>
          </p:nvPr>
        </p:nvSpPr>
        <p:spPr/>
        <p:txBody>
          <a:bodyPr/>
          <a:lstStyle/>
          <a:p>
            <a:fld id="{36AF71D2-EFFC-BB40-8A9E-6546627750D5}" type="slidenum">
              <a:rPr lang="en-US" smtClean="0"/>
              <a:t>9</a:t>
            </a:fld>
            <a:endParaRPr lang="en-US"/>
          </a:p>
        </p:txBody>
      </p:sp>
    </p:spTree>
    <p:extLst>
      <p:ext uri="{BB962C8B-B14F-4D97-AF65-F5344CB8AC3E}">
        <p14:creationId xmlns:p14="http://schemas.microsoft.com/office/powerpoint/2010/main" val="10118904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Pokud</a:t>
            </a:r>
            <a:r>
              <a:rPr lang="en-US" dirty="0" smtClean="0"/>
              <a:t> </a:t>
            </a:r>
            <a:r>
              <a:rPr lang="en-US" dirty="0" err="1" smtClean="0"/>
              <a:t>bude</a:t>
            </a:r>
            <a:r>
              <a:rPr lang="en-US" dirty="0" smtClean="0"/>
              <a:t> </a:t>
            </a:r>
            <a:r>
              <a:rPr lang="en-US" dirty="0" err="1" smtClean="0"/>
              <a:t>designovat</a:t>
            </a:r>
            <a:r>
              <a:rPr lang="en-US" dirty="0" smtClean="0"/>
              <a:t> </a:t>
            </a:r>
            <a:r>
              <a:rPr lang="en-US" dirty="0" err="1" smtClean="0"/>
              <a:t>nebo</a:t>
            </a:r>
            <a:r>
              <a:rPr lang="en-US" dirty="0" smtClean="0"/>
              <a:t> </a:t>
            </a:r>
            <a:r>
              <a:rPr lang="en-US" dirty="0" err="1" smtClean="0"/>
              <a:t>jen</a:t>
            </a:r>
            <a:r>
              <a:rPr lang="en-US" dirty="0" smtClean="0"/>
              <a:t> </a:t>
            </a:r>
            <a:r>
              <a:rPr lang="en-US" dirty="0" err="1" smtClean="0"/>
              <a:t>organizovat</a:t>
            </a:r>
            <a:r>
              <a:rPr lang="en-US" dirty="0" smtClean="0"/>
              <a:t> </a:t>
            </a:r>
            <a:r>
              <a:rPr lang="en-US" dirty="0" err="1" smtClean="0"/>
              <a:t>jakoukoliv</a:t>
            </a:r>
            <a:r>
              <a:rPr lang="en-US" baseline="0" dirty="0" smtClean="0"/>
              <a:t> </a:t>
            </a:r>
            <a:r>
              <a:rPr lang="en-US" baseline="0" dirty="0" err="1" smtClean="0"/>
              <a:t>rozvojovou</a:t>
            </a:r>
            <a:r>
              <a:rPr lang="en-US" baseline="0" dirty="0" smtClean="0"/>
              <a:t> </a:t>
            </a:r>
            <a:r>
              <a:rPr lang="en-US" baseline="0" dirty="0" err="1" smtClean="0"/>
              <a:t>aktivitu</a:t>
            </a:r>
            <a:r>
              <a:rPr lang="en-US" baseline="0" dirty="0" smtClean="0"/>
              <a:t>, </a:t>
            </a:r>
            <a:r>
              <a:rPr lang="en-US" baseline="0" dirty="0" err="1" smtClean="0"/>
              <a:t>musíte</a:t>
            </a:r>
            <a:r>
              <a:rPr lang="en-US" baseline="0" dirty="0" smtClean="0"/>
              <a:t> </a:t>
            </a:r>
            <a:r>
              <a:rPr lang="en-US" baseline="0" dirty="0" err="1" smtClean="0"/>
              <a:t>si</a:t>
            </a:r>
            <a:r>
              <a:rPr lang="en-US" baseline="0" dirty="0" smtClean="0"/>
              <a:t> </a:t>
            </a:r>
            <a:r>
              <a:rPr lang="en-US" baseline="0" dirty="0" err="1" smtClean="0"/>
              <a:t>uvědomit</a:t>
            </a:r>
            <a:r>
              <a:rPr lang="en-US" baseline="0" dirty="0" smtClean="0"/>
              <a:t> </a:t>
            </a:r>
            <a:r>
              <a:rPr lang="en-US" baseline="0" dirty="0" err="1" smtClean="0"/>
              <a:t>jaký</a:t>
            </a:r>
            <a:r>
              <a:rPr lang="en-US" baseline="0" dirty="0" smtClean="0"/>
              <a:t> je </a:t>
            </a:r>
            <a:r>
              <a:rPr lang="en-US" baseline="0" dirty="0" err="1" smtClean="0"/>
              <a:t>cíl</a:t>
            </a:r>
            <a:r>
              <a:rPr lang="en-US" baseline="0" dirty="0" smtClean="0"/>
              <a:t>, </a:t>
            </a:r>
            <a:r>
              <a:rPr lang="en-US" baseline="0" dirty="0" err="1" smtClean="0"/>
              <a:t>jakcí</a:t>
            </a:r>
            <a:r>
              <a:rPr lang="en-US" baseline="0" dirty="0" smtClean="0"/>
              <a:t> </a:t>
            </a:r>
            <a:r>
              <a:rPr lang="en-US" baseline="0" dirty="0" err="1" smtClean="0"/>
              <a:t>jsou</a:t>
            </a:r>
            <a:r>
              <a:rPr lang="en-US" baseline="0" dirty="0" smtClean="0"/>
              <a:t> </a:t>
            </a:r>
            <a:r>
              <a:rPr lang="en-US" baseline="0" dirty="0" err="1" smtClean="0"/>
              <a:t>účastníci</a:t>
            </a:r>
            <a:r>
              <a:rPr lang="en-US" baseline="0" dirty="0" smtClean="0"/>
              <a:t>, co </a:t>
            </a:r>
            <a:r>
              <a:rPr lang="en-US" baseline="0" dirty="0" err="1" smtClean="0"/>
              <a:t>má</a:t>
            </a:r>
            <a:r>
              <a:rPr lang="en-US" baseline="0" dirty="0" smtClean="0"/>
              <a:t> </a:t>
            </a:r>
            <a:r>
              <a:rPr lang="en-US" baseline="0" dirty="0" err="1" smtClean="0"/>
              <a:t>být</a:t>
            </a:r>
            <a:r>
              <a:rPr lang="en-US" baseline="0" dirty="0" smtClean="0"/>
              <a:t> </a:t>
            </a:r>
            <a:r>
              <a:rPr lang="en-US" baseline="0" dirty="0" err="1" smtClean="0"/>
              <a:t>obsahem</a:t>
            </a:r>
            <a:r>
              <a:rPr lang="en-US" baseline="0" dirty="0" smtClean="0"/>
              <a:t> a </a:t>
            </a:r>
            <a:r>
              <a:rPr lang="en-US" baseline="0" dirty="0" err="1" smtClean="0"/>
              <a:t>jakým</a:t>
            </a:r>
            <a:r>
              <a:rPr lang="en-US" baseline="0" dirty="0" smtClean="0"/>
              <a:t> </a:t>
            </a:r>
            <a:r>
              <a:rPr lang="en-US" baseline="0" dirty="0" err="1" smtClean="0"/>
              <a:t>způsobemtento</a:t>
            </a:r>
            <a:r>
              <a:rPr lang="en-US" baseline="0" dirty="0" smtClean="0"/>
              <a:t> </a:t>
            </a:r>
            <a:r>
              <a:rPr lang="en-US" baseline="0" dirty="0" err="1" smtClean="0"/>
              <a:t>obsah</a:t>
            </a:r>
            <a:r>
              <a:rPr lang="en-US" baseline="0" dirty="0" smtClean="0"/>
              <a:t> </a:t>
            </a:r>
            <a:r>
              <a:rPr lang="en-US" baseline="0" dirty="0" err="1" smtClean="0"/>
              <a:t>chcete</a:t>
            </a:r>
            <a:r>
              <a:rPr lang="en-US" baseline="0" dirty="0" smtClean="0"/>
              <a:t> </a:t>
            </a:r>
            <a:r>
              <a:rPr lang="en-US" baseline="0" dirty="0" err="1" smtClean="0"/>
              <a:t>účastníkům</a:t>
            </a:r>
            <a:r>
              <a:rPr lang="en-US" baseline="0" dirty="0" smtClean="0"/>
              <a:t> </a:t>
            </a:r>
            <a:r>
              <a:rPr lang="en-US" baseline="0" dirty="0" err="1" smtClean="0"/>
              <a:t>předat</a:t>
            </a:r>
            <a:r>
              <a:rPr lang="en-US" baseline="0" dirty="0" smtClean="0"/>
              <a:t>, </a:t>
            </a:r>
            <a:r>
              <a:rPr lang="en-US" baseline="0" dirty="0" err="1" smtClean="0"/>
              <a:t>jaký</a:t>
            </a:r>
            <a:r>
              <a:rPr lang="en-US" baseline="0" dirty="0" smtClean="0"/>
              <a:t> </a:t>
            </a:r>
            <a:r>
              <a:rPr lang="en-US" baseline="0" dirty="0" err="1" smtClean="0"/>
              <a:t>lektor</a:t>
            </a:r>
            <a:r>
              <a:rPr lang="en-US" baseline="0" dirty="0" smtClean="0"/>
              <a:t> </a:t>
            </a:r>
            <a:r>
              <a:rPr lang="en-US" baseline="0" dirty="0" err="1" smtClean="0"/>
              <a:t>případně</a:t>
            </a:r>
            <a:r>
              <a:rPr lang="en-US" baseline="0" dirty="0" smtClean="0"/>
              <a:t> </a:t>
            </a:r>
            <a:r>
              <a:rPr lang="en-US" baseline="0" dirty="0" err="1" smtClean="0"/>
              <a:t>bude</a:t>
            </a:r>
            <a:r>
              <a:rPr lang="en-US" baseline="0" dirty="0" smtClean="0"/>
              <a:t> </a:t>
            </a:r>
            <a:r>
              <a:rPr lang="en-US" baseline="0" dirty="0" err="1" smtClean="0"/>
              <a:t>vhodný</a:t>
            </a:r>
            <a:r>
              <a:rPr lang="en-US" baseline="0" dirty="0" smtClean="0"/>
              <a:t> a </a:t>
            </a:r>
            <a:r>
              <a:rPr lang="en-US" baseline="0" dirty="0" err="1" smtClean="0"/>
              <a:t>zajistit</a:t>
            </a:r>
            <a:r>
              <a:rPr lang="en-US" baseline="0" dirty="0" smtClean="0"/>
              <a:t> </a:t>
            </a:r>
            <a:r>
              <a:rPr lang="en-US" baseline="0" dirty="0" err="1" smtClean="0"/>
              <a:t>potřebné</a:t>
            </a:r>
            <a:r>
              <a:rPr lang="en-US" baseline="0" dirty="0" smtClean="0"/>
              <a:t> </a:t>
            </a:r>
            <a:r>
              <a:rPr lang="en-US" baseline="0" dirty="0" err="1" smtClean="0"/>
              <a:t>podmínky</a:t>
            </a:r>
            <a:r>
              <a:rPr lang="en-US" baseline="0" dirty="0" smtClean="0"/>
              <a:t> k </a:t>
            </a:r>
            <a:r>
              <a:rPr lang="en-US" baseline="0" dirty="0" err="1" smtClean="0"/>
              <a:t>realizaci</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36AF71D2-EFFC-BB40-8A9E-6546627750D5}" type="slidenum">
              <a:rPr lang="en-US" smtClean="0"/>
              <a:t>10</a:t>
            </a:fld>
            <a:endParaRPr lang="en-US"/>
          </a:p>
        </p:txBody>
      </p:sp>
    </p:spTree>
    <p:extLst>
      <p:ext uri="{BB962C8B-B14F-4D97-AF65-F5344CB8AC3E}">
        <p14:creationId xmlns:p14="http://schemas.microsoft.com/office/powerpoint/2010/main" val="16919556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Zde</a:t>
            </a:r>
            <a:r>
              <a:rPr lang="en-US" dirty="0" smtClean="0"/>
              <a:t> je ne </a:t>
            </a:r>
            <a:r>
              <a:rPr lang="en-US" dirty="0" err="1" smtClean="0"/>
              <a:t>zcela</a:t>
            </a:r>
            <a:r>
              <a:rPr lang="en-US" dirty="0" smtClean="0"/>
              <a:t> </a:t>
            </a:r>
            <a:r>
              <a:rPr lang="en-US" dirty="0" err="1" smtClean="0"/>
              <a:t>úplný</a:t>
            </a:r>
            <a:r>
              <a:rPr lang="en-US" dirty="0" smtClean="0"/>
              <a:t> </a:t>
            </a:r>
            <a:r>
              <a:rPr lang="en-US" dirty="0" err="1" smtClean="0"/>
              <a:t>výčet</a:t>
            </a:r>
            <a:r>
              <a:rPr lang="en-US" dirty="0" smtClean="0"/>
              <a:t> </a:t>
            </a:r>
            <a:r>
              <a:rPr lang="en-US" dirty="0" err="1" smtClean="0"/>
              <a:t>metod</a:t>
            </a:r>
            <a:r>
              <a:rPr lang="en-US" dirty="0" smtClean="0"/>
              <a:t> </a:t>
            </a:r>
            <a:r>
              <a:rPr lang="en-US" dirty="0" err="1" smtClean="0"/>
              <a:t>vzdělávání</a:t>
            </a:r>
            <a:r>
              <a:rPr lang="en-US" dirty="0" smtClean="0"/>
              <a:t> </a:t>
            </a:r>
            <a:r>
              <a:rPr lang="en-US" dirty="0" err="1" smtClean="0"/>
              <a:t>pracovníků</a:t>
            </a:r>
            <a:r>
              <a:rPr lang="en-US" dirty="0" smtClean="0"/>
              <a:t>.</a:t>
            </a:r>
          </a:p>
          <a:p>
            <a:r>
              <a:rPr lang="en-US" dirty="0" smtClean="0"/>
              <a:t>V</a:t>
            </a:r>
            <a:r>
              <a:rPr lang="en-US" baseline="0" dirty="0" smtClean="0"/>
              <a:t> </a:t>
            </a:r>
            <a:r>
              <a:rPr lang="en-US" baseline="0" dirty="0" err="1" smtClean="0"/>
              <a:t>současnosti</a:t>
            </a:r>
            <a:r>
              <a:rPr lang="en-US" baseline="0" dirty="0" smtClean="0"/>
              <a:t> </a:t>
            </a:r>
            <a:r>
              <a:rPr lang="en-US" baseline="0" dirty="0" err="1" smtClean="0"/>
              <a:t>jsou</a:t>
            </a:r>
            <a:r>
              <a:rPr lang="en-US" baseline="0" dirty="0" smtClean="0"/>
              <a:t> </a:t>
            </a:r>
            <a:r>
              <a:rPr lang="en-US" baseline="0" dirty="0" err="1" smtClean="0"/>
              <a:t>velice</a:t>
            </a:r>
            <a:r>
              <a:rPr lang="en-US" baseline="0" dirty="0" smtClean="0"/>
              <a:t> </a:t>
            </a:r>
            <a:r>
              <a:rPr lang="en-US" baseline="0" dirty="0" err="1" smtClean="0"/>
              <a:t>oblíbené</a:t>
            </a:r>
            <a:r>
              <a:rPr lang="en-US" baseline="0" dirty="0" smtClean="0"/>
              <a:t> on-line </a:t>
            </a:r>
            <a:r>
              <a:rPr lang="en-US" baseline="0" dirty="0" err="1" smtClean="0"/>
              <a:t>metody</a:t>
            </a:r>
            <a:r>
              <a:rPr lang="en-US" baseline="0" dirty="0" smtClean="0"/>
              <a:t> </a:t>
            </a:r>
            <a:r>
              <a:rPr lang="en-US" baseline="0" dirty="0" err="1" smtClean="0"/>
              <a:t>nebo</a:t>
            </a:r>
            <a:r>
              <a:rPr lang="en-US" baseline="0" dirty="0" smtClean="0"/>
              <a:t> </a:t>
            </a:r>
            <a:r>
              <a:rPr lang="en-US" baseline="0" dirty="0" err="1" smtClean="0"/>
              <a:t>setkávání</a:t>
            </a:r>
            <a:r>
              <a:rPr lang="en-US" baseline="0" dirty="0" smtClean="0"/>
              <a:t> a </a:t>
            </a:r>
            <a:r>
              <a:rPr lang="en-US" baseline="0" dirty="0" err="1" smtClean="0"/>
              <a:t>workshopy</a:t>
            </a:r>
            <a:r>
              <a:rPr lang="en-US" baseline="0" dirty="0" smtClean="0"/>
              <a:t> </a:t>
            </a:r>
            <a:r>
              <a:rPr lang="en-US" baseline="0" dirty="0" err="1" smtClean="0"/>
              <a:t>specialistů</a:t>
            </a:r>
            <a:r>
              <a:rPr lang="en-US" baseline="0" dirty="0" smtClean="0"/>
              <a:t> </a:t>
            </a:r>
            <a:r>
              <a:rPr lang="en-US" baseline="0" dirty="0" err="1" smtClean="0"/>
              <a:t>na</a:t>
            </a:r>
            <a:r>
              <a:rPr lang="en-US" baseline="0" dirty="0" smtClean="0"/>
              <a:t> </a:t>
            </a:r>
            <a:r>
              <a:rPr lang="en-US" baseline="0" dirty="0" err="1" smtClean="0"/>
              <a:t>stejnou</a:t>
            </a:r>
            <a:r>
              <a:rPr lang="en-US" baseline="0" dirty="0" smtClean="0"/>
              <a:t> oblast z </a:t>
            </a:r>
            <a:r>
              <a:rPr lang="en-US" baseline="0" dirty="0" err="1" smtClean="0"/>
              <a:t>různých</a:t>
            </a:r>
            <a:r>
              <a:rPr lang="en-US" baseline="0" dirty="0" smtClean="0"/>
              <a:t> </a:t>
            </a:r>
            <a:r>
              <a:rPr lang="en-US" baseline="0" dirty="0" err="1" smtClean="0"/>
              <a:t>firem</a:t>
            </a:r>
            <a:r>
              <a:rPr lang="en-US" baseline="0" dirty="0" smtClean="0"/>
              <a:t>, </a:t>
            </a:r>
            <a:r>
              <a:rPr lang="en-US" baseline="0" dirty="0" err="1" smtClean="0"/>
              <a:t>což</a:t>
            </a:r>
            <a:r>
              <a:rPr lang="en-US" baseline="0" dirty="0" smtClean="0"/>
              <a:t> </a:t>
            </a:r>
            <a:r>
              <a:rPr lang="en-US" baseline="0" dirty="0" err="1" smtClean="0"/>
              <a:t>umož</a:t>
            </a:r>
            <a:r>
              <a:rPr lang="en-US" baseline="0" dirty="0" err="1" smtClean="0"/>
              <a:t>ňuje</a:t>
            </a:r>
            <a:r>
              <a:rPr lang="en-US" baseline="0" dirty="0" smtClean="0"/>
              <a:t> </a:t>
            </a:r>
            <a:r>
              <a:rPr lang="en-US" baseline="0" dirty="0" err="1" smtClean="0"/>
              <a:t>sdílet</a:t>
            </a:r>
            <a:r>
              <a:rPr lang="en-US" baseline="0" dirty="0" smtClean="0"/>
              <a:t> </a:t>
            </a:r>
            <a:r>
              <a:rPr lang="en-US" baseline="0" dirty="0" err="1" smtClean="0"/>
              <a:t>zkušenosti</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36AF71D2-EFFC-BB40-8A9E-6546627750D5}" type="slidenum">
              <a:rPr lang="en-US" smtClean="0"/>
              <a:t>11</a:t>
            </a:fld>
            <a:endParaRPr lang="en-US"/>
          </a:p>
        </p:txBody>
      </p:sp>
    </p:spTree>
    <p:extLst>
      <p:ext uri="{BB962C8B-B14F-4D97-AF65-F5344CB8AC3E}">
        <p14:creationId xmlns:p14="http://schemas.microsoft.com/office/powerpoint/2010/main" val="11282769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cs-CZ"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8E36636D-D922-432D-A958-524484B5923D}" type="datetimeFigureOut">
              <a:rPr lang="en-US" smtClean="0"/>
              <a:pPr/>
              <a:t>17.11.15</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cs-CZ" smtClean="0"/>
              <a:t>Click to edit Master title style</a:t>
            </a:r>
            <a:endParaRPr/>
          </a:p>
        </p:txBody>
      </p:sp>
      <p:sp>
        <p:nvSpPr>
          <p:cNvPr id="5" name="Date Placeholder 4"/>
          <p:cNvSpPr>
            <a:spLocks noGrp="1"/>
          </p:cNvSpPr>
          <p:nvPr>
            <p:ph type="dt" sz="half" idx="10"/>
          </p:nvPr>
        </p:nvSpPr>
        <p:spPr/>
        <p:txBody>
          <a:bodyPr/>
          <a:lstStyle/>
          <a:p>
            <a:fld id="{8E36636D-D922-432D-A958-524484B5923D}" type="datetimeFigureOut">
              <a:rPr lang="en-US" smtClean="0"/>
              <a:pPr/>
              <a:t>17.11.15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cs-CZ" smtClean="0"/>
              <a:t>Click to edit Master text styles</a:t>
            </a:r>
          </a:p>
          <a:p>
            <a:pPr lvl="1"/>
            <a:r>
              <a:rPr lang="cs-CZ" smtClean="0"/>
              <a:t>Second level</a:t>
            </a:r>
          </a:p>
          <a:p>
            <a:pPr lvl="2"/>
            <a:r>
              <a:rPr lang="cs-CZ" smtClean="0"/>
              <a:t>Third level</a:t>
            </a:r>
          </a:p>
          <a:p>
            <a:pPr lvl="3"/>
            <a:r>
              <a:rPr lang="cs-CZ" smtClean="0"/>
              <a:t>Fourth level</a:t>
            </a:r>
          </a:p>
          <a:p>
            <a:pPr lvl="4"/>
            <a:r>
              <a:rPr lang="cs-CZ" smtClean="0"/>
              <a:t>Fifth level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cs-CZ" smtClean="0"/>
              <a:t>Click to edit Master text styles</a:t>
            </a:r>
          </a:p>
          <a:p>
            <a:pPr lvl="1"/>
            <a:r>
              <a:rPr lang="cs-CZ" smtClean="0"/>
              <a:t>Second level</a:t>
            </a:r>
          </a:p>
          <a:p>
            <a:pPr lvl="2"/>
            <a:r>
              <a:rPr lang="cs-CZ" smtClean="0"/>
              <a:t>Third level</a:t>
            </a:r>
          </a:p>
          <a:p>
            <a:pPr lvl="3"/>
            <a:r>
              <a:rPr lang="cs-CZ" smtClean="0"/>
              <a:t>Fourth level</a:t>
            </a:r>
          </a:p>
          <a:p>
            <a:pPr lvl="4"/>
            <a:r>
              <a:rPr lang="cs-CZ" smtClean="0"/>
              <a:t>Fifth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cs-CZ" smtClean="0"/>
              <a:t>Click to edit Master text styles</a:t>
            </a:r>
          </a:p>
          <a:p>
            <a:pPr lvl="1"/>
            <a:r>
              <a:rPr lang="cs-CZ" smtClean="0"/>
              <a:t>Second level</a:t>
            </a:r>
          </a:p>
          <a:p>
            <a:pPr lvl="2"/>
            <a:r>
              <a:rPr lang="cs-CZ" smtClean="0"/>
              <a:t>Third level</a:t>
            </a:r>
          </a:p>
          <a:p>
            <a:pPr lvl="3"/>
            <a:r>
              <a:rPr lang="cs-CZ" smtClean="0"/>
              <a:t>Fourth level</a:t>
            </a:r>
          </a:p>
          <a:p>
            <a:pPr lvl="4"/>
            <a:r>
              <a:rPr lang="cs-CZ" smtClean="0"/>
              <a:t>Fifth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cs-CZ" smtClean="0"/>
              <a:t>Click to edit Master text styles</a:t>
            </a:r>
          </a:p>
          <a:p>
            <a:pPr lvl="1"/>
            <a:r>
              <a:rPr lang="cs-CZ" smtClean="0"/>
              <a:t>Second level</a:t>
            </a:r>
          </a:p>
          <a:p>
            <a:pPr lvl="2"/>
            <a:r>
              <a:rPr lang="cs-CZ" smtClean="0"/>
              <a:t>Third level</a:t>
            </a:r>
          </a:p>
          <a:p>
            <a:pPr lvl="3"/>
            <a:r>
              <a:rPr lang="cs-CZ" smtClean="0"/>
              <a:t>Fourth level</a:t>
            </a:r>
          </a:p>
          <a:p>
            <a:pPr lvl="4"/>
            <a:r>
              <a:rPr lang="cs-CZ"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cs-CZ" smtClean="0"/>
              <a:t>Click to edit Master title style</a:t>
            </a:r>
            <a:endParaRPr/>
          </a:p>
        </p:txBody>
      </p:sp>
      <p:sp>
        <p:nvSpPr>
          <p:cNvPr id="3" name="Date Placeholder 2"/>
          <p:cNvSpPr>
            <a:spLocks noGrp="1"/>
          </p:cNvSpPr>
          <p:nvPr>
            <p:ph type="dt" sz="half" idx="10"/>
          </p:nvPr>
        </p:nvSpPr>
        <p:spPr/>
        <p:txBody>
          <a:bodyPr/>
          <a:lstStyle/>
          <a:p>
            <a:fld id="{8E36636D-D922-432D-A958-524484B5923D}" type="datetimeFigureOut">
              <a:rPr lang="en-US" smtClean="0"/>
              <a:pPr/>
              <a:t>17.11.15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8E36636D-D922-432D-A958-524484B5923D}" type="datetimeFigureOut">
              <a:rPr lang="en-US" smtClean="0"/>
              <a:pPr/>
              <a:t>17.11.15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cs-CZ" smtClean="0"/>
              <a:t>Click to edit Master title style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cs-CZ" smtClean="0"/>
              <a:t>Click to edit Master text styles</a:t>
            </a:r>
          </a:p>
          <a:p>
            <a:pPr lvl="1"/>
            <a:r>
              <a:rPr lang="cs-CZ" smtClean="0"/>
              <a:t>Second level</a:t>
            </a:r>
          </a:p>
          <a:p>
            <a:pPr lvl="2"/>
            <a:r>
              <a:rPr lang="cs-CZ" smtClean="0"/>
              <a:t>Third level</a:t>
            </a:r>
          </a:p>
          <a:p>
            <a:pPr lvl="3"/>
            <a:r>
              <a:rPr lang="cs-CZ" smtClean="0"/>
              <a:t>Fourth level</a:t>
            </a:r>
          </a:p>
          <a:p>
            <a:pPr lvl="4"/>
            <a:r>
              <a:rPr lang="cs-CZ" smtClean="0"/>
              <a:t>Fifth level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8E36636D-D922-432D-A958-524484B5923D}" type="datetimeFigureOut">
              <a:rPr lang="en-US" smtClean="0"/>
              <a:pPr/>
              <a:t>17.11.15</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cs-CZ" smtClean="0"/>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Drag picture to placeholder or click icon to add</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8E36636D-D922-432D-A958-524484B5923D}" type="datetimeFigureOut">
              <a:rPr lang="en-US" smtClean="0"/>
              <a:pPr/>
              <a:t>17.11.15</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cs-CZ" smtClean="0"/>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Drag picture to placeholder or click icon to add</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pPr/>
              <a:t>17.11.15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cs-CZ" smtClean="0"/>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Click to edit Master text styles</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8E36636D-D922-432D-A958-524484B5923D}" type="datetimeFigureOut">
              <a:rPr lang="en-US" smtClean="0"/>
              <a:pPr/>
              <a:t>17.11.15</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cs-CZ" smtClean="0"/>
              <a:t>Drag picture to placeholder or click icon to add</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cs-CZ" smtClean="0"/>
              <a:t>Drag picture to placeholder or click icon to add</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cs-CZ" smtClean="0"/>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8E36636D-D922-432D-A958-524484B5923D}" type="datetimeFigureOut">
              <a:rPr lang="en-US" smtClean="0"/>
              <a:pPr/>
              <a:t>17.11.15</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cs-CZ" smtClean="0"/>
              <a:t>Drag picture to placeholder or click icon to add</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cs-CZ" smtClean="0"/>
              <a:t>Drag picture to placeholder or click icon to add</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cs-CZ"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cs-CZ" smtClean="0"/>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Drag picture to placeholder or click icon to add</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8E36636D-D922-432D-A958-524484B5923D}" type="datetimeFigureOut">
              <a:rPr lang="en-US" smtClean="0"/>
              <a:pPr/>
              <a:t>17.11.15</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cs-CZ" smtClean="0"/>
              <a:t>Drag picture to placeholder or click icon to add</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cs-CZ" smtClean="0"/>
              <a:t>Drag picture to placeholder or click icon to add</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cs-CZ"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cs-CZ" smtClean="0"/>
              <a:t>Click to edit Master text styles</a:t>
            </a:r>
          </a:p>
          <a:p>
            <a:pPr lvl="1"/>
            <a:r>
              <a:rPr lang="cs-CZ" smtClean="0"/>
              <a:t>Second level</a:t>
            </a:r>
          </a:p>
          <a:p>
            <a:pPr lvl="2"/>
            <a:r>
              <a:rPr lang="cs-CZ" smtClean="0"/>
              <a:t>Third level</a:t>
            </a:r>
          </a:p>
          <a:p>
            <a:pPr lvl="3"/>
            <a:r>
              <a:rPr lang="cs-CZ" smtClean="0"/>
              <a:t>Fourth level</a:t>
            </a:r>
          </a:p>
          <a:p>
            <a:pPr lvl="4"/>
            <a:r>
              <a:rPr lang="cs-CZ" smtClean="0"/>
              <a:t>Fifth level</a:t>
            </a:r>
            <a:endParaRPr dirty="0"/>
          </a:p>
        </p:txBody>
      </p:sp>
      <p:sp>
        <p:nvSpPr>
          <p:cNvPr id="4" name="Date Placeholder 3"/>
          <p:cNvSpPr>
            <a:spLocks noGrp="1"/>
          </p:cNvSpPr>
          <p:nvPr>
            <p:ph type="dt" sz="half" idx="10"/>
          </p:nvPr>
        </p:nvSpPr>
        <p:spPr/>
        <p:txBody>
          <a:bodyPr/>
          <a:lstStyle/>
          <a:p>
            <a:fld id="{8E36636D-D922-432D-A958-524484B5923D}" type="datetimeFigureOut">
              <a:rPr lang="en-US" smtClean="0"/>
              <a:pPr/>
              <a:t>17.11.15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cs-CZ"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cs-CZ" smtClean="0"/>
              <a:t>Click to edit Master text styles</a:t>
            </a:r>
          </a:p>
          <a:p>
            <a:pPr lvl="1"/>
            <a:r>
              <a:rPr lang="cs-CZ" smtClean="0"/>
              <a:t>Second level</a:t>
            </a:r>
          </a:p>
          <a:p>
            <a:pPr lvl="2"/>
            <a:r>
              <a:rPr lang="cs-CZ" smtClean="0"/>
              <a:t>Third level</a:t>
            </a:r>
          </a:p>
          <a:p>
            <a:pPr lvl="3"/>
            <a:r>
              <a:rPr lang="cs-CZ" smtClean="0"/>
              <a:t>Fourth level</a:t>
            </a:r>
          </a:p>
          <a:p>
            <a:pPr lvl="4"/>
            <a:r>
              <a:rPr lang="cs-CZ" smtClean="0"/>
              <a:t>Fifth level</a:t>
            </a:r>
            <a:endParaRPr dirty="0"/>
          </a:p>
        </p:txBody>
      </p:sp>
      <p:sp>
        <p:nvSpPr>
          <p:cNvPr id="4" name="Date Placeholder 3"/>
          <p:cNvSpPr>
            <a:spLocks noGrp="1"/>
          </p:cNvSpPr>
          <p:nvPr>
            <p:ph type="dt" sz="half" idx="10"/>
          </p:nvPr>
        </p:nvSpPr>
        <p:spPr/>
        <p:txBody>
          <a:bodyPr/>
          <a:lstStyle/>
          <a:p>
            <a:fld id="{8E36636D-D922-432D-A958-524484B5923D}" type="datetimeFigureOut">
              <a:rPr lang="en-US" smtClean="0"/>
              <a:pPr/>
              <a:t>17.11.15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cs-CZ" smtClean="0"/>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cs-CZ" smtClean="0"/>
              <a:t>Click to edit Master text styles</a:t>
            </a:r>
          </a:p>
          <a:p>
            <a:pPr lvl="1"/>
            <a:r>
              <a:rPr lang="cs-CZ" smtClean="0"/>
              <a:t>Second level</a:t>
            </a:r>
          </a:p>
          <a:p>
            <a:pPr lvl="2"/>
            <a:r>
              <a:rPr lang="cs-CZ" smtClean="0"/>
              <a:t>Third level</a:t>
            </a:r>
          </a:p>
          <a:p>
            <a:pPr lvl="3"/>
            <a:r>
              <a:rPr lang="cs-CZ" smtClean="0"/>
              <a:t>Fourth level</a:t>
            </a:r>
          </a:p>
          <a:p>
            <a:pPr lvl="4"/>
            <a:r>
              <a:rPr lang="cs-CZ" smtClean="0"/>
              <a:t>Fifth level</a:t>
            </a:r>
            <a:endParaRPr dirty="0"/>
          </a:p>
        </p:txBody>
      </p:sp>
      <p:sp>
        <p:nvSpPr>
          <p:cNvPr id="4" name="Date Placeholder 3"/>
          <p:cNvSpPr>
            <a:spLocks noGrp="1"/>
          </p:cNvSpPr>
          <p:nvPr>
            <p:ph type="dt" sz="half" idx="10"/>
          </p:nvPr>
        </p:nvSpPr>
        <p:spPr/>
        <p:txBody>
          <a:bodyPr/>
          <a:lstStyle/>
          <a:p>
            <a:fld id="{8E36636D-D922-432D-A958-524484B5923D}" type="datetimeFigureOut">
              <a:rPr lang="en-US" smtClean="0"/>
              <a:pPr/>
              <a:t>17.11.15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cs-CZ"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cs-CZ" smtClean="0"/>
              <a:t>Click to edit Master text styles</a:t>
            </a:r>
          </a:p>
          <a:p>
            <a:pPr lvl="1"/>
            <a:r>
              <a:rPr lang="cs-CZ" smtClean="0"/>
              <a:t>Second level</a:t>
            </a:r>
          </a:p>
          <a:p>
            <a:pPr lvl="2"/>
            <a:r>
              <a:rPr lang="cs-CZ" smtClean="0"/>
              <a:t>Third level</a:t>
            </a:r>
          </a:p>
          <a:p>
            <a:pPr lvl="3"/>
            <a:r>
              <a:rPr lang="cs-CZ" smtClean="0"/>
              <a:t>Fourth level</a:t>
            </a:r>
          </a:p>
          <a:p>
            <a:pPr lvl="4"/>
            <a:r>
              <a:rPr lang="cs-CZ" smtClean="0"/>
              <a:t>Fifth level</a:t>
            </a:r>
            <a:endParaRPr dirty="0"/>
          </a:p>
        </p:txBody>
      </p:sp>
      <p:sp>
        <p:nvSpPr>
          <p:cNvPr id="4" name="Date Placeholder 3"/>
          <p:cNvSpPr>
            <a:spLocks noGrp="1"/>
          </p:cNvSpPr>
          <p:nvPr>
            <p:ph type="dt" sz="half" idx="10"/>
          </p:nvPr>
        </p:nvSpPr>
        <p:spPr/>
        <p:txBody>
          <a:bodyPr/>
          <a:lstStyle/>
          <a:p>
            <a:fld id="{8E36636D-D922-432D-A958-524484B5923D}" type="datetimeFigureOut">
              <a:rPr lang="en-US" smtClean="0"/>
              <a:pPr/>
              <a:t>17.11.15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cs-CZ"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cs-CZ"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Click to edit Master subtitle style</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8E36636D-D922-432D-A958-524484B5923D}" type="datetimeFigureOut">
              <a:rPr lang="en-US" smtClean="0"/>
              <a:pPr/>
              <a:t>17.11.15</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dirty="0"/>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cs-CZ" smtClean="0"/>
              <a:t>Drag picture to placeholder or click icon to add</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cs-CZ" smtClean="0"/>
              <a:t>Drag picture to placeholder or click icon to add</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cs-CZ" smtClean="0"/>
              <a:t>Click to edit Master text styles</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cs-CZ" smtClean="0"/>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Click to edit Master text styles</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8E36636D-D922-432D-A958-524484B5923D}" type="datetimeFigureOut">
              <a:rPr lang="en-US" smtClean="0"/>
              <a:pPr/>
              <a:t>17.11.15</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DF28FB93-0A08-4E7D-8E63-9EFA29F1E093}" type="slidenum">
              <a:rPr lang="en-US" smtClean="0"/>
              <a:pPr/>
              <a:t>‹#›</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cs-CZ" smtClean="0"/>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cs-CZ" smtClean="0"/>
              <a:t>Click to edit Master text styles</a:t>
            </a:r>
          </a:p>
          <a:p>
            <a:pPr lvl="1"/>
            <a:r>
              <a:rPr lang="cs-CZ" smtClean="0"/>
              <a:t>Second level</a:t>
            </a:r>
          </a:p>
          <a:p>
            <a:pPr lvl="2"/>
            <a:r>
              <a:rPr lang="cs-CZ" smtClean="0"/>
              <a:t>Third level</a:t>
            </a:r>
          </a:p>
          <a:p>
            <a:pPr lvl="3"/>
            <a:r>
              <a:rPr lang="cs-CZ" smtClean="0"/>
              <a:t>Fourth level</a:t>
            </a:r>
          </a:p>
          <a:p>
            <a:pPr lvl="4"/>
            <a:r>
              <a:rPr lang="cs-CZ" smtClean="0"/>
              <a:t>Fifth level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cs-CZ" smtClean="0"/>
              <a:t>Click to edit Master text styles</a:t>
            </a:r>
          </a:p>
          <a:p>
            <a:pPr lvl="1"/>
            <a:r>
              <a:rPr lang="cs-CZ" smtClean="0"/>
              <a:t>Second level</a:t>
            </a:r>
          </a:p>
          <a:p>
            <a:pPr lvl="2"/>
            <a:r>
              <a:rPr lang="cs-CZ" smtClean="0"/>
              <a:t>Third level</a:t>
            </a:r>
          </a:p>
          <a:p>
            <a:pPr lvl="3"/>
            <a:r>
              <a:rPr lang="cs-CZ" smtClean="0"/>
              <a:t>Fourth level</a:t>
            </a:r>
          </a:p>
          <a:p>
            <a:pPr lvl="4"/>
            <a:r>
              <a:rPr lang="cs-CZ" smtClean="0"/>
              <a:t>Fifth level</a:t>
            </a:r>
            <a:endParaRPr dirty="0"/>
          </a:p>
        </p:txBody>
      </p:sp>
      <p:sp>
        <p:nvSpPr>
          <p:cNvPr id="5" name="Date Placeholder 4"/>
          <p:cNvSpPr>
            <a:spLocks noGrp="1"/>
          </p:cNvSpPr>
          <p:nvPr>
            <p:ph type="dt" sz="half" idx="10"/>
          </p:nvPr>
        </p:nvSpPr>
        <p:spPr/>
        <p:txBody>
          <a:bodyPr/>
          <a:lstStyle/>
          <a:p>
            <a:fld id="{8E36636D-D922-432D-A958-524484B5923D}" type="datetimeFigureOut">
              <a:rPr lang="en-US" smtClean="0"/>
              <a:pPr/>
              <a:t>17.11.15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cs-CZ"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cs-CZ" smtClean="0"/>
              <a:t>Click to edit Master text styles</a:t>
            </a:r>
          </a:p>
          <a:p>
            <a:pPr lvl="1"/>
            <a:r>
              <a:rPr lang="cs-CZ" smtClean="0"/>
              <a:t>Second level</a:t>
            </a:r>
          </a:p>
          <a:p>
            <a:pPr lvl="2"/>
            <a:r>
              <a:rPr lang="cs-CZ" smtClean="0"/>
              <a:t>Third level</a:t>
            </a:r>
          </a:p>
          <a:p>
            <a:pPr lvl="3"/>
            <a:r>
              <a:rPr lang="cs-CZ" smtClean="0"/>
              <a:t>Fourth level</a:t>
            </a:r>
          </a:p>
          <a:p>
            <a:pPr lvl="4"/>
            <a:r>
              <a:rPr lang="cs-CZ" smtClean="0"/>
              <a:t>Fifth level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cs-CZ" smtClean="0"/>
              <a:t>Click to edit Master text styles</a:t>
            </a:r>
          </a:p>
          <a:p>
            <a:pPr lvl="1"/>
            <a:r>
              <a:rPr lang="cs-CZ" smtClean="0"/>
              <a:t>Second level</a:t>
            </a:r>
          </a:p>
          <a:p>
            <a:pPr lvl="2"/>
            <a:r>
              <a:rPr lang="cs-CZ" smtClean="0"/>
              <a:t>Third level</a:t>
            </a:r>
          </a:p>
          <a:p>
            <a:pPr lvl="3"/>
            <a:r>
              <a:rPr lang="cs-CZ" smtClean="0"/>
              <a:t>Fourth level</a:t>
            </a:r>
          </a:p>
          <a:p>
            <a:pPr lvl="4"/>
            <a:r>
              <a:rPr lang="cs-CZ" smtClean="0"/>
              <a:t>Fifth level</a:t>
            </a:r>
            <a:endParaRPr dirty="0"/>
          </a:p>
        </p:txBody>
      </p:sp>
      <p:sp>
        <p:nvSpPr>
          <p:cNvPr id="7" name="Date Placeholder 6"/>
          <p:cNvSpPr>
            <a:spLocks noGrp="1"/>
          </p:cNvSpPr>
          <p:nvPr>
            <p:ph type="dt" sz="half" idx="10"/>
          </p:nvPr>
        </p:nvSpPr>
        <p:spPr/>
        <p:txBody>
          <a:bodyPr/>
          <a:lstStyle/>
          <a:p>
            <a:fld id="{8E36636D-D922-432D-A958-524484B5923D}" type="datetimeFigureOut">
              <a:rPr lang="en-US" smtClean="0"/>
              <a:pPr/>
              <a:t>17.11.15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28FB93-0A08-4E7D-8E63-9EFA29F1E093}" type="slidenum">
              <a:rPr lang="en-US" smtClean="0"/>
              <a:pPr/>
              <a:t>‹#›</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cs-CZ" smtClean="0"/>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cs-CZ" smtClean="0"/>
              <a:t>Click to edit Master text styles</a:t>
            </a:r>
          </a:p>
          <a:p>
            <a:pPr lvl="1"/>
            <a:r>
              <a:rPr lang="cs-CZ" smtClean="0"/>
              <a:t>Second level</a:t>
            </a:r>
          </a:p>
          <a:p>
            <a:pPr lvl="2"/>
            <a:r>
              <a:rPr lang="cs-CZ" smtClean="0"/>
              <a:t>Third level</a:t>
            </a:r>
          </a:p>
          <a:p>
            <a:pPr lvl="3"/>
            <a:r>
              <a:rPr lang="cs-CZ" smtClean="0"/>
              <a:t>Fourth level</a:t>
            </a:r>
          </a:p>
          <a:p>
            <a:pPr lvl="4"/>
            <a:r>
              <a:rPr lang="cs-CZ" smtClean="0"/>
              <a:t>Fifth level</a:t>
            </a:r>
            <a:endParaRPr dirty="0"/>
          </a:p>
        </p:txBody>
      </p:sp>
      <p:sp>
        <p:nvSpPr>
          <p:cNvPr id="5" name="Date Placeholder 4"/>
          <p:cNvSpPr>
            <a:spLocks noGrp="1"/>
          </p:cNvSpPr>
          <p:nvPr>
            <p:ph type="dt" sz="half" idx="10"/>
          </p:nvPr>
        </p:nvSpPr>
        <p:spPr/>
        <p:txBody>
          <a:bodyPr/>
          <a:lstStyle/>
          <a:p>
            <a:fld id="{8E36636D-D922-432D-A958-524484B5923D}" type="datetimeFigureOut">
              <a:rPr lang="en-US" smtClean="0"/>
              <a:pPr/>
              <a:t>17.11.15</a:t>
            </a:fld>
            <a:endParaRPr lang="en-US"/>
          </a:p>
        </p:txBody>
      </p:sp>
      <p:sp>
        <p:nvSpPr>
          <p:cNvPr id="6" name="Footer Placeholder 5"/>
          <p:cNvSpPr>
            <a:spLocks noGrp="1"/>
          </p:cNvSpPr>
          <p:nvPr>
            <p:ph type="ftr" sz="quarter" idx="11"/>
          </p:nvPr>
        </p:nvSpPr>
        <p:spPr/>
        <p:txBody>
          <a:bodyPr/>
          <a:lstStyle/>
          <a:p>
            <a:endParaRPr lang="en-US" dirty="0"/>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cs-CZ" smtClean="0"/>
              <a:t>Click to edit Master text styles</a:t>
            </a:r>
          </a:p>
          <a:p>
            <a:pPr lvl="1"/>
            <a:r>
              <a:rPr lang="cs-CZ" smtClean="0"/>
              <a:t>Second level</a:t>
            </a:r>
          </a:p>
          <a:p>
            <a:pPr lvl="2"/>
            <a:r>
              <a:rPr lang="cs-CZ" smtClean="0"/>
              <a:t>Third level</a:t>
            </a:r>
          </a:p>
          <a:p>
            <a:pPr lvl="3"/>
            <a:r>
              <a:rPr lang="cs-CZ" smtClean="0"/>
              <a:t>Fourth level</a:t>
            </a:r>
          </a:p>
          <a:p>
            <a:pPr lvl="4"/>
            <a:r>
              <a:rPr lang="cs-CZ" smtClean="0"/>
              <a:t>Fifth level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DF28FB93-0A08-4E7D-8E63-9EFA29F1E09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cs-CZ"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cs-CZ" smtClean="0"/>
              <a:t>Click to edit Master text styles</a:t>
            </a:r>
          </a:p>
          <a:p>
            <a:pPr lvl="1"/>
            <a:r>
              <a:rPr lang="cs-CZ" smtClean="0"/>
              <a:t>Second level</a:t>
            </a:r>
          </a:p>
          <a:p>
            <a:pPr lvl="2"/>
            <a:r>
              <a:rPr lang="cs-CZ" smtClean="0"/>
              <a:t>Third level</a:t>
            </a:r>
          </a:p>
          <a:p>
            <a:pPr lvl="3"/>
            <a:r>
              <a:rPr lang="cs-CZ" smtClean="0"/>
              <a:t>Fourth level</a:t>
            </a:r>
          </a:p>
          <a:p>
            <a:pPr lvl="4"/>
            <a:r>
              <a:rPr lang="cs-CZ" smtClean="0"/>
              <a:t>Fifth level</a:t>
            </a:r>
            <a:endParaRPr dirty="0"/>
          </a:p>
        </p:txBody>
      </p:sp>
      <p:sp>
        <p:nvSpPr>
          <p:cNvPr id="5" name="Date Placeholder 4"/>
          <p:cNvSpPr>
            <a:spLocks noGrp="1"/>
          </p:cNvSpPr>
          <p:nvPr>
            <p:ph type="dt" sz="half" idx="10"/>
          </p:nvPr>
        </p:nvSpPr>
        <p:spPr/>
        <p:txBody>
          <a:bodyPr/>
          <a:lstStyle/>
          <a:p>
            <a:fld id="{8E36636D-D922-432D-A958-524484B5923D}" type="datetimeFigureOut">
              <a:rPr lang="en-US" smtClean="0"/>
              <a:pPr/>
              <a:t>17.11.15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cs-CZ" smtClean="0"/>
              <a:t>Click to edit Master text styles</a:t>
            </a:r>
          </a:p>
          <a:p>
            <a:pPr lvl="1"/>
            <a:r>
              <a:rPr lang="cs-CZ" smtClean="0"/>
              <a:t>Second level</a:t>
            </a:r>
          </a:p>
          <a:p>
            <a:pPr lvl="2"/>
            <a:r>
              <a:rPr lang="cs-CZ" smtClean="0"/>
              <a:t>Third level</a:t>
            </a:r>
          </a:p>
          <a:p>
            <a:pPr lvl="3"/>
            <a:r>
              <a:rPr lang="cs-CZ" smtClean="0"/>
              <a:t>Fourth level</a:t>
            </a:r>
          </a:p>
          <a:p>
            <a:pPr lvl="4"/>
            <a:r>
              <a:rPr lang="cs-CZ" smtClean="0"/>
              <a:t>Fifth level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cs-CZ" smtClean="0"/>
              <a:t>Click to edit Master text styles</a:t>
            </a:r>
          </a:p>
          <a:p>
            <a:pPr lvl="1"/>
            <a:r>
              <a:rPr lang="cs-CZ" smtClean="0"/>
              <a:t>Second level</a:t>
            </a:r>
          </a:p>
          <a:p>
            <a:pPr lvl="2"/>
            <a:r>
              <a:rPr lang="cs-CZ" smtClean="0"/>
              <a:t>Third level</a:t>
            </a:r>
          </a:p>
          <a:p>
            <a:pPr lvl="3"/>
            <a:r>
              <a:rPr lang="cs-CZ" smtClean="0"/>
              <a:t>Fourth level</a:t>
            </a:r>
          </a:p>
          <a:p>
            <a:pPr lvl="4"/>
            <a:r>
              <a:rPr lang="cs-CZ"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cs-CZ" smtClean="0"/>
              <a:t>Click to edit Master title style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cs-CZ" smtClean="0"/>
              <a:t>Click to edit Master text styles</a:t>
            </a:r>
          </a:p>
          <a:p>
            <a:pPr lvl="1"/>
            <a:r>
              <a:rPr lang="cs-CZ" smtClean="0"/>
              <a:t>Second level</a:t>
            </a:r>
          </a:p>
          <a:p>
            <a:pPr lvl="2"/>
            <a:r>
              <a:rPr lang="cs-CZ" smtClean="0"/>
              <a:t>Third level</a:t>
            </a:r>
          </a:p>
          <a:p>
            <a:pPr lvl="3"/>
            <a:r>
              <a:rPr lang="cs-CZ" smtClean="0"/>
              <a:t>Fourth level</a:t>
            </a:r>
          </a:p>
          <a:p>
            <a:pPr lvl="4"/>
            <a:r>
              <a:rPr lang="cs-CZ" smtClean="0"/>
              <a:t>Fifth level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8E36636D-D922-432D-A958-524484B5923D}" type="datetimeFigureOut">
              <a:rPr lang="en-US" smtClean="0"/>
              <a:pPr/>
              <a:t>17.11.15</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DF28FB93-0A08-4E7D-8E63-9EFA29F1E09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 id="2147483800" r:id="rId17"/>
    <p:sldLayoutId id="2147483801" r:id="rId18"/>
    <p:sldLayoutId id="2147483802" r:id="rId19"/>
    <p:sldLayoutId id="2147483803"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2.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image" Target="../media/image4.jpe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5.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image" Target="../media/image6.jpeg"/></Relationships>
</file>

<file path=ppt/slides/_rels/slide36.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jpeg"/><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image" Target="../media/image9.jpeg"/></Relationships>
</file>

<file path=ppt/slides/_rels/slide38.xml.rels><?xml version="1.0" encoding="UTF-8" standalone="yes"?>
<Relationships xmlns="http://schemas.openxmlformats.org/package/2006/relationships"><Relationship Id="rId3" Type="http://schemas.openxmlformats.org/officeDocument/2006/relationships/image" Target="../media/image10.jpeg"/><Relationship Id="rId4" Type="http://schemas.openxmlformats.org/officeDocument/2006/relationships/image" Target="../media/image11.jpeg"/><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 Id="rId3" Type="http://schemas.openxmlformats.org/officeDocument/2006/relationships/image" Target="../media/image1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0.xml.rels><?xml version="1.0" encoding="UTF-8" standalone="yes"?>
<Relationships xmlns="http://schemas.openxmlformats.org/package/2006/relationships"><Relationship Id="rId3" Type="http://schemas.openxmlformats.org/officeDocument/2006/relationships/hyperlink" Target="http://www.hays.cz/prd_consump/groups/hays_common/@cz/@content/documents/digitalasset/hays_611174.pdf" TargetMode="External"/><Relationship Id="rId4" Type="http://schemas.openxmlformats.org/officeDocument/2006/relationships/image" Target="../media/image13.png"/><Relationship Id="rId1" Type="http://schemas.openxmlformats.org/officeDocument/2006/relationships/slideLayout" Target="../slideLayouts/slideLayout2.xml"/><Relationship Id="rId2" Type="http://schemas.openxmlformats.org/officeDocument/2006/relationships/hyperlink" Target="http://www.youtube.com/watch?v=_0G31PyOjiY"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0423" y="4624668"/>
            <a:ext cx="8578777" cy="933450"/>
          </a:xfrm>
        </p:spPr>
        <p:txBody>
          <a:bodyPr>
            <a:normAutofit/>
          </a:bodyPr>
          <a:lstStyle/>
          <a:p>
            <a:r>
              <a:rPr lang="en-US" dirty="0" smtClean="0"/>
              <a:t>VZDĚLÁVÁNÍ A ROZVOJ PRACOVNÍKŮ</a:t>
            </a:r>
            <a:endParaRPr lang="en-US" dirty="0"/>
          </a:p>
        </p:txBody>
      </p:sp>
      <p:sp>
        <p:nvSpPr>
          <p:cNvPr id="3" name="Subtitle 2"/>
          <p:cNvSpPr>
            <a:spLocks noGrp="1"/>
          </p:cNvSpPr>
          <p:nvPr>
            <p:ph type="subTitle" idx="1"/>
          </p:nvPr>
        </p:nvSpPr>
        <p:spPr>
          <a:xfrm>
            <a:off x="260423" y="5188322"/>
            <a:ext cx="4038600" cy="748553"/>
          </a:xfrm>
        </p:spPr>
        <p:txBody>
          <a:bodyPr>
            <a:normAutofit/>
          </a:bodyPr>
          <a:lstStyle/>
          <a:p>
            <a:r>
              <a:rPr lang="en-US" sz="2400" dirty="0" smtClean="0"/>
              <a:t>Lucie Hejtmánková</a:t>
            </a:r>
            <a:endParaRPr lang="en-US" sz="2400" dirty="0"/>
          </a:p>
        </p:txBody>
      </p:sp>
      <p:pic>
        <p:nvPicPr>
          <p:cNvPr id="4" name="Picture 3" descr="Ccs-training-logo.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5663" y="1000299"/>
            <a:ext cx="3723360" cy="2792520"/>
          </a:xfrm>
          <a:prstGeom prst="rect">
            <a:avLst/>
          </a:prstGeom>
        </p:spPr>
      </p:pic>
    </p:spTree>
    <p:extLst>
      <p:ext uri="{BB962C8B-B14F-4D97-AF65-F5344CB8AC3E}">
        <p14:creationId xmlns:p14="http://schemas.microsoft.com/office/powerpoint/2010/main" val="31716611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VZDĚLÁVACÍ AKTIVITY</a:t>
            </a:r>
            <a:endParaRPr lang="en-US" dirty="0"/>
          </a:p>
        </p:txBody>
      </p:sp>
      <p:sp>
        <p:nvSpPr>
          <p:cNvPr id="3" name="Content Placeholder 2"/>
          <p:cNvSpPr>
            <a:spLocks noGrp="1"/>
          </p:cNvSpPr>
          <p:nvPr>
            <p:ph idx="1"/>
          </p:nvPr>
        </p:nvSpPr>
        <p:spPr>
          <a:xfrm>
            <a:off x="498474" y="1600200"/>
            <a:ext cx="7556313" cy="4525963"/>
          </a:xfrm>
        </p:spPr>
        <p:txBody>
          <a:bodyPr>
            <a:normAutofit/>
          </a:bodyPr>
          <a:lstStyle/>
          <a:p>
            <a:r>
              <a:rPr lang="en-US" sz="2200" dirty="0" smtClean="0"/>
              <a:t>CÍL AKTIVITY</a:t>
            </a:r>
          </a:p>
          <a:p>
            <a:r>
              <a:rPr lang="en-US" sz="2200" dirty="0" smtClean="0"/>
              <a:t>OBSAH</a:t>
            </a:r>
          </a:p>
          <a:p>
            <a:r>
              <a:rPr lang="en-US" sz="2200" dirty="0" smtClean="0"/>
              <a:t>ÚČASTNÍCI</a:t>
            </a:r>
          </a:p>
          <a:p>
            <a:r>
              <a:rPr lang="en-US" sz="2200" dirty="0" smtClean="0"/>
              <a:t>FORMA</a:t>
            </a:r>
          </a:p>
          <a:p>
            <a:r>
              <a:rPr lang="en-US" sz="2200" dirty="0" smtClean="0"/>
              <a:t>LEKTOR</a:t>
            </a:r>
          </a:p>
          <a:p>
            <a:r>
              <a:rPr lang="en-US" sz="2200" dirty="0" smtClean="0"/>
              <a:t>PROSTŘEDÍ</a:t>
            </a:r>
            <a:endParaRPr lang="en-US" sz="2200" dirty="0"/>
          </a:p>
        </p:txBody>
      </p:sp>
    </p:spTree>
    <p:extLst>
      <p:ext uri="{BB962C8B-B14F-4D97-AF65-F5344CB8AC3E}">
        <p14:creationId xmlns:p14="http://schemas.microsoft.com/office/powerpoint/2010/main" val="3581256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METODY VZDĚLÁVÁNÍ</a:t>
            </a:r>
            <a:endParaRPr lang="en-US" dirty="0"/>
          </a:p>
        </p:txBody>
      </p:sp>
      <p:sp>
        <p:nvSpPr>
          <p:cNvPr id="3" name="Content Placeholder 2"/>
          <p:cNvSpPr>
            <a:spLocks noGrp="1"/>
          </p:cNvSpPr>
          <p:nvPr>
            <p:ph idx="1"/>
          </p:nvPr>
        </p:nvSpPr>
        <p:spPr>
          <a:xfrm>
            <a:off x="498474" y="1391604"/>
            <a:ext cx="7556313" cy="4734559"/>
          </a:xfrm>
        </p:spPr>
        <p:txBody>
          <a:bodyPr numCol="2">
            <a:normAutofit/>
          </a:bodyPr>
          <a:lstStyle/>
          <a:p>
            <a:r>
              <a:rPr lang="en-US" sz="2200" dirty="0" smtClean="0"/>
              <a:t>PŘEDNÁŠKA, INSTRUKTÁŽ</a:t>
            </a:r>
          </a:p>
          <a:p>
            <a:r>
              <a:rPr lang="en-US" sz="2200" dirty="0" smtClean="0"/>
              <a:t>PANEL, FÓRUM</a:t>
            </a:r>
          </a:p>
          <a:p>
            <a:r>
              <a:rPr lang="en-US" sz="2200" dirty="0" smtClean="0"/>
              <a:t>WORKSHOP</a:t>
            </a:r>
          </a:p>
          <a:p>
            <a:r>
              <a:rPr lang="en-US" sz="2200" dirty="0" smtClean="0"/>
              <a:t>PŘÍPADOVÁ STUDIE</a:t>
            </a:r>
          </a:p>
          <a:p>
            <a:r>
              <a:rPr lang="en-US" sz="2200" dirty="0" smtClean="0"/>
              <a:t>SKUPINOVÁ DISKUZE</a:t>
            </a:r>
          </a:p>
          <a:p>
            <a:r>
              <a:rPr lang="en-US" sz="2200" dirty="0" smtClean="0"/>
              <a:t>HRANÍ ROLÍ, MODELOVÁ SITUACE</a:t>
            </a:r>
          </a:p>
          <a:p>
            <a:r>
              <a:rPr lang="en-US" sz="2200" dirty="0" smtClean="0"/>
              <a:t>UČENÍ V AKCI</a:t>
            </a:r>
          </a:p>
          <a:p>
            <a:r>
              <a:rPr lang="en-US" sz="2200" dirty="0" smtClean="0"/>
              <a:t>PRÁCE NA PROJEKTU</a:t>
            </a:r>
          </a:p>
          <a:p>
            <a:r>
              <a:rPr lang="en-US" sz="2200" dirty="0" smtClean="0"/>
              <a:t>SUPERVIZE</a:t>
            </a:r>
          </a:p>
          <a:p>
            <a:r>
              <a:rPr lang="en-US" sz="2200" dirty="0" smtClean="0"/>
              <a:t>EXKURZE</a:t>
            </a:r>
          </a:p>
          <a:p>
            <a:r>
              <a:rPr lang="en-US" sz="2200" dirty="0" smtClean="0"/>
              <a:t>SDÍLENÍ</a:t>
            </a:r>
          </a:p>
          <a:p>
            <a:r>
              <a:rPr lang="en-US" sz="2200" dirty="0" smtClean="0"/>
              <a:t>OUTDOOR AKTIVITA</a:t>
            </a:r>
          </a:p>
          <a:p>
            <a:r>
              <a:rPr lang="en-US" sz="2200" dirty="0" smtClean="0"/>
              <a:t>WEBINÁŘE</a:t>
            </a:r>
          </a:p>
          <a:p>
            <a:endParaRPr lang="en-US" sz="2200" dirty="0"/>
          </a:p>
        </p:txBody>
      </p:sp>
    </p:spTree>
    <p:extLst>
      <p:ext uri="{BB962C8B-B14F-4D97-AF65-F5344CB8AC3E}">
        <p14:creationId xmlns:p14="http://schemas.microsoft.com/office/powerpoint/2010/main" val="27334492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METODY A PŘÍSTUPY</a:t>
            </a:r>
            <a:endParaRPr lang="en-US" dirty="0"/>
          </a:p>
        </p:txBody>
      </p:sp>
      <p:sp>
        <p:nvSpPr>
          <p:cNvPr id="3" name="Content Placeholder 2"/>
          <p:cNvSpPr>
            <a:spLocks noGrp="1"/>
          </p:cNvSpPr>
          <p:nvPr>
            <p:ph idx="1"/>
          </p:nvPr>
        </p:nvSpPr>
        <p:spPr>
          <a:xfrm>
            <a:off x="498474" y="1235050"/>
            <a:ext cx="7556313" cy="4891114"/>
          </a:xfrm>
        </p:spPr>
        <p:txBody>
          <a:bodyPr>
            <a:noAutofit/>
          </a:bodyPr>
          <a:lstStyle/>
          <a:p>
            <a:r>
              <a:rPr lang="en-US" sz="2200" dirty="0" smtClean="0"/>
              <a:t>METODU VZDĚLÁVÁNÍ VOLÍTE PODLE TOHO ZDA ROZVÍJÍTE</a:t>
            </a:r>
          </a:p>
          <a:p>
            <a:pPr lvl="2"/>
            <a:r>
              <a:rPr lang="en-US" sz="2200" dirty="0" smtClean="0"/>
              <a:t>ZNALOST</a:t>
            </a:r>
          </a:p>
          <a:p>
            <a:pPr lvl="2"/>
            <a:r>
              <a:rPr lang="en-US" sz="2200" dirty="0" smtClean="0"/>
              <a:t>DOVEDNOST</a:t>
            </a:r>
          </a:p>
          <a:p>
            <a:pPr lvl="2"/>
            <a:r>
              <a:rPr lang="en-US" sz="2200" dirty="0" smtClean="0"/>
              <a:t>PRAKTICKOU APLIKACI</a:t>
            </a:r>
          </a:p>
          <a:p>
            <a:pPr lvl="2"/>
            <a:r>
              <a:rPr lang="en-US" sz="2200" dirty="0" smtClean="0"/>
              <a:t>POSTOJ</a:t>
            </a:r>
          </a:p>
          <a:p>
            <a:r>
              <a:rPr lang="en-US" sz="2200" dirty="0" smtClean="0"/>
              <a:t>PŘÍSTUPY</a:t>
            </a:r>
          </a:p>
          <a:p>
            <a:pPr lvl="2"/>
            <a:r>
              <a:rPr lang="en-US" sz="2200" dirty="0" smtClean="0"/>
              <a:t>INSTRUKTÁŽ</a:t>
            </a:r>
          </a:p>
          <a:p>
            <a:pPr lvl="2"/>
            <a:r>
              <a:rPr lang="en-US" sz="2200" dirty="0" smtClean="0"/>
              <a:t>ŠKOLENÍ</a:t>
            </a:r>
            <a:endParaRPr lang="en-US" sz="2200" dirty="0" smtClean="0"/>
          </a:p>
          <a:p>
            <a:pPr lvl="2"/>
            <a:r>
              <a:rPr lang="en-US" sz="2200" dirty="0" smtClean="0"/>
              <a:t>TRÉNINK</a:t>
            </a:r>
            <a:endParaRPr lang="en-US" sz="2200" dirty="0" smtClean="0"/>
          </a:p>
          <a:p>
            <a:pPr lvl="2"/>
            <a:r>
              <a:rPr lang="en-US" sz="2200" dirty="0" smtClean="0"/>
              <a:t>MENTORING</a:t>
            </a:r>
          </a:p>
          <a:p>
            <a:pPr lvl="2"/>
            <a:r>
              <a:rPr lang="en-US" sz="2200" dirty="0" smtClean="0"/>
              <a:t>KOUČINK</a:t>
            </a:r>
          </a:p>
        </p:txBody>
      </p:sp>
    </p:spTree>
    <p:extLst>
      <p:ext uri="{BB962C8B-B14F-4D97-AF65-F5344CB8AC3E}">
        <p14:creationId xmlns:p14="http://schemas.microsoft.com/office/powerpoint/2010/main" val="2575766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REALIZACE</a:t>
            </a:r>
            <a:endParaRPr lang="en-US" dirty="0"/>
          </a:p>
        </p:txBody>
      </p:sp>
      <p:sp>
        <p:nvSpPr>
          <p:cNvPr id="3" name="Content Placeholder 2"/>
          <p:cNvSpPr>
            <a:spLocks noGrp="1"/>
          </p:cNvSpPr>
          <p:nvPr>
            <p:ph idx="1"/>
          </p:nvPr>
        </p:nvSpPr>
        <p:spPr>
          <a:xfrm>
            <a:off x="498474" y="1269840"/>
            <a:ext cx="7556313" cy="4856324"/>
          </a:xfrm>
        </p:spPr>
        <p:txBody>
          <a:bodyPr>
            <a:normAutofit/>
          </a:bodyPr>
          <a:lstStyle/>
          <a:p>
            <a:r>
              <a:rPr lang="en-US" sz="2200" dirty="0" smtClean="0"/>
              <a:t>LEKTOR</a:t>
            </a:r>
          </a:p>
          <a:p>
            <a:r>
              <a:rPr lang="en-US" sz="2200" dirty="0" smtClean="0"/>
              <a:t>MÍSTNOST</a:t>
            </a:r>
          </a:p>
          <a:p>
            <a:r>
              <a:rPr lang="en-US" sz="2200" dirty="0" smtClean="0"/>
              <a:t>UČEBNÍ POMŮCKY</a:t>
            </a:r>
          </a:p>
          <a:p>
            <a:r>
              <a:rPr lang="en-US" sz="2200" dirty="0" smtClean="0"/>
              <a:t>UČEBNÍ MATERIÁLY</a:t>
            </a:r>
          </a:p>
          <a:p>
            <a:endParaRPr lang="en-US" sz="2200" dirty="0"/>
          </a:p>
          <a:p>
            <a:r>
              <a:rPr lang="en-US" sz="2200" dirty="0" smtClean="0"/>
              <a:t>3P - POSELSTVÍ, PŘÍKLAD, PŘEKVAPENÍ (</a:t>
            </a:r>
            <a:r>
              <a:rPr lang="en-US" sz="2200" dirty="0" err="1" smtClean="0"/>
              <a:t>Hroník</a:t>
            </a:r>
            <a:r>
              <a:rPr lang="en-US" sz="2200" dirty="0" smtClean="0"/>
              <a:t>, 2007)</a:t>
            </a:r>
            <a:endParaRPr lang="en-US" sz="2200" dirty="0"/>
          </a:p>
        </p:txBody>
      </p:sp>
    </p:spTree>
    <p:extLst>
      <p:ext uri="{BB962C8B-B14F-4D97-AF65-F5344CB8AC3E}">
        <p14:creationId xmlns:p14="http://schemas.microsoft.com/office/powerpoint/2010/main" val="14142485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EFEKTIVITA VZDĚLÁVÁNÍ</a:t>
            </a:r>
            <a:endParaRPr lang="en-US" dirty="0"/>
          </a:p>
        </p:txBody>
      </p:sp>
      <p:sp>
        <p:nvSpPr>
          <p:cNvPr id="3" name="Content Placeholder 2"/>
          <p:cNvSpPr>
            <a:spLocks noGrp="1"/>
          </p:cNvSpPr>
          <p:nvPr>
            <p:ph idx="1"/>
          </p:nvPr>
        </p:nvSpPr>
        <p:spPr>
          <a:xfrm>
            <a:off x="498474" y="1600200"/>
            <a:ext cx="7556313" cy="4525963"/>
          </a:xfrm>
        </p:spPr>
        <p:txBody>
          <a:bodyPr>
            <a:normAutofit/>
          </a:bodyPr>
          <a:lstStyle/>
          <a:p>
            <a:pPr marL="0" indent="0">
              <a:buNone/>
            </a:pPr>
            <a:r>
              <a:rPr lang="en-US" sz="2200" dirty="0" smtClean="0"/>
              <a:t>KIRKPATRICKŮV MODEL</a:t>
            </a:r>
          </a:p>
          <a:p>
            <a:pPr marL="0" indent="0">
              <a:buNone/>
            </a:pPr>
            <a:r>
              <a:rPr lang="en-US" sz="2200" dirty="0" smtClean="0"/>
              <a:t>1/ HODNOCENÍ VZDĚLÁVACÍ AKCE ÚČSTNÍKY</a:t>
            </a:r>
          </a:p>
          <a:p>
            <a:pPr marL="0" indent="0">
              <a:buNone/>
            </a:pPr>
            <a:r>
              <a:rPr lang="en-US" sz="2200" dirty="0" smtClean="0"/>
              <a:t>2/ ZHODNOCENÍ ZNALOSTÍ</a:t>
            </a:r>
          </a:p>
          <a:p>
            <a:pPr marL="0" indent="0">
              <a:buNone/>
            </a:pPr>
            <a:r>
              <a:rPr lang="en-US" sz="2200" dirty="0" smtClean="0"/>
              <a:t>3/ HODNOCENÍ ZMĚNY CHOVÁNÍ</a:t>
            </a:r>
          </a:p>
          <a:p>
            <a:pPr marL="0" indent="0">
              <a:buNone/>
            </a:pPr>
            <a:r>
              <a:rPr lang="en-US" sz="2200" dirty="0" smtClean="0"/>
              <a:t>4/ ZHODNOCENÍ DOPADU NA BUSINESS CÍLE</a:t>
            </a:r>
            <a:endParaRPr lang="en-US" sz="2200" dirty="0"/>
          </a:p>
        </p:txBody>
      </p:sp>
    </p:spTree>
    <p:extLst>
      <p:ext uri="{BB962C8B-B14F-4D97-AF65-F5344CB8AC3E}">
        <p14:creationId xmlns:p14="http://schemas.microsoft.com/office/powerpoint/2010/main" val="7797134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HODNOCENÍ EFEKTIVITY VZDĚLÁVÁNÍ</a:t>
            </a:r>
            <a:endParaRPr lang="en-US" dirty="0"/>
          </a:p>
        </p:txBody>
      </p:sp>
      <p:pic>
        <p:nvPicPr>
          <p:cNvPr id="4" name="Content Placeholder 3" descr="learning_evaluation01.jpg"/>
          <p:cNvPicPr>
            <a:picLocks noGrp="1" noChangeAspect="1"/>
          </p:cNvPicPr>
          <p:nvPr>
            <p:ph idx="1"/>
          </p:nvPr>
        </p:nvPicPr>
        <p:blipFill>
          <a:blip r:embed="rId3">
            <a:extLst>
              <a:ext uri="{28A0092B-C50C-407E-A947-70E740481C1C}">
                <a14:useLocalDpi xmlns:a14="http://schemas.microsoft.com/office/drawing/2010/main" val="0"/>
              </a:ext>
            </a:extLst>
          </a:blip>
          <a:srcRect l="5256" r="5256"/>
          <a:stretch>
            <a:fillRect/>
          </a:stretch>
        </p:blipFill>
        <p:spPr/>
      </p:pic>
    </p:spTree>
    <p:extLst>
      <p:ext uri="{BB962C8B-B14F-4D97-AF65-F5344CB8AC3E}">
        <p14:creationId xmlns:p14="http://schemas.microsoft.com/office/powerpoint/2010/main" val="35118071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NÁSTROJE HODNOCENÍ</a:t>
            </a:r>
            <a:endParaRPr lang="en-US" dirty="0"/>
          </a:p>
        </p:txBody>
      </p:sp>
      <p:sp>
        <p:nvSpPr>
          <p:cNvPr id="3" name="Content Placeholder 2"/>
          <p:cNvSpPr>
            <a:spLocks noGrp="1"/>
          </p:cNvSpPr>
          <p:nvPr>
            <p:ph idx="1"/>
          </p:nvPr>
        </p:nvSpPr>
        <p:spPr>
          <a:xfrm>
            <a:off x="498474" y="1374210"/>
            <a:ext cx="7556313" cy="4751954"/>
          </a:xfrm>
        </p:spPr>
        <p:txBody>
          <a:bodyPr>
            <a:noAutofit/>
          </a:bodyPr>
          <a:lstStyle/>
          <a:p>
            <a:r>
              <a:rPr lang="en-US" sz="2200" dirty="0" smtClean="0"/>
              <a:t>360°ZPĚTNÁ VAZBA</a:t>
            </a:r>
          </a:p>
          <a:p>
            <a:r>
              <a:rPr lang="en-US" sz="2200" dirty="0" smtClean="0"/>
              <a:t>HODNOTÍCÍ FORMULÁŘ</a:t>
            </a:r>
          </a:p>
          <a:p>
            <a:r>
              <a:rPr lang="en-US" sz="2200" dirty="0" smtClean="0"/>
              <a:t>HODNOCENÍ NADŘÍZENÝM</a:t>
            </a:r>
          </a:p>
          <a:p>
            <a:r>
              <a:rPr lang="en-US" sz="2200" dirty="0" smtClean="0"/>
              <a:t>TESTOVÁNÍ ZNALOSTÍ</a:t>
            </a:r>
          </a:p>
          <a:p>
            <a:r>
              <a:rPr lang="en-US" sz="2200" dirty="0" smtClean="0"/>
              <a:t>DEVELOPMENT CENTRUM</a:t>
            </a:r>
          </a:p>
          <a:p>
            <a:r>
              <a:rPr lang="en-US" sz="2200" dirty="0" smtClean="0"/>
              <a:t>REPORTING</a:t>
            </a:r>
          </a:p>
          <a:p>
            <a:r>
              <a:rPr lang="en-US" sz="2200" dirty="0" smtClean="0"/>
              <a:t>NÁVRATNOST INVESTIC DO VZDĚLÁVÁNÍ</a:t>
            </a:r>
          </a:p>
          <a:p>
            <a:r>
              <a:rPr lang="en-US" sz="2200" dirty="0" smtClean="0"/>
              <a:t>DOSAHOVÁNÍ BUSINESS CÍLŮ</a:t>
            </a:r>
          </a:p>
          <a:p>
            <a:endParaRPr lang="en-US" sz="2200" dirty="0"/>
          </a:p>
        </p:txBody>
      </p:sp>
    </p:spTree>
    <p:extLst>
      <p:ext uri="{BB962C8B-B14F-4D97-AF65-F5344CB8AC3E}">
        <p14:creationId xmlns:p14="http://schemas.microsoft.com/office/powerpoint/2010/main" val="4508833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LITERATURA</a:t>
            </a:r>
            <a:endParaRPr lang="en-US" dirty="0"/>
          </a:p>
        </p:txBody>
      </p:sp>
      <p:sp>
        <p:nvSpPr>
          <p:cNvPr id="3" name="Content Placeholder 2"/>
          <p:cNvSpPr>
            <a:spLocks noGrp="1"/>
          </p:cNvSpPr>
          <p:nvPr>
            <p:ph idx="1"/>
          </p:nvPr>
        </p:nvSpPr>
        <p:spPr/>
        <p:txBody>
          <a:bodyPr>
            <a:normAutofit/>
          </a:bodyPr>
          <a:lstStyle/>
          <a:p>
            <a:pPr marL="0" indent="0">
              <a:buNone/>
            </a:pPr>
            <a:r>
              <a:rPr lang="en-US" sz="2200" dirty="0" err="1" smtClean="0"/>
              <a:t>Hroník</a:t>
            </a:r>
            <a:r>
              <a:rPr lang="en-US" sz="2200" dirty="0" smtClean="0"/>
              <a:t>, F.(2007): </a:t>
            </a:r>
            <a:r>
              <a:rPr lang="en-US" sz="2200" dirty="0" err="1" smtClean="0"/>
              <a:t>Rozvoj</a:t>
            </a:r>
            <a:r>
              <a:rPr lang="en-US" sz="2200" dirty="0" smtClean="0"/>
              <a:t> a </a:t>
            </a:r>
            <a:r>
              <a:rPr lang="en-US" sz="2200" dirty="0" err="1" smtClean="0"/>
              <a:t>vzdělávání</a:t>
            </a:r>
            <a:r>
              <a:rPr lang="en-US" sz="2200" dirty="0" smtClean="0"/>
              <a:t> </a:t>
            </a:r>
            <a:r>
              <a:rPr lang="en-US" sz="2200" dirty="0" err="1" smtClean="0"/>
              <a:t>pracovníků</a:t>
            </a:r>
            <a:r>
              <a:rPr lang="en-US" sz="2200" dirty="0" smtClean="0"/>
              <a:t>, </a:t>
            </a:r>
            <a:r>
              <a:rPr lang="en-US" sz="2200" dirty="0" err="1" smtClean="0"/>
              <a:t>Grada</a:t>
            </a:r>
            <a:r>
              <a:rPr lang="en-US" sz="2200" dirty="0" smtClean="0"/>
              <a:t>, </a:t>
            </a:r>
            <a:r>
              <a:rPr lang="en-US" sz="2200" dirty="0" err="1"/>
              <a:t>P</a:t>
            </a:r>
            <a:r>
              <a:rPr lang="en-US" sz="2200" dirty="0" err="1" smtClean="0"/>
              <a:t>raha</a:t>
            </a:r>
            <a:r>
              <a:rPr lang="en-US" sz="2200" dirty="0" smtClean="0"/>
              <a:t>.</a:t>
            </a:r>
          </a:p>
          <a:p>
            <a:pPr marL="0" indent="0">
              <a:buNone/>
            </a:pPr>
            <a:r>
              <a:rPr lang="en-US" sz="2200" dirty="0" smtClean="0"/>
              <a:t>Foot, K.&amp; Hook, K.(2011): Introduction to HR management, Prince Hall, London.</a:t>
            </a:r>
          </a:p>
        </p:txBody>
      </p:sp>
    </p:spTree>
    <p:extLst>
      <p:ext uri="{BB962C8B-B14F-4D97-AF65-F5344CB8AC3E}">
        <p14:creationId xmlns:p14="http://schemas.microsoft.com/office/powerpoint/2010/main" val="3769475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59060" y="3181038"/>
            <a:ext cx="7556313" cy="1116106"/>
          </a:xfrm>
        </p:spPr>
        <p:txBody>
          <a:bodyPr/>
          <a:lstStyle/>
          <a:p>
            <a:r>
              <a:rPr lang="en-US" dirty="0" smtClean="0"/>
              <a:t>	PROSTOR PRO DOTAZY</a:t>
            </a:r>
            <a:endParaRPr lang="en-US" dirty="0"/>
          </a:p>
        </p:txBody>
      </p:sp>
    </p:spTree>
    <p:extLst>
      <p:ext uri="{BB962C8B-B14F-4D97-AF65-F5344CB8AC3E}">
        <p14:creationId xmlns:p14="http://schemas.microsoft.com/office/powerpoint/2010/main" val="1408215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207365" y="4540805"/>
            <a:ext cx="8207375" cy="960438"/>
          </a:xfrm>
        </p:spPr>
        <p:txBody>
          <a:bodyPr/>
          <a:lstStyle/>
          <a:p>
            <a:r>
              <a:rPr lang="cs-CZ" sz="3600" dirty="0" smtClean="0"/>
              <a:t>Talent management</a:t>
            </a:r>
            <a:endParaRPr lang="cs-CZ" sz="3600" dirty="0"/>
          </a:p>
        </p:txBody>
      </p:sp>
      <p:sp>
        <p:nvSpPr>
          <p:cNvPr id="2" name="Podnadpis 1"/>
          <p:cNvSpPr>
            <a:spLocks noGrp="1"/>
          </p:cNvSpPr>
          <p:nvPr>
            <p:ph type="subTitle" idx="1"/>
          </p:nvPr>
        </p:nvSpPr>
        <p:spPr>
          <a:xfrm>
            <a:off x="207365" y="5326688"/>
            <a:ext cx="8207375" cy="1224930"/>
          </a:xfrm>
        </p:spPr>
        <p:txBody>
          <a:bodyPr>
            <a:normAutofit/>
          </a:bodyPr>
          <a:lstStyle/>
          <a:p>
            <a:r>
              <a:rPr lang="cs-CZ" sz="2400" dirty="0" smtClean="0"/>
              <a:t>Lucie Hejtmánková</a:t>
            </a:r>
          </a:p>
        </p:txBody>
      </p:sp>
      <p:pic>
        <p:nvPicPr>
          <p:cNvPr id="3" name="Picture 2" descr="image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4950" y="984987"/>
            <a:ext cx="2857500" cy="2857500"/>
          </a:xfrm>
          <a:prstGeom prst="rect">
            <a:avLst/>
          </a:prstGeom>
        </p:spPr>
      </p:pic>
    </p:spTree>
    <p:extLst>
      <p:ext uri="{BB962C8B-B14F-4D97-AF65-F5344CB8AC3E}">
        <p14:creationId xmlns:p14="http://schemas.microsoft.com/office/powerpoint/2010/main" val="3682981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OBSAH</a:t>
            </a:r>
            <a:endParaRPr lang="en-US" dirty="0"/>
          </a:p>
        </p:txBody>
      </p:sp>
      <p:sp>
        <p:nvSpPr>
          <p:cNvPr id="3" name="Content Placeholder 2"/>
          <p:cNvSpPr>
            <a:spLocks noGrp="1"/>
          </p:cNvSpPr>
          <p:nvPr>
            <p:ph idx="1"/>
          </p:nvPr>
        </p:nvSpPr>
        <p:spPr/>
        <p:txBody>
          <a:bodyPr/>
          <a:lstStyle/>
          <a:p>
            <a:r>
              <a:rPr lang="en-US" sz="2200" dirty="0" smtClean="0"/>
              <a:t>UČENÍ SE X ROZVOJ X VZDĚLÁVÁNÍ</a:t>
            </a:r>
          </a:p>
          <a:p>
            <a:r>
              <a:rPr lang="en-US" sz="2200" dirty="0" smtClean="0"/>
              <a:t>PŘÍSTUPY KE VZDĚLÁVÁNÍ</a:t>
            </a:r>
          </a:p>
          <a:p>
            <a:r>
              <a:rPr lang="en-US" sz="2200" dirty="0" smtClean="0"/>
              <a:t>CYKLUS VZDĚLÁVÁNÍ A ROZVOJE PRACOVNÍKŮ</a:t>
            </a:r>
          </a:p>
          <a:p>
            <a:endParaRPr lang="en-US" dirty="0"/>
          </a:p>
        </p:txBody>
      </p:sp>
    </p:spTree>
    <p:extLst>
      <p:ext uri="{BB962C8B-B14F-4D97-AF65-F5344CB8AC3E}">
        <p14:creationId xmlns:p14="http://schemas.microsoft.com/office/powerpoint/2010/main" val="7910904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200" dirty="0" smtClean="0"/>
              <a:t>Obsah</a:t>
            </a:r>
            <a:endParaRPr lang="cs-CZ" sz="3200" dirty="0"/>
          </a:p>
        </p:txBody>
      </p:sp>
      <p:sp>
        <p:nvSpPr>
          <p:cNvPr id="3" name="Zástupný symbol pro obsah 2"/>
          <p:cNvSpPr>
            <a:spLocks noGrp="1"/>
          </p:cNvSpPr>
          <p:nvPr>
            <p:ph idx="1"/>
          </p:nvPr>
        </p:nvSpPr>
        <p:spPr>
          <a:xfrm>
            <a:off x="498474" y="1420058"/>
            <a:ext cx="8207375" cy="4679925"/>
          </a:xfrm>
        </p:spPr>
        <p:txBody>
          <a:bodyPr/>
          <a:lstStyle/>
          <a:p>
            <a:r>
              <a:rPr lang="cs-CZ" sz="2200" dirty="0" smtClean="0"/>
              <a:t>Co znamená talent management</a:t>
            </a:r>
          </a:p>
          <a:p>
            <a:r>
              <a:rPr lang="cs-CZ" sz="2200" dirty="0"/>
              <a:t>Talent management </a:t>
            </a:r>
            <a:r>
              <a:rPr lang="cs-CZ" sz="2200" dirty="0" smtClean="0"/>
              <a:t>a </a:t>
            </a:r>
            <a:r>
              <a:rPr lang="cs-CZ" sz="2200" dirty="0"/>
              <a:t>personální </a:t>
            </a:r>
            <a:r>
              <a:rPr lang="cs-CZ" sz="2200" dirty="0" smtClean="0"/>
              <a:t>procesy</a:t>
            </a:r>
          </a:p>
          <a:p>
            <a:r>
              <a:rPr lang="cs-CZ" sz="2200" dirty="0" smtClean="0"/>
              <a:t>Implementace talent managementu v organizaci</a:t>
            </a:r>
          </a:p>
          <a:p>
            <a:pPr lvl="1"/>
            <a:r>
              <a:rPr lang="cs-CZ" sz="2200" dirty="0" smtClean="0"/>
              <a:t>Identifikace talentů</a:t>
            </a:r>
          </a:p>
          <a:p>
            <a:pPr lvl="1"/>
            <a:r>
              <a:rPr lang="cs-CZ" sz="2200" dirty="0" smtClean="0"/>
              <a:t>Rozvoj talentů</a:t>
            </a:r>
          </a:p>
          <a:p>
            <a:pPr lvl="1"/>
            <a:r>
              <a:rPr lang="cs-CZ" sz="2200" dirty="0" smtClean="0"/>
              <a:t>Stabilizace talentů</a:t>
            </a:r>
          </a:p>
          <a:p>
            <a:r>
              <a:rPr lang="cs-CZ" sz="2200" dirty="0"/>
              <a:t>Přínosy talent managementu</a:t>
            </a:r>
            <a:endParaRPr lang="cs-CZ" sz="2200" dirty="0" smtClean="0"/>
          </a:p>
          <a:p>
            <a:r>
              <a:rPr lang="cs-CZ" sz="2200" dirty="0" smtClean="0"/>
              <a:t>Úskalí talent managementu</a:t>
            </a:r>
          </a:p>
          <a:p>
            <a:pPr marL="457200" lvl="1" indent="0">
              <a:buNone/>
            </a:pPr>
            <a:endParaRPr lang="cs-CZ" dirty="0" smtClean="0"/>
          </a:p>
          <a:p>
            <a:endParaRPr lang="cs-CZ" dirty="0"/>
          </a:p>
        </p:txBody>
      </p:sp>
    </p:spTree>
    <p:extLst>
      <p:ext uri="{BB962C8B-B14F-4D97-AF65-F5344CB8AC3E}">
        <p14:creationId xmlns:p14="http://schemas.microsoft.com/office/powerpoint/2010/main" val="3646368612"/>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200" dirty="0" smtClean="0"/>
              <a:t>Talent management</a:t>
            </a:r>
            <a:endParaRPr lang="cs-CZ" sz="3200" dirty="0"/>
          </a:p>
        </p:txBody>
      </p:sp>
      <p:sp>
        <p:nvSpPr>
          <p:cNvPr id="3" name="Zástupný symbol pro obsah 2"/>
          <p:cNvSpPr>
            <a:spLocks noGrp="1"/>
          </p:cNvSpPr>
          <p:nvPr>
            <p:ph idx="1"/>
          </p:nvPr>
        </p:nvSpPr>
        <p:spPr>
          <a:xfrm>
            <a:off x="520998" y="1391604"/>
            <a:ext cx="7556313" cy="5030130"/>
          </a:xfrm>
        </p:spPr>
        <p:txBody>
          <a:bodyPr>
            <a:normAutofit/>
          </a:bodyPr>
          <a:lstStyle/>
          <a:p>
            <a:r>
              <a:rPr lang="cs-CZ" sz="2200" dirty="0" smtClean="0"/>
              <a:t>Řízený proces identifikace, rozvoje a stabilizace talentů v organizaci</a:t>
            </a:r>
          </a:p>
          <a:p>
            <a:r>
              <a:rPr lang="cs-CZ" sz="2200" dirty="0" smtClean="0"/>
              <a:t>Talent je pracovník s dlouhodobě vysokým výkonem a potenciálem k dalšímu růstu</a:t>
            </a:r>
            <a:endParaRPr lang="cs-CZ" sz="2200" dirty="0"/>
          </a:p>
        </p:txBody>
      </p:sp>
      <p:cxnSp>
        <p:nvCxnSpPr>
          <p:cNvPr id="9" name="Přímá spojnice se šipkou 8"/>
          <p:cNvCxnSpPr/>
          <p:nvPr/>
        </p:nvCxnSpPr>
        <p:spPr bwMode="auto">
          <a:xfrm flipV="1">
            <a:off x="1835696" y="3212976"/>
            <a:ext cx="0" cy="2664296"/>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1" name="Přímá spojnice se šipkou 10"/>
          <p:cNvCxnSpPr/>
          <p:nvPr/>
        </p:nvCxnSpPr>
        <p:spPr bwMode="auto">
          <a:xfrm>
            <a:off x="1835696" y="5877272"/>
            <a:ext cx="4032448"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9" name="Přímá spojnice 18"/>
          <p:cNvCxnSpPr/>
          <p:nvPr/>
        </p:nvCxnSpPr>
        <p:spPr bwMode="auto">
          <a:xfrm>
            <a:off x="3779912" y="3501008"/>
            <a:ext cx="0" cy="22322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 name="Přímá spojnice 21"/>
          <p:cNvCxnSpPr/>
          <p:nvPr/>
        </p:nvCxnSpPr>
        <p:spPr bwMode="auto">
          <a:xfrm>
            <a:off x="2123728" y="4509120"/>
            <a:ext cx="324036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 name="TextovéPole 22"/>
          <p:cNvSpPr txBox="1"/>
          <p:nvPr/>
        </p:nvSpPr>
        <p:spPr>
          <a:xfrm>
            <a:off x="520998" y="3131676"/>
            <a:ext cx="1368151" cy="369332"/>
          </a:xfrm>
          <a:prstGeom prst="rect">
            <a:avLst/>
          </a:prstGeom>
          <a:noFill/>
        </p:spPr>
        <p:txBody>
          <a:bodyPr wrap="square" rtlCol="0">
            <a:spAutoFit/>
          </a:bodyPr>
          <a:lstStyle/>
          <a:p>
            <a:r>
              <a:rPr lang="cs-CZ" dirty="0" smtClean="0"/>
              <a:t>potenciál</a:t>
            </a:r>
            <a:endParaRPr lang="cs-CZ" dirty="0"/>
          </a:p>
        </p:txBody>
      </p:sp>
      <p:sp>
        <p:nvSpPr>
          <p:cNvPr id="24" name="TextovéPole 23"/>
          <p:cNvSpPr txBox="1"/>
          <p:nvPr/>
        </p:nvSpPr>
        <p:spPr>
          <a:xfrm>
            <a:off x="5364088" y="6021288"/>
            <a:ext cx="1224136" cy="369332"/>
          </a:xfrm>
          <a:prstGeom prst="rect">
            <a:avLst/>
          </a:prstGeom>
          <a:noFill/>
        </p:spPr>
        <p:txBody>
          <a:bodyPr wrap="square" rtlCol="0">
            <a:spAutoFit/>
          </a:bodyPr>
          <a:lstStyle/>
          <a:p>
            <a:r>
              <a:rPr lang="cs-CZ" dirty="0" smtClean="0"/>
              <a:t>výkon</a:t>
            </a:r>
            <a:endParaRPr lang="cs-CZ" dirty="0"/>
          </a:p>
        </p:txBody>
      </p:sp>
      <p:sp>
        <p:nvSpPr>
          <p:cNvPr id="25" name="Pěticípá hvězda 24"/>
          <p:cNvSpPr/>
          <p:nvPr/>
        </p:nvSpPr>
        <p:spPr bwMode="auto">
          <a:xfrm>
            <a:off x="4138441" y="3929856"/>
            <a:ext cx="288032" cy="338336"/>
          </a:xfrm>
          <a:prstGeom prst="star5">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1800" b="1" i="1" u="none" strike="noStrike" cap="none" normalizeH="0" baseline="0" smtClean="0">
              <a:ln>
                <a:noFill/>
              </a:ln>
              <a:solidFill>
                <a:schemeClr val="tx1"/>
              </a:solidFill>
              <a:effectLst/>
              <a:latin typeface="Arial" pitchFamily="34" charset="0"/>
              <a:ea typeface="华文细黑" pitchFamily="2" charset="-122"/>
            </a:endParaRPr>
          </a:p>
        </p:txBody>
      </p:sp>
    </p:spTree>
    <p:extLst>
      <p:ext uri="{BB962C8B-B14F-4D97-AF65-F5344CB8AC3E}">
        <p14:creationId xmlns:p14="http://schemas.microsoft.com/office/powerpoint/2010/main" val="409436834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Ovál 17"/>
          <p:cNvSpPr/>
          <p:nvPr/>
        </p:nvSpPr>
        <p:spPr bwMode="auto">
          <a:xfrm>
            <a:off x="1709074" y="1439533"/>
            <a:ext cx="5577823" cy="5321737"/>
          </a:xfrm>
          <a:prstGeom prst="ellipse">
            <a:avLst/>
          </a:prstGeom>
          <a:solidFill>
            <a:schemeClr val="bg1">
              <a:lumMod val="8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1800" b="1" i="1" u="none" strike="noStrike" cap="none" normalizeH="0" baseline="0" smtClean="0">
              <a:ln>
                <a:noFill/>
              </a:ln>
              <a:solidFill>
                <a:schemeClr val="tx1"/>
              </a:solidFill>
              <a:effectLst/>
              <a:latin typeface="Arial" pitchFamily="34" charset="0"/>
              <a:ea typeface="华文细黑" pitchFamily="2" charset="-122"/>
            </a:endParaRPr>
          </a:p>
        </p:txBody>
      </p:sp>
      <p:sp>
        <p:nvSpPr>
          <p:cNvPr id="17" name="Ovál 16"/>
          <p:cNvSpPr/>
          <p:nvPr/>
        </p:nvSpPr>
        <p:spPr bwMode="auto">
          <a:xfrm>
            <a:off x="2816093" y="2449245"/>
            <a:ext cx="3361596" cy="3412288"/>
          </a:xfrm>
          <a:prstGeom prst="ellipse">
            <a:avLst/>
          </a:prstGeom>
          <a:solidFill>
            <a:schemeClr val="tx1">
              <a:lumMod val="50000"/>
              <a:lumOff val="50000"/>
            </a:schemeClr>
          </a:solidFill>
          <a:ln w="9525"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1800" b="1" i="1" u="none" strike="noStrike" cap="none" normalizeH="0" baseline="0" smtClean="0">
              <a:ln>
                <a:noFill/>
              </a:ln>
              <a:solidFill>
                <a:schemeClr val="tx1"/>
              </a:solidFill>
              <a:effectLst/>
              <a:latin typeface="Arial" pitchFamily="34" charset="0"/>
              <a:ea typeface="华文细黑" pitchFamily="2" charset="-122"/>
            </a:endParaRPr>
          </a:p>
        </p:txBody>
      </p:sp>
      <p:sp>
        <p:nvSpPr>
          <p:cNvPr id="2" name="Nadpis 1"/>
          <p:cNvSpPr>
            <a:spLocks noGrp="1"/>
          </p:cNvSpPr>
          <p:nvPr>
            <p:ph type="title"/>
          </p:nvPr>
        </p:nvSpPr>
        <p:spPr/>
        <p:txBody>
          <a:bodyPr/>
          <a:lstStyle/>
          <a:p>
            <a:r>
              <a:rPr lang="cs-CZ" sz="3200" dirty="0" smtClean="0"/>
              <a:t>Celostní pojetí řízení lidských zdrojů</a:t>
            </a:r>
            <a:endParaRPr lang="cs-CZ" sz="3200" dirty="0"/>
          </a:p>
        </p:txBody>
      </p:sp>
      <p:sp>
        <p:nvSpPr>
          <p:cNvPr id="5" name="TextovéPole 4"/>
          <p:cNvSpPr txBox="1"/>
          <p:nvPr/>
        </p:nvSpPr>
        <p:spPr>
          <a:xfrm>
            <a:off x="3607458" y="1564678"/>
            <a:ext cx="2016224" cy="369332"/>
          </a:xfrm>
          <a:prstGeom prst="rect">
            <a:avLst/>
          </a:prstGeom>
          <a:noFill/>
        </p:spPr>
        <p:txBody>
          <a:bodyPr wrap="square" rtlCol="0">
            <a:spAutoFit/>
          </a:bodyPr>
          <a:lstStyle/>
          <a:p>
            <a:r>
              <a:rPr lang="cs-CZ" dirty="0" smtClean="0"/>
              <a:t>RECRUITMENT</a:t>
            </a:r>
            <a:endParaRPr lang="cs-CZ" dirty="0"/>
          </a:p>
        </p:txBody>
      </p:sp>
      <p:sp>
        <p:nvSpPr>
          <p:cNvPr id="7" name="TextovéPole 6"/>
          <p:cNvSpPr txBox="1"/>
          <p:nvPr/>
        </p:nvSpPr>
        <p:spPr>
          <a:xfrm>
            <a:off x="5233781" y="2084296"/>
            <a:ext cx="1512168" cy="369332"/>
          </a:xfrm>
          <a:prstGeom prst="rect">
            <a:avLst/>
          </a:prstGeom>
          <a:noFill/>
        </p:spPr>
        <p:txBody>
          <a:bodyPr wrap="square" rtlCol="0">
            <a:spAutoFit/>
          </a:bodyPr>
          <a:lstStyle/>
          <a:p>
            <a:r>
              <a:rPr lang="cs-CZ" dirty="0" smtClean="0"/>
              <a:t>ADAPTACE</a:t>
            </a:r>
            <a:endParaRPr lang="cs-CZ" dirty="0"/>
          </a:p>
        </p:txBody>
      </p:sp>
      <p:sp>
        <p:nvSpPr>
          <p:cNvPr id="8" name="TextovéPole 7"/>
          <p:cNvSpPr txBox="1"/>
          <p:nvPr/>
        </p:nvSpPr>
        <p:spPr>
          <a:xfrm>
            <a:off x="6177689" y="3193210"/>
            <a:ext cx="1728192" cy="369332"/>
          </a:xfrm>
          <a:prstGeom prst="rect">
            <a:avLst/>
          </a:prstGeom>
          <a:noFill/>
        </p:spPr>
        <p:txBody>
          <a:bodyPr wrap="square" rtlCol="0">
            <a:spAutoFit/>
          </a:bodyPr>
          <a:lstStyle/>
          <a:p>
            <a:r>
              <a:rPr lang="cs-CZ" dirty="0" smtClean="0"/>
              <a:t>HODNOCENÍ</a:t>
            </a:r>
            <a:endParaRPr lang="cs-CZ" dirty="0"/>
          </a:p>
        </p:txBody>
      </p:sp>
      <p:sp>
        <p:nvSpPr>
          <p:cNvPr id="9" name="TextovéPole 8"/>
          <p:cNvSpPr txBox="1"/>
          <p:nvPr/>
        </p:nvSpPr>
        <p:spPr>
          <a:xfrm>
            <a:off x="2816093" y="5819846"/>
            <a:ext cx="1152128" cy="369332"/>
          </a:xfrm>
          <a:prstGeom prst="rect">
            <a:avLst/>
          </a:prstGeom>
          <a:noFill/>
        </p:spPr>
        <p:txBody>
          <a:bodyPr wrap="square" rtlCol="0">
            <a:spAutoFit/>
          </a:bodyPr>
          <a:lstStyle/>
          <a:p>
            <a:r>
              <a:rPr lang="cs-CZ" dirty="0" smtClean="0"/>
              <a:t>ROZVOJ </a:t>
            </a:r>
            <a:endParaRPr lang="cs-CZ" dirty="0"/>
          </a:p>
        </p:txBody>
      </p:sp>
      <p:sp>
        <p:nvSpPr>
          <p:cNvPr id="10" name="TextovéPole 9"/>
          <p:cNvSpPr txBox="1"/>
          <p:nvPr/>
        </p:nvSpPr>
        <p:spPr>
          <a:xfrm>
            <a:off x="5270673" y="5805276"/>
            <a:ext cx="2016224" cy="646331"/>
          </a:xfrm>
          <a:prstGeom prst="rect">
            <a:avLst/>
          </a:prstGeom>
          <a:noFill/>
        </p:spPr>
        <p:txBody>
          <a:bodyPr wrap="square" rtlCol="0">
            <a:spAutoFit/>
          </a:bodyPr>
          <a:lstStyle/>
          <a:p>
            <a:r>
              <a:rPr lang="cs-CZ" dirty="0" smtClean="0"/>
              <a:t>TALENT MANAGEMENT</a:t>
            </a:r>
            <a:endParaRPr lang="cs-CZ" dirty="0"/>
          </a:p>
        </p:txBody>
      </p:sp>
      <p:sp>
        <p:nvSpPr>
          <p:cNvPr id="11" name="TextovéPole 10"/>
          <p:cNvSpPr txBox="1"/>
          <p:nvPr/>
        </p:nvSpPr>
        <p:spPr>
          <a:xfrm>
            <a:off x="1151951" y="4553734"/>
            <a:ext cx="1944216" cy="646331"/>
          </a:xfrm>
          <a:prstGeom prst="rect">
            <a:avLst/>
          </a:prstGeom>
          <a:noFill/>
        </p:spPr>
        <p:txBody>
          <a:bodyPr wrap="square" rtlCol="0">
            <a:spAutoFit/>
          </a:bodyPr>
          <a:lstStyle/>
          <a:p>
            <a:r>
              <a:rPr lang="cs-CZ" dirty="0" smtClean="0"/>
              <a:t>KNOWLEDGE MANAGEMENT</a:t>
            </a:r>
            <a:endParaRPr lang="cs-CZ" dirty="0"/>
          </a:p>
        </p:txBody>
      </p:sp>
      <p:sp>
        <p:nvSpPr>
          <p:cNvPr id="12" name="TextovéPole 11"/>
          <p:cNvSpPr txBox="1"/>
          <p:nvPr/>
        </p:nvSpPr>
        <p:spPr>
          <a:xfrm>
            <a:off x="1069283" y="3139146"/>
            <a:ext cx="2160240" cy="369332"/>
          </a:xfrm>
          <a:prstGeom prst="rect">
            <a:avLst/>
          </a:prstGeom>
          <a:noFill/>
        </p:spPr>
        <p:txBody>
          <a:bodyPr wrap="square" rtlCol="0">
            <a:spAutoFit/>
          </a:bodyPr>
          <a:lstStyle/>
          <a:p>
            <a:r>
              <a:rPr lang="cs-CZ" dirty="0" smtClean="0"/>
              <a:t>NÁSTUPNICTVÍ</a:t>
            </a:r>
            <a:endParaRPr lang="cs-CZ" dirty="0"/>
          </a:p>
        </p:txBody>
      </p:sp>
      <p:sp>
        <p:nvSpPr>
          <p:cNvPr id="13" name="TextovéPole 12"/>
          <p:cNvSpPr txBox="1"/>
          <p:nvPr/>
        </p:nvSpPr>
        <p:spPr>
          <a:xfrm>
            <a:off x="6204658" y="4631599"/>
            <a:ext cx="1944216" cy="369332"/>
          </a:xfrm>
          <a:prstGeom prst="rect">
            <a:avLst/>
          </a:prstGeom>
          <a:noFill/>
        </p:spPr>
        <p:txBody>
          <a:bodyPr wrap="square" rtlCol="0">
            <a:spAutoFit/>
          </a:bodyPr>
          <a:lstStyle/>
          <a:p>
            <a:r>
              <a:rPr lang="cs-CZ" dirty="0" smtClean="0"/>
              <a:t>ODMĚŇOVÁNÍ</a:t>
            </a:r>
            <a:endParaRPr lang="cs-CZ" dirty="0"/>
          </a:p>
        </p:txBody>
      </p:sp>
      <p:sp>
        <p:nvSpPr>
          <p:cNvPr id="14" name="TextovéPole 13"/>
          <p:cNvSpPr txBox="1"/>
          <p:nvPr/>
        </p:nvSpPr>
        <p:spPr>
          <a:xfrm>
            <a:off x="2351058" y="1936298"/>
            <a:ext cx="1872208" cy="646331"/>
          </a:xfrm>
          <a:prstGeom prst="rect">
            <a:avLst/>
          </a:prstGeom>
          <a:noFill/>
        </p:spPr>
        <p:txBody>
          <a:bodyPr wrap="square" rtlCol="0">
            <a:spAutoFit/>
          </a:bodyPr>
          <a:lstStyle/>
          <a:p>
            <a:r>
              <a:rPr lang="cs-CZ" dirty="0" smtClean="0"/>
              <a:t>EXIT </a:t>
            </a:r>
          </a:p>
          <a:p>
            <a:r>
              <a:rPr lang="cs-CZ" dirty="0" smtClean="0"/>
              <a:t>MANAGEMENT</a:t>
            </a:r>
            <a:endParaRPr lang="cs-CZ" dirty="0"/>
          </a:p>
        </p:txBody>
      </p:sp>
      <p:sp>
        <p:nvSpPr>
          <p:cNvPr id="16" name="TextovéPole 15"/>
          <p:cNvSpPr txBox="1"/>
          <p:nvPr/>
        </p:nvSpPr>
        <p:spPr>
          <a:xfrm>
            <a:off x="3486206" y="3694269"/>
            <a:ext cx="2171588" cy="646331"/>
          </a:xfrm>
          <a:prstGeom prst="rect">
            <a:avLst/>
          </a:prstGeom>
          <a:noFill/>
        </p:spPr>
        <p:txBody>
          <a:bodyPr wrap="square" rtlCol="0">
            <a:spAutoFit/>
          </a:bodyPr>
          <a:lstStyle/>
          <a:p>
            <a:r>
              <a:rPr lang="cs-CZ" dirty="0" smtClean="0"/>
              <a:t>   PERSONÁLNÍ ADMINISTRATIVA</a:t>
            </a:r>
            <a:endParaRPr lang="cs-CZ" dirty="0"/>
          </a:p>
        </p:txBody>
      </p:sp>
      <p:sp>
        <p:nvSpPr>
          <p:cNvPr id="19" name="TextovéPole 18"/>
          <p:cNvSpPr txBox="1"/>
          <p:nvPr/>
        </p:nvSpPr>
        <p:spPr>
          <a:xfrm>
            <a:off x="7250005" y="1383159"/>
            <a:ext cx="1712927" cy="369332"/>
          </a:xfrm>
          <a:prstGeom prst="rect">
            <a:avLst/>
          </a:prstGeom>
          <a:noFill/>
        </p:spPr>
        <p:txBody>
          <a:bodyPr wrap="square" rtlCol="0">
            <a:spAutoFit/>
          </a:bodyPr>
          <a:lstStyle/>
          <a:p>
            <a:r>
              <a:rPr lang="cs-CZ" dirty="0" smtClean="0"/>
              <a:t>ATRAKTIVITA </a:t>
            </a:r>
            <a:endParaRPr lang="cs-CZ" dirty="0"/>
          </a:p>
        </p:txBody>
      </p:sp>
      <p:sp>
        <p:nvSpPr>
          <p:cNvPr id="20" name="TextovéPole 19"/>
          <p:cNvSpPr txBox="1"/>
          <p:nvPr/>
        </p:nvSpPr>
        <p:spPr>
          <a:xfrm>
            <a:off x="7211640" y="6128442"/>
            <a:ext cx="2040880" cy="646331"/>
          </a:xfrm>
          <a:prstGeom prst="rect">
            <a:avLst/>
          </a:prstGeom>
          <a:noFill/>
        </p:spPr>
        <p:txBody>
          <a:bodyPr wrap="square" rtlCol="0">
            <a:spAutoFit/>
          </a:bodyPr>
          <a:lstStyle/>
          <a:p>
            <a:r>
              <a:rPr lang="cs-CZ" dirty="0" smtClean="0"/>
              <a:t>KONKUREN-CESCHOPNOST</a:t>
            </a:r>
            <a:endParaRPr lang="cs-CZ" dirty="0"/>
          </a:p>
        </p:txBody>
      </p:sp>
      <p:sp>
        <p:nvSpPr>
          <p:cNvPr id="21" name="TextovéPole 20"/>
          <p:cNvSpPr txBox="1"/>
          <p:nvPr/>
        </p:nvSpPr>
        <p:spPr>
          <a:xfrm>
            <a:off x="327000" y="1391461"/>
            <a:ext cx="1359757" cy="369332"/>
          </a:xfrm>
          <a:prstGeom prst="rect">
            <a:avLst/>
          </a:prstGeom>
          <a:noFill/>
        </p:spPr>
        <p:txBody>
          <a:bodyPr wrap="square" rtlCol="0">
            <a:spAutoFit/>
          </a:bodyPr>
          <a:lstStyle/>
          <a:p>
            <a:r>
              <a:rPr lang="cs-CZ" dirty="0" smtClean="0"/>
              <a:t>PROFIT</a:t>
            </a:r>
            <a:endParaRPr lang="cs-CZ" dirty="0"/>
          </a:p>
        </p:txBody>
      </p:sp>
      <p:sp>
        <p:nvSpPr>
          <p:cNvPr id="22" name="TextovéPole 21"/>
          <p:cNvSpPr txBox="1"/>
          <p:nvPr/>
        </p:nvSpPr>
        <p:spPr>
          <a:xfrm>
            <a:off x="43294" y="6184103"/>
            <a:ext cx="1786587" cy="646331"/>
          </a:xfrm>
          <a:prstGeom prst="rect">
            <a:avLst/>
          </a:prstGeom>
          <a:noFill/>
        </p:spPr>
        <p:txBody>
          <a:bodyPr wrap="square" rtlCol="0">
            <a:spAutoFit/>
          </a:bodyPr>
          <a:lstStyle/>
          <a:p>
            <a:r>
              <a:rPr lang="cs-CZ" dirty="0" smtClean="0"/>
              <a:t>FIREMNÍ KULTURA</a:t>
            </a:r>
            <a:endParaRPr lang="cs-CZ" dirty="0"/>
          </a:p>
        </p:txBody>
      </p:sp>
      <p:sp>
        <p:nvSpPr>
          <p:cNvPr id="23" name="Šipka doprava 22"/>
          <p:cNvSpPr/>
          <p:nvPr/>
        </p:nvSpPr>
        <p:spPr bwMode="auto">
          <a:xfrm rot="19213271">
            <a:off x="7110029" y="2013989"/>
            <a:ext cx="978408" cy="484632"/>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1800" b="1" i="1" u="none" strike="noStrike" cap="none" normalizeH="0" baseline="0" smtClean="0">
              <a:ln>
                <a:noFill/>
              </a:ln>
              <a:solidFill>
                <a:schemeClr val="tx1"/>
              </a:solidFill>
              <a:effectLst/>
              <a:latin typeface="Arial" pitchFamily="34" charset="0"/>
              <a:ea typeface="华文细黑" pitchFamily="2" charset="-122"/>
            </a:endParaRPr>
          </a:p>
        </p:txBody>
      </p:sp>
      <p:sp>
        <p:nvSpPr>
          <p:cNvPr id="25" name="Šipka doprava 24"/>
          <p:cNvSpPr/>
          <p:nvPr/>
        </p:nvSpPr>
        <p:spPr bwMode="auto">
          <a:xfrm rot="2074160">
            <a:off x="7119348" y="5487748"/>
            <a:ext cx="978408" cy="484632"/>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1800" b="1" i="1" u="none" strike="noStrike" cap="none" normalizeH="0" baseline="0" smtClean="0">
              <a:ln>
                <a:noFill/>
              </a:ln>
              <a:solidFill>
                <a:schemeClr val="tx1"/>
              </a:solidFill>
              <a:effectLst/>
              <a:latin typeface="Arial" pitchFamily="34" charset="0"/>
              <a:ea typeface="华文细黑" pitchFamily="2" charset="-122"/>
            </a:endParaRPr>
          </a:p>
        </p:txBody>
      </p:sp>
      <p:sp>
        <p:nvSpPr>
          <p:cNvPr id="26" name="Šipka doprava 25"/>
          <p:cNvSpPr/>
          <p:nvPr/>
        </p:nvSpPr>
        <p:spPr bwMode="auto">
          <a:xfrm rot="8743143">
            <a:off x="1203455" y="5680754"/>
            <a:ext cx="978408" cy="484632"/>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1800" b="1" i="1" u="none" strike="noStrike" cap="none" normalizeH="0" baseline="0" smtClean="0">
              <a:ln>
                <a:noFill/>
              </a:ln>
              <a:solidFill>
                <a:schemeClr val="tx1"/>
              </a:solidFill>
              <a:effectLst/>
              <a:latin typeface="Arial" pitchFamily="34" charset="0"/>
              <a:ea typeface="华文细黑" pitchFamily="2" charset="-122"/>
            </a:endParaRPr>
          </a:p>
        </p:txBody>
      </p:sp>
      <p:sp>
        <p:nvSpPr>
          <p:cNvPr id="27" name="Šipka doprava 26"/>
          <p:cNvSpPr/>
          <p:nvPr/>
        </p:nvSpPr>
        <p:spPr bwMode="auto">
          <a:xfrm rot="13655198">
            <a:off x="1088937" y="1932539"/>
            <a:ext cx="978408" cy="484632"/>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1800" b="1" i="1" u="none" strike="noStrike" cap="none" normalizeH="0" baseline="0" smtClean="0">
              <a:ln>
                <a:noFill/>
              </a:ln>
              <a:solidFill>
                <a:schemeClr val="tx1"/>
              </a:solidFill>
              <a:effectLst/>
              <a:latin typeface="Arial" pitchFamily="34" charset="0"/>
              <a:ea typeface="华文细黑" pitchFamily="2" charset="-122"/>
            </a:endParaRPr>
          </a:p>
        </p:txBody>
      </p:sp>
    </p:spTree>
    <p:extLst>
      <p:ext uri="{BB962C8B-B14F-4D97-AF65-F5344CB8AC3E}">
        <p14:creationId xmlns:p14="http://schemas.microsoft.com/office/powerpoint/2010/main" val="937769184"/>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98474" y="484094"/>
            <a:ext cx="7782228" cy="1116106"/>
          </a:xfrm>
        </p:spPr>
        <p:txBody>
          <a:bodyPr/>
          <a:lstStyle/>
          <a:p>
            <a:r>
              <a:rPr lang="cs-CZ" sz="3200" dirty="0" smtClean="0"/>
              <a:t>Nastavení programu talent managementu</a:t>
            </a:r>
            <a:endParaRPr lang="cs-CZ" sz="3200" dirty="0"/>
          </a:p>
        </p:txBody>
      </p:sp>
      <p:sp>
        <p:nvSpPr>
          <p:cNvPr id="3" name="Zástupný symbol pro obsah 2"/>
          <p:cNvSpPr>
            <a:spLocks noGrp="1"/>
          </p:cNvSpPr>
          <p:nvPr>
            <p:ph idx="1"/>
          </p:nvPr>
        </p:nvSpPr>
        <p:spPr>
          <a:xfrm>
            <a:off x="498474" y="1600200"/>
            <a:ext cx="7556313" cy="4905550"/>
          </a:xfrm>
        </p:spPr>
        <p:txBody>
          <a:bodyPr>
            <a:normAutofit lnSpcReduction="10000"/>
          </a:bodyPr>
          <a:lstStyle/>
          <a:p>
            <a:r>
              <a:rPr lang="cs-CZ" sz="2200" dirty="0" smtClean="0"/>
              <a:t>Poznat </a:t>
            </a:r>
            <a:r>
              <a:rPr lang="cs-CZ" sz="2200" dirty="0"/>
              <a:t>charakteristiky organizace</a:t>
            </a:r>
          </a:p>
          <a:p>
            <a:r>
              <a:rPr lang="cs-CZ" sz="2200" dirty="0" smtClean="0"/>
              <a:t>Formulovat cíle v závislosti na strategii organizace a jejích cílech</a:t>
            </a:r>
          </a:p>
          <a:p>
            <a:r>
              <a:rPr lang="cs-CZ" sz="2200" dirty="0" smtClean="0"/>
              <a:t>Znát možnost zdrojů finančních i nefinančních</a:t>
            </a:r>
          </a:p>
          <a:p>
            <a:r>
              <a:rPr lang="cs-CZ" sz="2200" dirty="0" smtClean="0"/>
              <a:t>Nastavit podmínky pro účast v programu</a:t>
            </a:r>
          </a:p>
          <a:p>
            <a:r>
              <a:rPr lang="cs-CZ" sz="2200" dirty="0" smtClean="0"/>
              <a:t>Naplánovat aktivity pro práci s talenty</a:t>
            </a:r>
          </a:p>
          <a:p>
            <a:r>
              <a:rPr lang="cs-CZ" sz="2200" dirty="0"/>
              <a:t>P</a:t>
            </a:r>
            <a:r>
              <a:rPr lang="cs-CZ" sz="2200" dirty="0" smtClean="0"/>
              <a:t>řipravit aktivity pro stabilizaci talentů v organizaci</a:t>
            </a:r>
          </a:p>
          <a:p>
            <a:r>
              <a:rPr lang="cs-CZ" sz="2200" dirty="0" smtClean="0"/>
              <a:t>Nastavit způsob kontroly programu</a:t>
            </a:r>
          </a:p>
          <a:p>
            <a:r>
              <a:rPr lang="cs-CZ" sz="2200" dirty="0" smtClean="0"/>
              <a:t>Nastavit způsob vyhodnocení efektivity program</a:t>
            </a:r>
            <a:r>
              <a:rPr lang="cs-CZ" sz="2400" dirty="0" smtClean="0"/>
              <a:t>u</a:t>
            </a:r>
          </a:p>
        </p:txBody>
      </p:sp>
    </p:spTree>
    <p:extLst>
      <p:ext uri="{BB962C8B-B14F-4D97-AF65-F5344CB8AC3E}">
        <p14:creationId xmlns:p14="http://schemas.microsoft.com/office/powerpoint/2010/main" val="39479483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200" dirty="0" smtClean="0"/>
              <a:t>Implementace talent managementu</a:t>
            </a:r>
            <a:endParaRPr lang="cs-CZ" sz="3200" dirty="0"/>
          </a:p>
        </p:txBody>
      </p:sp>
      <p:sp>
        <p:nvSpPr>
          <p:cNvPr id="4" name="TextovéPole 3"/>
          <p:cNvSpPr txBox="1"/>
          <p:nvPr/>
        </p:nvSpPr>
        <p:spPr>
          <a:xfrm>
            <a:off x="2735506" y="1779203"/>
            <a:ext cx="3193814" cy="646331"/>
          </a:xfrm>
          <a:prstGeom prst="rect">
            <a:avLst/>
          </a:prstGeom>
          <a:noFill/>
        </p:spPr>
        <p:txBody>
          <a:bodyPr wrap="square" rtlCol="0">
            <a:spAutoFit/>
          </a:bodyPr>
          <a:lstStyle/>
          <a:p>
            <a:r>
              <a:rPr lang="cs-CZ" dirty="0" smtClean="0"/>
              <a:t>NASTAVENÍ  PROGRAMU          TALENT MANAGEMENTU</a:t>
            </a:r>
            <a:endParaRPr lang="cs-CZ" dirty="0"/>
          </a:p>
        </p:txBody>
      </p:sp>
      <p:sp>
        <p:nvSpPr>
          <p:cNvPr id="5" name="TextovéPole 4"/>
          <p:cNvSpPr txBox="1"/>
          <p:nvPr/>
        </p:nvSpPr>
        <p:spPr>
          <a:xfrm>
            <a:off x="5508104" y="3068960"/>
            <a:ext cx="3096344" cy="369332"/>
          </a:xfrm>
          <a:prstGeom prst="rect">
            <a:avLst/>
          </a:prstGeom>
          <a:noFill/>
        </p:spPr>
        <p:txBody>
          <a:bodyPr wrap="square" rtlCol="0">
            <a:spAutoFit/>
          </a:bodyPr>
          <a:lstStyle/>
          <a:p>
            <a:r>
              <a:rPr lang="cs-CZ" dirty="0" smtClean="0"/>
              <a:t>IDENTIFIKACE TALENTŮ</a:t>
            </a:r>
            <a:endParaRPr lang="cs-CZ" dirty="0"/>
          </a:p>
        </p:txBody>
      </p:sp>
      <p:sp>
        <p:nvSpPr>
          <p:cNvPr id="6" name="TextovéPole 5"/>
          <p:cNvSpPr txBox="1"/>
          <p:nvPr/>
        </p:nvSpPr>
        <p:spPr>
          <a:xfrm>
            <a:off x="4896036" y="4725144"/>
            <a:ext cx="2952328" cy="369332"/>
          </a:xfrm>
          <a:prstGeom prst="rect">
            <a:avLst/>
          </a:prstGeom>
          <a:noFill/>
        </p:spPr>
        <p:txBody>
          <a:bodyPr wrap="square" rtlCol="0">
            <a:spAutoFit/>
          </a:bodyPr>
          <a:lstStyle/>
          <a:p>
            <a:r>
              <a:rPr lang="cs-CZ" dirty="0" smtClean="0"/>
              <a:t>ROZVOJ TALENTŮ</a:t>
            </a:r>
            <a:endParaRPr lang="cs-CZ" dirty="0"/>
          </a:p>
        </p:txBody>
      </p:sp>
      <p:sp>
        <p:nvSpPr>
          <p:cNvPr id="7" name="TextovéPole 6"/>
          <p:cNvSpPr txBox="1"/>
          <p:nvPr/>
        </p:nvSpPr>
        <p:spPr>
          <a:xfrm>
            <a:off x="827584" y="4725144"/>
            <a:ext cx="3060340" cy="369332"/>
          </a:xfrm>
          <a:prstGeom prst="rect">
            <a:avLst/>
          </a:prstGeom>
          <a:noFill/>
        </p:spPr>
        <p:txBody>
          <a:bodyPr wrap="square" rtlCol="0">
            <a:spAutoFit/>
          </a:bodyPr>
          <a:lstStyle/>
          <a:p>
            <a:r>
              <a:rPr lang="cs-CZ" dirty="0" smtClean="0"/>
              <a:t>STABILIZACE TALENTŮ</a:t>
            </a:r>
            <a:endParaRPr lang="cs-CZ" dirty="0"/>
          </a:p>
        </p:txBody>
      </p:sp>
      <p:sp>
        <p:nvSpPr>
          <p:cNvPr id="8" name="TextovéPole 7"/>
          <p:cNvSpPr txBox="1"/>
          <p:nvPr/>
        </p:nvSpPr>
        <p:spPr>
          <a:xfrm>
            <a:off x="827584" y="3068960"/>
            <a:ext cx="2772308" cy="369332"/>
          </a:xfrm>
          <a:prstGeom prst="rect">
            <a:avLst/>
          </a:prstGeom>
          <a:noFill/>
        </p:spPr>
        <p:txBody>
          <a:bodyPr wrap="square" rtlCol="0">
            <a:spAutoFit/>
          </a:bodyPr>
          <a:lstStyle/>
          <a:p>
            <a:r>
              <a:rPr lang="cs-CZ" dirty="0" smtClean="0"/>
              <a:t>AUDIT PROGRAMU</a:t>
            </a:r>
            <a:endParaRPr lang="cs-CZ" dirty="0"/>
          </a:p>
        </p:txBody>
      </p:sp>
      <p:sp>
        <p:nvSpPr>
          <p:cNvPr id="9" name="Zahnutá šipka doleva 8"/>
          <p:cNvSpPr/>
          <p:nvPr/>
        </p:nvSpPr>
        <p:spPr bwMode="auto">
          <a:xfrm rot="19889034">
            <a:off x="6372200" y="2059954"/>
            <a:ext cx="504056" cy="981534"/>
          </a:xfrm>
          <a:prstGeom prst="curvedLef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1800" b="1" i="1" u="none" strike="noStrike" cap="none" normalizeH="0" baseline="0" smtClean="0">
              <a:ln>
                <a:noFill/>
              </a:ln>
              <a:solidFill>
                <a:schemeClr val="tx1"/>
              </a:solidFill>
              <a:effectLst/>
              <a:latin typeface="Arial" pitchFamily="34" charset="0"/>
              <a:ea typeface="华文细黑" pitchFamily="2" charset="-122"/>
            </a:endParaRPr>
          </a:p>
        </p:txBody>
      </p:sp>
      <p:sp>
        <p:nvSpPr>
          <p:cNvPr id="10" name="Zahnutá šipka doleva 9"/>
          <p:cNvSpPr/>
          <p:nvPr/>
        </p:nvSpPr>
        <p:spPr bwMode="auto">
          <a:xfrm rot="910259">
            <a:off x="6456269" y="3663536"/>
            <a:ext cx="504056" cy="981534"/>
          </a:xfrm>
          <a:prstGeom prst="curvedLef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1800" b="1" i="1" u="none" strike="noStrike" cap="none" normalizeH="0" baseline="0" smtClean="0">
              <a:ln>
                <a:noFill/>
              </a:ln>
              <a:solidFill>
                <a:schemeClr val="tx1"/>
              </a:solidFill>
              <a:effectLst/>
              <a:latin typeface="Arial" pitchFamily="34" charset="0"/>
              <a:ea typeface="华文细黑" pitchFamily="2" charset="-122"/>
            </a:endParaRPr>
          </a:p>
        </p:txBody>
      </p:sp>
      <p:sp>
        <p:nvSpPr>
          <p:cNvPr id="11" name="Zahnutá šipka doleva 10"/>
          <p:cNvSpPr/>
          <p:nvPr/>
        </p:nvSpPr>
        <p:spPr bwMode="auto">
          <a:xfrm rot="10800000">
            <a:off x="1503290" y="3590952"/>
            <a:ext cx="504056" cy="981534"/>
          </a:xfrm>
          <a:prstGeom prst="curvedLef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1800" b="1" i="1" u="none" strike="noStrike" cap="none" normalizeH="0" baseline="0" smtClean="0">
              <a:ln>
                <a:noFill/>
              </a:ln>
              <a:solidFill>
                <a:schemeClr val="tx1"/>
              </a:solidFill>
              <a:effectLst/>
              <a:latin typeface="Arial" pitchFamily="34" charset="0"/>
              <a:ea typeface="华文细黑" pitchFamily="2" charset="-122"/>
            </a:endParaRPr>
          </a:p>
        </p:txBody>
      </p:sp>
      <p:sp>
        <p:nvSpPr>
          <p:cNvPr id="12" name="Zahnutá šipka doleva 11"/>
          <p:cNvSpPr/>
          <p:nvPr/>
        </p:nvSpPr>
        <p:spPr bwMode="auto">
          <a:xfrm rot="5400000">
            <a:off x="3969469" y="5155257"/>
            <a:ext cx="504056" cy="981534"/>
          </a:xfrm>
          <a:prstGeom prst="curvedLef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1800" b="1" i="1" u="none" strike="noStrike" cap="none" normalizeH="0" baseline="0" smtClean="0">
              <a:ln>
                <a:noFill/>
              </a:ln>
              <a:solidFill>
                <a:schemeClr val="tx1"/>
              </a:solidFill>
              <a:effectLst/>
              <a:latin typeface="Arial" pitchFamily="34" charset="0"/>
              <a:ea typeface="华文细黑" pitchFamily="2" charset="-122"/>
            </a:endParaRPr>
          </a:p>
        </p:txBody>
      </p:sp>
      <p:sp>
        <p:nvSpPr>
          <p:cNvPr id="13" name="Zahnutá šipka doleva 12"/>
          <p:cNvSpPr/>
          <p:nvPr/>
        </p:nvSpPr>
        <p:spPr bwMode="auto">
          <a:xfrm rot="13262175">
            <a:off x="1731310" y="2050820"/>
            <a:ext cx="504056" cy="981534"/>
          </a:xfrm>
          <a:prstGeom prst="curvedLef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1800" b="1" i="1" u="none" strike="noStrike" cap="none" normalizeH="0" baseline="0" smtClean="0">
              <a:ln>
                <a:noFill/>
              </a:ln>
              <a:solidFill>
                <a:schemeClr val="tx1"/>
              </a:solidFill>
              <a:effectLst/>
              <a:latin typeface="Arial" pitchFamily="34" charset="0"/>
              <a:ea typeface="华文细黑" pitchFamily="2" charset="-122"/>
            </a:endParaRPr>
          </a:p>
        </p:txBody>
      </p:sp>
    </p:spTree>
    <p:extLst>
      <p:ext uri="{BB962C8B-B14F-4D97-AF65-F5344CB8AC3E}">
        <p14:creationId xmlns:p14="http://schemas.microsoft.com/office/powerpoint/2010/main" val="6931868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200" dirty="0" smtClean="0"/>
              <a:t>Identifikace talentů</a:t>
            </a:r>
            <a:endParaRPr lang="cs-CZ" sz="3200" dirty="0"/>
          </a:p>
        </p:txBody>
      </p:sp>
      <p:sp>
        <p:nvSpPr>
          <p:cNvPr id="3" name="Zástupný symbol pro obsah 2"/>
          <p:cNvSpPr>
            <a:spLocks noGrp="1"/>
          </p:cNvSpPr>
          <p:nvPr>
            <p:ph idx="1"/>
          </p:nvPr>
        </p:nvSpPr>
        <p:spPr>
          <a:xfrm>
            <a:off x="498474" y="1356814"/>
            <a:ext cx="7556313" cy="4769349"/>
          </a:xfrm>
        </p:spPr>
        <p:txBody>
          <a:bodyPr>
            <a:normAutofit lnSpcReduction="10000"/>
          </a:bodyPr>
          <a:lstStyle/>
          <a:p>
            <a:pPr marL="0" indent="0">
              <a:buNone/>
            </a:pPr>
            <a:r>
              <a:rPr lang="cs-CZ" sz="2400" dirty="0" smtClean="0"/>
              <a:t>Nástroje</a:t>
            </a:r>
          </a:p>
          <a:p>
            <a:r>
              <a:rPr lang="cs-CZ" sz="2400" dirty="0" smtClean="0"/>
              <a:t>Pravidelné hodnocení pracovního výkonu</a:t>
            </a:r>
          </a:p>
          <a:p>
            <a:pPr lvl="1"/>
            <a:r>
              <a:rPr lang="cs-CZ" sz="2200" dirty="0" smtClean="0"/>
              <a:t>Kompetenční model společnosti (potenciál)</a:t>
            </a:r>
          </a:p>
          <a:p>
            <a:pPr lvl="1"/>
            <a:r>
              <a:rPr lang="cs-CZ" sz="2200" dirty="0" smtClean="0"/>
              <a:t>Hodnocení naplnění </a:t>
            </a:r>
            <a:r>
              <a:rPr lang="cs-CZ" sz="2200" dirty="0" err="1" smtClean="0"/>
              <a:t>KPI´s</a:t>
            </a:r>
            <a:endParaRPr lang="cs-CZ" sz="2200" dirty="0" smtClean="0"/>
          </a:p>
          <a:p>
            <a:r>
              <a:rPr lang="cs-CZ" sz="2400" dirty="0" err="1" smtClean="0"/>
              <a:t>Development</a:t>
            </a:r>
            <a:r>
              <a:rPr lang="cs-CZ" sz="2400" dirty="0" smtClean="0"/>
              <a:t> centrum</a:t>
            </a:r>
          </a:p>
          <a:p>
            <a:r>
              <a:rPr lang="cs-CZ" sz="2400" dirty="0" smtClean="0"/>
              <a:t>360° zpětná vazba</a:t>
            </a:r>
          </a:p>
          <a:p>
            <a:r>
              <a:rPr lang="cs-CZ" sz="2400" dirty="0" smtClean="0"/>
              <a:t>Nominace manažerem</a:t>
            </a:r>
          </a:p>
          <a:p>
            <a:r>
              <a:rPr lang="cs-CZ" sz="2400" dirty="0" smtClean="0"/>
              <a:t>Externí nábor</a:t>
            </a:r>
          </a:p>
          <a:p>
            <a:r>
              <a:rPr lang="cs-CZ" sz="2400" dirty="0" err="1"/>
              <a:t>Assessment</a:t>
            </a:r>
            <a:r>
              <a:rPr lang="cs-CZ" sz="2400" dirty="0"/>
              <a:t> </a:t>
            </a:r>
            <a:r>
              <a:rPr lang="cs-CZ" sz="2400" dirty="0" smtClean="0"/>
              <a:t>centrum</a:t>
            </a:r>
            <a:endParaRPr lang="cs-CZ" sz="2400" dirty="0"/>
          </a:p>
        </p:txBody>
      </p:sp>
    </p:spTree>
    <p:extLst>
      <p:ext uri="{BB962C8B-B14F-4D97-AF65-F5344CB8AC3E}">
        <p14:creationId xmlns:p14="http://schemas.microsoft.com/office/powerpoint/2010/main" val="7289805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200" dirty="0" smtClean="0"/>
              <a:t>Rozvoj talentů</a:t>
            </a:r>
            <a:endParaRPr lang="cs-CZ" sz="3200" dirty="0"/>
          </a:p>
        </p:txBody>
      </p:sp>
      <p:sp>
        <p:nvSpPr>
          <p:cNvPr id="3" name="Zástupný symbol pro obsah 2"/>
          <p:cNvSpPr>
            <a:spLocks noGrp="1"/>
          </p:cNvSpPr>
          <p:nvPr>
            <p:ph sz="half" idx="1"/>
          </p:nvPr>
        </p:nvSpPr>
        <p:spPr>
          <a:xfrm>
            <a:off x="498518" y="1600200"/>
            <a:ext cx="3657600" cy="4525963"/>
          </a:xfrm>
        </p:spPr>
        <p:txBody>
          <a:bodyPr>
            <a:normAutofit/>
          </a:bodyPr>
          <a:lstStyle/>
          <a:p>
            <a:pPr marL="0" indent="0">
              <a:buNone/>
            </a:pPr>
            <a:r>
              <a:rPr lang="cs-CZ" sz="2200" dirty="0" smtClean="0"/>
              <a:t>Nástroje:</a:t>
            </a:r>
          </a:p>
          <a:p>
            <a:r>
              <a:rPr lang="cs-CZ" sz="2200" dirty="0" smtClean="0"/>
              <a:t>Vzdělávací kurzy</a:t>
            </a:r>
          </a:p>
          <a:p>
            <a:r>
              <a:rPr lang="cs-CZ" sz="2200" dirty="0" smtClean="0"/>
              <a:t>Samostudium</a:t>
            </a:r>
          </a:p>
          <a:p>
            <a:r>
              <a:rPr lang="cs-CZ" sz="2200" dirty="0" smtClean="0"/>
              <a:t>Dlouhodobé vzdělávání např. MBA studium</a:t>
            </a:r>
          </a:p>
          <a:p>
            <a:r>
              <a:rPr lang="cs-CZ" sz="2200" dirty="0" smtClean="0"/>
              <a:t>Konference</a:t>
            </a:r>
          </a:p>
          <a:p>
            <a:r>
              <a:rPr lang="cs-CZ" sz="2200" dirty="0" err="1" smtClean="0"/>
              <a:t>Trainee</a:t>
            </a:r>
            <a:r>
              <a:rPr lang="cs-CZ" sz="2200" dirty="0" smtClean="0"/>
              <a:t> programy</a:t>
            </a:r>
          </a:p>
          <a:p>
            <a:endParaRPr lang="cs-CZ" sz="2400" dirty="0"/>
          </a:p>
        </p:txBody>
      </p:sp>
      <p:sp>
        <p:nvSpPr>
          <p:cNvPr id="4" name="Content Placeholder 3"/>
          <p:cNvSpPr>
            <a:spLocks noGrp="1"/>
          </p:cNvSpPr>
          <p:nvPr>
            <p:ph sz="half" idx="2"/>
          </p:nvPr>
        </p:nvSpPr>
        <p:spPr>
          <a:xfrm>
            <a:off x="4399878" y="2296147"/>
            <a:ext cx="3657600" cy="3830016"/>
          </a:xfrm>
        </p:spPr>
        <p:txBody>
          <a:bodyPr>
            <a:normAutofit/>
          </a:bodyPr>
          <a:lstStyle/>
          <a:p>
            <a:r>
              <a:rPr lang="cs-CZ" sz="2200" dirty="0"/>
              <a:t>On </a:t>
            </a:r>
            <a:r>
              <a:rPr lang="cs-CZ" sz="2200" dirty="0" err="1"/>
              <a:t>the</a:t>
            </a:r>
            <a:r>
              <a:rPr lang="cs-CZ" sz="2200" dirty="0"/>
              <a:t> </a:t>
            </a:r>
            <a:r>
              <a:rPr lang="cs-CZ" sz="2200" dirty="0" err="1"/>
              <a:t>job</a:t>
            </a:r>
            <a:r>
              <a:rPr lang="cs-CZ" sz="2200" dirty="0"/>
              <a:t> </a:t>
            </a:r>
            <a:r>
              <a:rPr lang="cs-CZ" sz="2200" dirty="0" err="1"/>
              <a:t>training</a:t>
            </a:r>
            <a:endParaRPr lang="cs-CZ" sz="2200" dirty="0"/>
          </a:p>
          <a:p>
            <a:r>
              <a:rPr lang="cs-CZ" sz="2200" dirty="0"/>
              <a:t>Účast na projektech</a:t>
            </a:r>
          </a:p>
          <a:p>
            <a:r>
              <a:rPr lang="cs-CZ" sz="2200" dirty="0"/>
              <a:t>Job </a:t>
            </a:r>
            <a:r>
              <a:rPr lang="cs-CZ" sz="2200" dirty="0" err="1"/>
              <a:t>rotation</a:t>
            </a:r>
            <a:endParaRPr lang="cs-CZ" sz="2200" dirty="0"/>
          </a:p>
          <a:p>
            <a:r>
              <a:rPr lang="cs-CZ" sz="2200" dirty="0" err="1"/>
              <a:t>Mentoring</a:t>
            </a:r>
            <a:endParaRPr lang="cs-CZ" sz="2200" dirty="0"/>
          </a:p>
          <a:p>
            <a:r>
              <a:rPr lang="cs-CZ" sz="2200" dirty="0" err="1" smtClean="0"/>
              <a:t>Coaching</a:t>
            </a:r>
            <a:endParaRPr lang="cs-CZ" sz="2200" dirty="0"/>
          </a:p>
        </p:txBody>
      </p:sp>
    </p:spTree>
    <p:extLst>
      <p:ext uri="{BB962C8B-B14F-4D97-AF65-F5344CB8AC3E}">
        <p14:creationId xmlns:p14="http://schemas.microsoft.com/office/powerpoint/2010/main" val="37796033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200" dirty="0" smtClean="0"/>
              <a:t>Stabilizace talentů</a:t>
            </a:r>
            <a:endParaRPr lang="cs-CZ" sz="3200" dirty="0"/>
          </a:p>
        </p:txBody>
      </p:sp>
      <p:sp>
        <p:nvSpPr>
          <p:cNvPr id="3" name="Zástupný symbol pro obsah 2"/>
          <p:cNvSpPr>
            <a:spLocks noGrp="1"/>
          </p:cNvSpPr>
          <p:nvPr>
            <p:ph idx="1"/>
          </p:nvPr>
        </p:nvSpPr>
        <p:spPr>
          <a:xfrm>
            <a:off x="498474" y="1095888"/>
            <a:ext cx="7556313" cy="5762112"/>
          </a:xfrm>
        </p:spPr>
        <p:txBody>
          <a:bodyPr>
            <a:normAutofit fontScale="92500" lnSpcReduction="10000"/>
          </a:bodyPr>
          <a:lstStyle/>
          <a:p>
            <a:r>
              <a:rPr lang="cs-CZ" sz="2600" dirty="0" smtClean="0"/>
              <a:t>Nabídka rozvoje a dalšího vzdělávání</a:t>
            </a:r>
          </a:p>
          <a:p>
            <a:r>
              <a:rPr lang="cs-CZ" sz="2600" dirty="0" smtClean="0"/>
              <a:t>Nabídka kariérního postupu</a:t>
            </a:r>
          </a:p>
          <a:p>
            <a:r>
              <a:rPr lang="cs-CZ" sz="2600" dirty="0" smtClean="0"/>
              <a:t>Spolupráce na projektech</a:t>
            </a:r>
          </a:p>
          <a:p>
            <a:r>
              <a:rPr lang="cs-CZ" sz="2600" dirty="0" smtClean="0"/>
              <a:t>Nabídka benefitů</a:t>
            </a:r>
          </a:p>
          <a:p>
            <a:r>
              <a:rPr lang="cs-CZ" sz="2600" dirty="0" smtClean="0"/>
              <a:t>Navýšení mzdy</a:t>
            </a:r>
          </a:p>
          <a:p>
            <a:r>
              <a:rPr lang="cs-CZ" sz="2600" dirty="0" smtClean="0"/>
              <a:t>Firemní kultura</a:t>
            </a:r>
          </a:p>
          <a:p>
            <a:r>
              <a:rPr lang="cs-CZ" sz="2600" dirty="0" err="1" smtClean="0"/>
              <a:t>Leadership</a:t>
            </a:r>
            <a:endParaRPr lang="cs-CZ" sz="2600" dirty="0" smtClean="0"/>
          </a:p>
          <a:p>
            <a:r>
              <a:rPr lang="cs-CZ" sz="2600" dirty="0" smtClean="0"/>
              <a:t>Lepší pracovní podmínky</a:t>
            </a:r>
          </a:p>
          <a:p>
            <a:r>
              <a:rPr lang="cs-CZ" sz="2600" dirty="0" smtClean="0"/>
              <a:t>Atraktivita pracovní náplně</a:t>
            </a:r>
          </a:p>
          <a:p>
            <a:r>
              <a:rPr lang="cs-CZ" sz="2600" dirty="0" smtClean="0"/>
              <a:t>Atraktivita zaměstnavatele</a:t>
            </a:r>
          </a:p>
          <a:p>
            <a:pPr marL="0" indent="0">
              <a:buNone/>
            </a:pPr>
            <a:endParaRPr lang="cs-CZ" sz="2400" dirty="0" smtClean="0"/>
          </a:p>
          <a:p>
            <a:pPr marL="0" indent="0">
              <a:buNone/>
            </a:pPr>
            <a:endParaRPr lang="cs-CZ" sz="2400" dirty="0"/>
          </a:p>
        </p:txBody>
      </p:sp>
    </p:spTree>
    <p:extLst>
      <p:ext uri="{BB962C8B-B14F-4D97-AF65-F5344CB8AC3E}">
        <p14:creationId xmlns:p14="http://schemas.microsoft.com/office/powerpoint/2010/main" val="33032835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200" dirty="0" smtClean="0"/>
              <a:t>Přínos talent managementu</a:t>
            </a:r>
            <a:endParaRPr lang="cs-CZ" sz="3200" dirty="0"/>
          </a:p>
        </p:txBody>
      </p:sp>
      <p:sp>
        <p:nvSpPr>
          <p:cNvPr id="3" name="Zástupný symbol pro obsah 2"/>
          <p:cNvSpPr>
            <a:spLocks noGrp="1"/>
          </p:cNvSpPr>
          <p:nvPr>
            <p:ph idx="1"/>
          </p:nvPr>
        </p:nvSpPr>
        <p:spPr>
          <a:xfrm>
            <a:off x="498474" y="1235050"/>
            <a:ext cx="7556313" cy="5270700"/>
          </a:xfrm>
        </p:spPr>
        <p:txBody>
          <a:bodyPr>
            <a:normAutofit/>
          </a:bodyPr>
          <a:lstStyle/>
          <a:p>
            <a:r>
              <a:rPr lang="cs-CZ" sz="2200" dirty="0" smtClean="0"/>
              <a:t>Identifikace potenciálu firmy v personální oblasti </a:t>
            </a:r>
          </a:p>
          <a:p>
            <a:r>
              <a:rPr lang="cs-CZ" sz="2200" dirty="0" smtClean="0"/>
              <a:t>Plné využití potenciálu pracovníků</a:t>
            </a:r>
          </a:p>
          <a:p>
            <a:r>
              <a:rPr lang="cs-CZ" sz="2200" dirty="0" smtClean="0"/>
              <a:t>Efektivnější naplnění cílů organizace</a:t>
            </a:r>
          </a:p>
          <a:p>
            <a:r>
              <a:rPr lang="cs-CZ" sz="2200" dirty="0" smtClean="0"/>
              <a:t>Stabilizace talentovaných zaměstnanců</a:t>
            </a:r>
          </a:p>
          <a:p>
            <a:r>
              <a:rPr lang="cs-CZ" sz="2200" dirty="0" smtClean="0"/>
              <a:t>Snížení fluktuace</a:t>
            </a:r>
          </a:p>
          <a:p>
            <a:r>
              <a:rPr lang="cs-CZ" sz="2200" dirty="0"/>
              <a:t>P</a:t>
            </a:r>
            <a:r>
              <a:rPr lang="cs-CZ" sz="2200" dirty="0" smtClean="0"/>
              <a:t>lánování nástupnictví</a:t>
            </a:r>
          </a:p>
          <a:p>
            <a:r>
              <a:rPr lang="cs-CZ" sz="2200" dirty="0" smtClean="0"/>
              <a:t> Zachování know-how organizace</a:t>
            </a:r>
          </a:p>
          <a:p>
            <a:r>
              <a:rPr lang="cs-CZ" sz="2200" dirty="0" smtClean="0"/>
              <a:t>Zvýšení atraktivity organizace</a:t>
            </a:r>
          </a:p>
          <a:p>
            <a:r>
              <a:rPr lang="cs-CZ" sz="2200" dirty="0"/>
              <a:t>Zvýšení konkurenceschopnosti organizace</a:t>
            </a:r>
          </a:p>
          <a:p>
            <a:endParaRPr lang="cs-CZ" sz="2400" dirty="0" smtClean="0"/>
          </a:p>
          <a:p>
            <a:endParaRPr lang="cs-CZ" dirty="0"/>
          </a:p>
        </p:txBody>
      </p:sp>
    </p:spTree>
    <p:extLst>
      <p:ext uri="{BB962C8B-B14F-4D97-AF65-F5344CB8AC3E}">
        <p14:creationId xmlns:p14="http://schemas.microsoft.com/office/powerpoint/2010/main" val="12102988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200" dirty="0" smtClean="0"/>
              <a:t>Úskalí talent managementu</a:t>
            </a:r>
            <a:endParaRPr lang="cs-CZ" sz="3200" dirty="0"/>
          </a:p>
        </p:txBody>
      </p:sp>
      <p:sp>
        <p:nvSpPr>
          <p:cNvPr id="3" name="Zástupný symbol pro obsah 2"/>
          <p:cNvSpPr>
            <a:spLocks noGrp="1"/>
          </p:cNvSpPr>
          <p:nvPr>
            <p:ph idx="1"/>
          </p:nvPr>
        </p:nvSpPr>
        <p:spPr>
          <a:xfrm>
            <a:off x="498474" y="1200259"/>
            <a:ext cx="7556313" cy="5253305"/>
          </a:xfrm>
        </p:spPr>
        <p:txBody>
          <a:bodyPr>
            <a:normAutofit fontScale="92500"/>
          </a:bodyPr>
          <a:lstStyle/>
          <a:p>
            <a:pPr lvl="1"/>
            <a:r>
              <a:rPr lang="cs-CZ" sz="2400" dirty="0" smtClean="0"/>
              <a:t>Absence koordinace tohoto programu</a:t>
            </a:r>
          </a:p>
          <a:p>
            <a:pPr marL="400050"/>
            <a:r>
              <a:rPr lang="cs-CZ" sz="2400" dirty="0" smtClean="0"/>
              <a:t>Špatný výběr uchazečů</a:t>
            </a:r>
          </a:p>
          <a:p>
            <a:pPr marL="400050"/>
            <a:r>
              <a:rPr lang="cs-CZ" sz="2400" dirty="0" smtClean="0"/>
              <a:t>Špatný výběr rozvojových aktivit</a:t>
            </a:r>
          </a:p>
          <a:p>
            <a:pPr marL="400050"/>
            <a:r>
              <a:rPr lang="cs-CZ" sz="2400" dirty="0" smtClean="0"/>
              <a:t>Nevhodně zvolená komunikace</a:t>
            </a:r>
          </a:p>
          <a:p>
            <a:pPr marL="400050"/>
            <a:r>
              <a:rPr lang="cs-CZ" sz="2400" dirty="0" smtClean="0"/>
              <a:t>Nevyhodnocování pokroku v rozvoji talentů</a:t>
            </a:r>
          </a:p>
          <a:p>
            <a:pPr marL="400050"/>
            <a:r>
              <a:rPr lang="cs-CZ" sz="2400" dirty="0" smtClean="0"/>
              <a:t>Nevhodný </a:t>
            </a:r>
            <a:r>
              <a:rPr lang="cs-CZ" sz="2400" dirty="0" err="1" smtClean="0"/>
              <a:t>leadership</a:t>
            </a:r>
            <a:endParaRPr lang="cs-CZ" sz="2400" dirty="0" smtClean="0"/>
          </a:p>
          <a:p>
            <a:pPr marL="400050"/>
            <a:r>
              <a:rPr lang="cs-CZ" sz="2400" dirty="0" smtClean="0"/>
              <a:t>Demotivace talentů</a:t>
            </a:r>
          </a:p>
          <a:p>
            <a:pPr marL="400050"/>
            <a:r>
              <a:rPr lang="cs-CZ" sz="2400" dirty="0" smtClean="0"/>
              <a:t>Fluktuace talentů</a:t>
            </a:r>
          </a:p>
          <a:p>
            <a:pPr marL="400050"/>
            <a:r>
              <a:rPr lang="cs-CZ" sz="2400" dirty="0" smtClean="0"/>
              <a:t>Nejsou definována měřítka pro efektivitu programu</a:t>
            </a:r>
          </a:p>
          <a:p>
            <a:pPr lvl="1"/>
            <a:endParaRPr lang="cs-CZ" sz="2200" dirty="0"/>
          </a:p>
        </p:txBody>
      </p:sp>
    </p:spTree>
    <p:extLst>
      <p:ext uri="{BB962C8B-B14F-4D97-AF65-F5344CB8AC3E}">
        <p14:creationId xmlns:p14="http://schemas.microsoft.com/office/powerpoint/2010/main" val="4020639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POJMY </a:t>
            </a:r>
            <a:endParaRPr lang="en-US" dirty="0"/>
          </a:p>
        </p:txBody>
      </p:sp>
      <p:sp>
        <p:nvSpPr>
          <p:cNvPr id="3" name="Content Placeholder 2"/>
          <p:cNvSpPr>
            <a:spLocks noGrp="1"/>
          </p:cNvSpPr>
          <p:nvPr>
            <p:ph idx="1"/>
          </p:nvPr>
        </p:nvSpPr>
        <p:spPr>
          <a:xfrm>
            <a:off x="498474" y="1356814"/>
            <a:ext cx="7556313" cy="4769349"/>
          </a:xfrm>
        </p:spPr>
        <p:txBody>
          <a:bodyPr>
            <a:normAutofit/>
          </a:bodyPr>
          <a:lstStyle/>
          <a:p>
            <a:pPr marL="0" indent="0">
              <a:buNone/>
            </a:pPr>
            <a:r>
              <a:rPr lang="en-US" sz="2200" dirty="0" smtClean="0"/>
              <a:t>VZDĚLÁVÁNÍ</a:t>
            </a:r>
          </a:p>
          <a:p>
            <a:pPr lvl="1"/>
            <a:r>
              <a:rPr lang="en-US" sz="2000" dirty="0" err="1" smtClean="0"/>
              <a:t>udržování</a:t>
            </a:r>
            <a:r>
              <a:rPr lang="en-US" sz="2000" dirty="0" smtClean="0"/>
              <a:t> </a:t>
            </a:r>
            <a:r>
              <a:rPr lang="en-US" sz="2000" dirty="0" err="1" smtClean="0"/>
              <a:t>či</a:t>
            </a:r>
            <a:r>
              <a:rPr lang="en-US" sz="2000" dirty="0" smtClean="0"/>
              <a:t> </a:t>
            </a:r>
            <a:r>
              <a:rPr lang="en-US" sz="2000" dirty="0" err="1" smtClean="0"/>
              <a:t>navyšování</a:t>
            </a:r>
            <a:r>
              <a:rPr lang="en-US" sz="2000" dirty="0" smtClean="0"/>
              <a:t> </a:t>
            </a:r>
            <a:r>
              <a:rPr lang="en-US" sz="2000" dirty="0" err="1" smtClean="0"/>
              <a:t>kvalifikace</a:t>
            </a:r>
            <a:endParaRPr lang="en-US" sz="2000" dirty="0"/>
          </a:p>
          <a:p>
            <a:pPr marL="228600" lvl="1" indent="0">
              <a:buNone/>
            </a:pPr>
            <a:endParaRPr lang="en-US" sz="2400" dirty="0"/>
          </a:p>
          <a:p>
            <a:pPr marL="228600" lvl="1" indent="0">
              <a:buNone/>
            </a:pPr>
            <a:r>
              <a:rPr lang="en-US" sz="2200" dirty="0" smtClean="0"/>
              <a:t>UČENÍ SE</a:t>
            </a:r>
          </a:p>
          <a:p>
            <a:pPr lvl="2"/>
            <a:r>
              <a:rPr lang="en-US" sz="2000" dirty="0" err="1" smtClean="0"/>
              <a:t>vědomé</a:t>
            </a:r>
            <a:r>
              <a:rPr lang="en-US" sz="2000" dirty="0" smtClean="0"/>
              <a:t> </a:t>
            </a:r>
            <a:r>
              <a:rPr lang="en-US" sz="2000" dirty="0" err="1" smtClean="0"/>
              <a:t>přijímání</a:t>
            </a:r>
            <a:r>
              <a:rPr lang="en-US" sz="2000" dirty="0" smtClean="0"/>
              <a:t> </a:t>
            </a:r>
            <a:r>
              <a:rPr lang="en-US" sz="2000" dirty="0" err="1" smtClean="0"/>
              <a:t>nových</a:t>
            </a:r>
            <a:r>
              <a:rPr lang="en-US" sz="2000" dirty="0" smtClean="0"/>
              <a:t> </a:t>
            </a:r>
            <a:r>
              <a:rPr lang="en-US" sz="2000" dirty="0" err="1" smtClean="0"/>
              <a:t>informací</a:t>
            </a:r>
            <a:r>
              <a:rPr lang="en-US" sz="2000" dirty="0" smtClean="0"/>
              <a:t> a </a:t>
            </a:r>
            <a:r>
              <a:rPr lang="en-US" sz="2000" dirty="0" err="1" smtClean="0"/>
              <a:t>zkušeností</a:t>
            </a:r>
            <a:r>
              <a:rPr lang="en-US" sz="2000" dirty="0" smtClean="0"/>
              <a:t> a </a:t>
            </a:r>
            <a:r>
              <a:rPr lang="en-US" sz="2000" dirty="0" err="1" smtClean="0"/>
              <a:t>jejich</a:t>
            </a:r>
            <a:r>
              <a:rPr lang="en-US" sz="2000" dirty="0" smtClean="0"/>
              <a:t> </a:t>
            </a:r>
            <a:r>
              <a:rPr lang="en-US" sz="2000" dirty="0" err="1" smtClean="0"/>
              <a:t>následné</a:t>
            </a:r>
            <a:r>
              <a:rPr lang="en-US" sz="2000" dirty="0" smtClean="0"/>
              <a:t> </a:t>
            </a:r>
            <a:r>
              <a:rPr lang="en-US" sz="2000" dirty="0" err="1" smtClean="0"/>
              <a:t>používání</a:t>
            </a:r>
            <a:r>
              <a:rPr lang="en-US" sz="2000" dirty="0" smtClean="0"/>
              <a:t> v </a:t>
            </a:r>
            <a:r>
              <a:rPr lang="en-US" sz="2000" dirty="0" err="1" smtClean="0"/>
              <a:t>praxi</a:t>
            </a:r>
            <a:endParaRPr lang="en-US" sz="2000" dirty="0" smtClean="0"/>
          </a:p>
          <a:p>
            <a:pPr marL="0" indent="0">
              <a:buNone/>
            </a:pPr>
            <a:r>
              <a:rPr lang="en-US" sz="2200" dirty="0" smtClean="0"/>
              <a:t>ROZVOJ</a:t>
            </a:r>
          </a:p>
          <a:p>
            <a:pPr lvl="1"/>
            <a:r>
              <a:rPr lang="en-US" sz="2000" dirty="0" err="1" smtClean="0"/>
              <a:t>zvyšování</a:t>
            </a:r>
            <a:r>
              <a:rPr lang="en-US" sz="2000" dirty="0" smtClean="0"/>
              <a:t> </a:t>
            </a:r>
            <a:r>
              <a:rPr lang="en-US" sz="2000" dirty="0" err="1" smtClean="0"/>
              <a:t>kvalifikace</a:t>
            </a:r>
            <a:r>
              <a:rPr lang="en-US" sz="2000" dirty="0" smtClean="0"/>
              <a:t> a </a:t>
            </a:r>
            <a:r>
              <a:rPr lang="en-US" sz="2000" dirty="0" err="1" smtClean="0"/>
              <a:t>schopností</a:t>
            </a:r>
            <a:r>
              <a:rPr lang="en-US" sz="2000" dirty="0" smtClean="0"/>
              <a:t>, </a:t>
            </a:r>
            <a:r>
              <a:rPr lang="en-US" sz="2000" dirty="0" err="1" smtClean="0"/>
              <a:t>které</a:t>
            </a:r>
            <a:r>
              <a:rPr lang="en-US" sz="2000" dirty="0" smtClean="0"/>
              <a:t> </a:t>
            </a:r>
            <a:r>
              <a:rPr lang="en-US" sz="2000" dirty="0" err="1" smtClean="0"/>
              <a:t>pracovník</a:t>
            </a:r>
            <a:r>
              <a:rPr lang="en-US" sz="2000" dirty="0" smtClean="0"/>
              <a:t> </a:t>
            </a:r>
            <a:r>
              <a:rPr lang="en-US" sz="2000" dirty="0" err="1" smtClean="0"/>
              <a:t>využívá</a:t>
            </a:r>
            <a:r>
              <a:rPr lang="en-US" sz="2000" dirty="0" smtClean="0"/>
              <a:t> k </a:t>
            </a:r>
            <a:r>
              <a:rPr lang="en-US" sz="2000" dirty="0" err="1" smtClean="0"/>
              <a:t>práci</a:t>
            </a:r>
            <a:r>
              <a:rPr lang="en-US" sz="2000" dirty="0" smtClean="0"/>
              <a:t> a </a:t>
            </a:r>
            <a:r>
              <a:rPr lang="en-US" sz="2000" dirty="0" err="1" smtClean="0"/>
              <a:t>odráží</a:t>
            </a:r>
            <a:r>
              <a:rPr lang="en-US" sz="2000" dirty="0" smtClean="0"/>
              <a:t> se v </a:t>
            </a:r>
            <a:r>
              <a:rPr lang="en-US" sz="2000" dirty="0" err="1" smtClean="0"/>
              <a:t>kvalitě</a:t>
            </a:r>
            <a:r>
              <a:rPr lang="en-US" sz="2000" dirty="0" smtClean="0"/>
              <a:t> </a:t>
            </a:r>
            <a:r>
              <a:rPr lang="en-US" sz="2000" dirty="0" err="1" smtClean="0"/>
              <a:t>jeho</a:t>
            </a:r>
            <a:r>
              <a:rPr lang="en-US" sz="2000" dirty="0" smtClean="0"/>
              <a:t> </a:t>
            </a:r>
            <a:r>
              <a:rPr lang="en-US" sz="2000" dirty="0" err="1" smtClean="0"/>
              <a:t>výkonu</a:t>
            </a:r>
            <a:endParaRPr lang="en-US" sz="2000" dirty="0"/>
          </a:p>
          <a:p>
            <a:pPr marL="0" indent="0">
              <a:buNone/>
            </a:pPr>
            <a:r>
              <a:rPr lang="en-US" sz="2200" dirty="0" smtClean="0"/>
              <a:t>KONCEPT AMO  (Purcell)</a:t>
            </a:r>
          </a:p>
          <a:p>
            <a:pPr lvl="1"/>
            <a:r>
              <a:rPr lang="en-US" dirty="0" smtClean="0"/>
              <a:t>ABILITY + MOTIVATION + OPORTUNITY</a:t>
            </a:r>
          </a:p>
        </p:txBody>
      </p:sp>
    </p:spTree>
    <p:extLst>
      <p:ext uri="{BB962C8B-B14F-4D97-AF65-F5344CB8AC3E}">
        <p14:creationId xmlns:p14="http://schemas.microsoft.com/office/powerpoint/2010/main" val="31909549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200" dirty="0" smtClean="0"/>
              <a:t>Literatura</a:t>
            </a:r>
            <a:endParaRPr lang="cs-CZ" sz="3200" dirty="0"/>
          </a:p>
        </p:txBody>
      </p:sp>
      <p:sp>
        <p:nvSpPr>
          <p:cNvPr id="3" name="Zástupný symbol pro obsah 2"/>
          <p:cNvSpPr>
            <a:spLocks noGrp="1"/>
          </p:cNvSpPr>
          <p:nvPr>
            <p:ph idx="1"/>
          </p:nvPr>
        </p:nvSpPr>
        <p:spPr>
          <a:xfrm>
            <a:off x="498474" y="1322024"/>
            <a:ext cx="7556313" cy="4804139"/>
          </a:xfrm>
        </p:spPr>
        <p:txBody>
          <a:bodyPr>
            <a:normAutofit/>
          </a:bodyPr>
          <a:lstStyle/>
          <a:p>
            <a:pPr marL="0" indent="0">
              <a:buNone/>
            </a:pPr>
            <a:endParaRPr lang="cs-CZ" sz="2400" dirty="0" smtClean="0"/>
          </a:p>
          <a:p>
            <a:pPr marL="0" indent="0">
              <a:buNone/>
            </a:pPr>
            <a:r>
              <a:rPr lang="cs-CZ" sz="2200" dirty="0" smtClean="0"/>
              <a:t>Berger, L. a Berger, D: </a:t>
            </a:r>
            <a:r>
              <a:rPr lang="cs-CZ" sz="2200" dirty="0" err="1" smtClean="0"/>
              <a:t>The</a:t>
            </a:r>
            <a:r>
              <a:rPr lang="cs-CZ" sz="2200" dirty="0" smtClean="0"/>
              <a:t> Talent Management Handbook, 2004.</a:t>
            </a:r>
            <a:endParaRPr lang="cs-CZ" sz="2200" dirty="0"/>
          </a:p>
          <a:p>
            <a:pPr marL="0" indent="0">
              <a:buNone/>
            </a:pPr>
            <a:r>
              <a:rPr lang="cs-CZ" sz="2200" dirty="0" smtClean="0"/>
              <a:t>Horváthová Petra: Talent management, 2011.</a:t>
            </a:r>
            <a:endParaRPr lang="cs-CZ" sz="2200" dirty="0"/>
          </a:p>
          <a:p>
            <a:pPr marL="0" indent="0">
              <a:buNone/>
            </a:pPr>
            <a:r>
              <a:rPr lang="cs-CZ" sz="2200" dirty="0" smtClean="0"/>
              <a:t>Hroník František: Vzdělávání a rozvoj pracovníků, 2006.</a:t>
            </a:r>
          </a:p>
          <a:p>
            <a:pPr marL="0" indent="0">
              <a:buNone/>
            </a:pPr>
            <a:endParaRPr lang="cs-CZ" sz="2400" dirty="0"/>
          </a:p>
        </p:txBody>
      </p:sp>
    </p:spTree>
    <p:extLst>
      <p:ext uri="{BB962C8B-B14F-4D97-AF65-F5344CB8AC3E}">
        <p14:creationId xmlns:p14="http://schemas.microsoft.com/office/powerpoint/2010/main" val="16242630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898592" y="2971587"/>
            <a:ext cx="7556313" cy="1116106"/>
          </a:xfrm>
        </p:spPr>
        <p:txBody>
          <a:bodyPr/>
          <a:lstStyle/>
          <a:p>
            <a:pPr algn="ctr"/>
            <a:r>
              <a:rPr lang="cs-CZ" sz="3600" dirty="0" smtClean="0"/>
              <a:t>Prostor pro dotazy</a:t>
            </a:r>
            <a:endParaRPr lang="cs-CZ" sz="3600" dirty="0"/>
          </a:p>
        </p:txBody>
      </p:sp>
    </p:spTree>
    <p:extLst>
      <p:ext uri="{BB962C8B-B14F-4D97-AF65-F5344CB8AC3E}">
        <p14:creationId xmlns:p14="http://schemas.microsoft.com/office/powerpoint/2010/main" val="34484141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Nadpis 1"/>
          <p:cNvSpPr>
            <a:spLocks noGrp="1"/>
          </p:cNvSpPr>
          <p:nvPr>
            <p:ph type="ctrTitle"/>
          </p:nvPr>
        </p:nvSpPr>
        <p:spPr>
          <a:xfrm>
            <a:off x="300632" y="4530880"/>
            <a:ext cx="8228013" cy="1927225"/>
          </a:xfrm>
        </p:spPr>
        <p:txBody>
          <a:bodyPr>
            <a:normAutofit/>
          </a:bodyPr>
          <a:lstStyle/>
          <a:p>
            <a:pPr eaLnBrk="1" hangingPunct="1"/>
            <a:r>
              <a:rPr lang="cs-CZ" dirty="0" smtClean="0"/>
              <a:t>UKONČENÍ PRACOVNÍHO POMĚRU</a:t>
            </a:r>
            <a:endParaRPr lang="cs-CZ" dirty="0"/>
          </a:p>
        </p:txBody>
      </p:sp>
      <p:sp>
        <p:nvSpPr>
          <p:cNvPr id="19458" name="Podnadpis 2"/>
          <p:cNvSpPr>
            <a:spLocks noGrp="1"/>
          </p:cNvSpPr>
          <p:nvPr>
            <p:ph type="subTitle" idx="1"/>
          </p:nvPr>
        </p:nvSpPr>
        <p:spPr>
          <a:xfrm>
            <a:off x="300632" y="4994317"/>
            <a:ext cx="8228013" cy="1066800"/>
          </a:xfrm>
        </p:spPr>
        <p:txBody>
          <a:bodyPr/>
          <a:lstStyle/>
          <a:p>
            <a:pPr eaLnBrk="1" hangingPunct="1"/>
            <a:r>
              <a:rPr lang="cs-CZ" sz="2600" dirty="0"/>
              <a:t>Lucie Hejtmánková</a:t>
            </a:r>
          </a:p>
        </p:txBody>
      </p:sp>
      <p:pic>
        <p:nvPicPr>
          <p:cNvPr id="4" name="Picture 3"/>
          <p:cNvPicPr>
            <a:picLocks noChangeAspect="1"/>
          </p:cNvPicPr>
          <p:nvPr/>
        </p:nvPicPr>
        <p:blipFill>
          <a:blip r:embed="rId3" cstate="print">
            <a:extLst/>
          </a:blip>
          <a:stretch>
            <a:fillRect/>
          </a:stretch>
        </p:blipFill>
        <p:spPr>
          <a:xfrm>
            <a:off x="300632" y="1140111"/>
            <a:ext cx="4205044" cy="2362701"/>
          </a:xfrm>
          <a:prstGeom prst="rect">
            <a:avLst/>
          </a:prstGeom>
          <a:ln>
            <a:noFill/>
          </a:ln>
          <a:effectLst>
            <a:softEdge rad="112500"/>
          </a:effectLst>
        </p:spPr>
      </p:pic>
    </p:spTree>
    <p:extLst>
      <p:ext uri="{BB962C8B-B14F-4D97-AF65-F5344CB8AC3E}">
        <p14:creationId xmlns:p14="http://schemas.microsoft.com/office/powerpoint/2010/main" val="723811052"/>
      </p:ext>
    </p:extLst>
  </p:cSld>
  <p:clrMapOvr>
    <a:masterClrMapping/>
  </p:clrMapOvr>
  <p:transition xmlns:p14="http://schemas.microsoft.com/office/powerpoint/2010/main">
    <p:newsflash/>
  </p:transitio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Nadpis 1"/>
          <p:cNvSpPr>
            <a:spLocks noGrp="1"/>
          </p:cNvSpPr>
          <p:nvPr>
            <p:ph type="title"/>
          </p:nvPr>
        </p:nvSpPr>
        <p:spPr/>
        <p:txBody>
          <a:bodyPr/>
          <a:lstStyle/>
          <a:p>
            <a:pPr eaLnBrk="1" hangingPunct="1"/>
            <a:r>
              <a:rPr lang="cs-CZ" dirty="0"/>
              <a:t>Na co </a:t>
            </a:r>
            <a:r>
              <a:rPr lang="cs-CZ" dirty="0" smtClean="0"/>
              <a:t>se </a:t>
            </a:r>
            <a:r>
              <a:rPr lang="cs-CZ" dirty="0"/>
              <a:t>zaměříme:</a:t>
            </a:r>
          </a:p>
        </p:txBody>
      </p:sp>
      <p:sp>
        <p:nvSpPr>
          <p:cNvPr id="16386" name="Zástupný symbol pro obsah 2"/>
          <p:cNvSpPr>
            <a:spLocks noGrp="1"/>
          </p:cNvSpPr>
          <p:nvPr>
            <p:ph idx="1"/>
          </p:nvPr>
        </p:nvSpPr>
        <p:spPr>
          <a:xfrm>
            <a:off x="626272" y="1356815"/>
            <a:ext cx="7428515" cy="4942386"/>
          </a:xfrm>
        </p:spPr>
        <p:txBody>
          <a:bodyPr rtlCol="0">
            <a:normAutofit/>
          </a:bodyPr>
          <a:lstStyle/>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Co znamená </a:t>
            </a:r>
            <a:r>
              <a:rPr lang="cs-CZ" sz="2200" dirty="0" smtClean="0">
                <a:solidFill>
                  <a:schemeClr val="tx1">
                    <a:lumMod val="65000"/>
                    <a:lumOff val="35000"/>
                  </a:schemeClr>
                </a:solidFill>
                <a:ea typeface="+mn-ea"/>
                <a:cs typeface="+mn-cs"/>
              </a:rPr>
              <a:t>propouštění?</a:t>
            </a:r>
            <a:endParaRPr lang="cs-CZ" sz="2200" dirty="0">
              <a:solidFill>
                <a:schemeClr val="tx1">
                  <a:lumMod val="65000"/>
                  <a:lumOff val="35000"/>
                </a:schemeClr>
              </a:solidFill>
              <a:ea typeface="+mn-ea"/>
              <a:cs typeface="+mn-cs"/>
            </a:endParaRPr>
          </a:p>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Jakým způsobem může končit pracovní poměr?</a:t>
            </a:r>
          </a:p>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Co dělat, když zaměstnanec odchází?</a:t>
            </a:r>
          </a:p>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Co znamená odchod zaměstnanců pro organizaci?</a:t>
            </a:r>
          </a:p>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Propouštění z organizačních důvodů</a:t>
            </a:r>
          </a:p>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Jak mít odchody zaměstnanců pod kontrolou?</a:t>
            </a:r>
          </a:p>
        </p:txBody>
      </p:sp>
    </p:spTree>
    <p:extLst>
      <p:ext uri="{BB962C8B-B14F-4D97-AF65-F5344CB8AC3E}">
        <p14:creationId xmlns:p14="http://schemas.microsoft.com/office/powerpoint/2010/main" val="531626272"/>
      </p:ext>
    </p:extLst>
  </p:cSld>
  <p:clrMapOvr>
    <a:masterClrMapping/>
  </p:clrMapOvr>
  <p:transition xmlns:p14="http://schemas.microsoft.com/office/powerpoint/2010/main">
    <p:newsflash/>
  </p:transitio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91055" y="408472"/>
            <a:ext cx="8002588" cy="713405"/>
          </a:xfrm>
        </p:spPr>
        <p:txBody>
          <a:bodyPr rtlCol="0">
            <a:normAutofit/>
          </a:bodyPr>
          <a:lstStyle/>
          <a:p>
            <a:pPr eaLnBrk="1" fontAlgn="auto" hangingPunct="1">
              <a:spcAft>
                <a:spcPts val="0"/>
              </a:spcAft>
              <a:defRPr/>
            </a:pPr>
            <a:r>
              <a:rPr lang="cs-CZ" sz="4000" dirty="0" smtClean="0"/>
              <a:t>Co </a:t>
            </a:r>
            <a:r>
              <a:rPr lang="cs-CZ" sz="4000" dirty="0"/>
              <a:t>znamená </a:t>
            </a:r>
            <a:r>
              <a:rPr lang="cs-CZ" sz="4000" dirty="0" smtClean="0"/>
              <a:t>exit management</a:t>
            </a:r>
            <a:endParaRPr lang="cs-CZ" sz="4000" dirty="0"/>
          </a:p>
        </p:txBody>
      </p:sp>
      <p:sp>
        <p:nvSpPr>
          <p:cNvPr id="23554" name="Zástupný symbol pro obsah 2"/>
          <p:cNvSpPr>
            <a:spLocks noGrp="1"/>
          </p:cNvSpPr>
          <p:nvPr>
            <p:ph idx="1"/>
          </p:nvPr>
        </p:nvSpPr>
        <p:spPr>
          <a:xfrm>
            <a:off x="591479" y="1478580"/>
            <a:ext cx="7277759" cy="4974608"/>
          </a:xfrm>
        </p:spPr>
        <p:txBody>
          <a:bodyPr/>
          <a:lstStyle/>
          <a:p>
            <a:pPr algn="ctr" eaLnBrk="1" hangingPunct="1">
              <a:buFont typeface="Brush Script MT" charset="0"/>
              <a:buNone/>
            </a:pPr>
            <a:r>
              <a:rPr lang="cs-CZ" sz="2200" dirty="0" smtClean="0"/>
              <a:t>Řízený </a:t>
            </a:r>
            <a:r>
              <a:rPr lang="cs-CZ" sz="2200" dirty="0"/>
              <a:t>odchod zaměstnanců</a:t>
            </a:r>
          </a:p>
          <a:p>
            <a:pPr eaLnBrk="1" hangingPunct="1">
              <a:buFont typeface="Brush Script MT" charset="0"/>
              <a:buNone/>
            </a:pPr>
            <a:endParaRPr lang="cs-CZ" sz="2200" dirty="0" smtClean="0">
              <a:latin typeface="Constantia" charset="0"/>
            </a:endParaRPr>
          </a:p>
          <a:p>
            <a:pPr eaLnBrk="1" hangingPunct="1">
              <a:buFont typeface="Brush Script MT" charset="0"/>
              <a:buNone/>
            </a:pPr>
            <a:endParaRPr lang="cs-CZ" sz="2200" dirty="0">
              <a:latin typeface="Constantia" charset="0"/>
            </a:endParaRPr>
          </a:p>
          <a:p>
            <a:pPr eaLnBrk="1" hangingPunct="1">
              <a:buFont typeface="Brush Script MT" charset="0"/>
              <a:buNone/>
            </a:pPr>
            <a:r>
              <a:rPr lang="cs-CZ" sz="2200" dirty="0" smtClean="0"/>
              <a:t>Role </a:t>
            </a:r>
            <a:r>
              <a:rPr lang="cs-CZ" sz="2200" dirty="0"/>
              <a:t>HR</a:t>
            </a:r>
          </a:p>
          <a:p>
            <a:pPr eaLnBrk="1" hangingPunct="1">
              <a:buFont typeface="Brush Script MT" charset="0"/>
              <a:buNone/>
            </a:pPr>
            <a:endParaRPr lang="cs-CZ" dirty="0">
              <a:latin typeface="Franklin Gothic Book" charset="0"/>
            </a:endParaRPr>
          </a:p>
          <a:p>
            <a:pPr eaLnBrk="1" hangingPunct="1">
              <a:buFont typeface="Brush Script MT" charset="0"/>
              <a:buNone/>
            </a:pPr>
            <a:r>
              <a:rPr lang="cs-CZ" dirty="0">
                <a:latin typeface="Franklin Gothic Book" charset="0"/>
              </a:rPr>
              <a:t>          </a:t>
            </a:r>
          </a:p>
        </p:txBody>
      </p:sp>
      <p:sp>
        <p:nvSpPr>
          <p:cNvPr id="23555" name="TextovéPole 3"/>
          <p:cNvSpPr txBox="1">
            <a:spLocks noChangeArrowheads="1"/>
          </p:cNvSpPr>
          <p:nvPr/>
        </p:nvSpPr>
        <p:spPr bwMode="auto">
          <a:xfrm>
            <a:off x="2182813" y="3709988"/>
            <a:ext cx="23764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Franklin Gothic Book" charset="0"/>
                <a:ea typeface="ＭＳ Ｐゴシック" charset="0"/>
                <a:cs typeface="ＭＳ Ｐゴシック" charset="0"/>
              </a:defRPr>
            </a:lvl1pPr>
            <a:lvl2pPr marL="742950" indent="-285750">
              <a:defRPr sz="2400">
                <a:solidFill>
                  <a:schemeClr val="tx1"/>
                </a:solidFill>
                <a:latin typeface="Franklin Gothic Book" charset="0"/>
                <a:ea typeface="ＭＳ Ｐゴシック" charset="0"/>
              </a:defRPr>
            </a:lvl2pPr>
            <a:lvl3pPr marL="1143000" indent="-228600">
              <a:defRPr sz="2400">
                <a:solidFill>
                  <a:schemeClr val="tx1"/>
                </a:solidFill>
                <a:latin typeface="Franklin Gothic Book" charset="0"/>
                <a:ea typeface="ＭＳ Ｐゴシック" charset="0"/>
              </a:defRPr>
            </a:lvl3pPr>
            <a:lvl4pPr marL="1600200" indent="-228600">
              <a:defRPr sz="2400">
                <a:solidFill>
                  <a:schemeClr val="tx1"/>
                </a:solidFill>
                <a:latin typeface="Franklin Gothic Book" charset="0"/>
                <a:ea typeface="ＭＳ Ｐゴシック" charset="0"/>
              </a:defRPr>
            </a:lvl4pPr>
            <a:lvl5pPr marL="2057400" indent="-228600">
              <a:defRPr sz="2400">
                <a:solidFill>
                  <a:schemeClr val="tx1"/>
                </a:solidFill>
                <a:latin typeface="Franklin Gothic Book" charset="0"/>
                <a:ea typeface="ＭＳ Ｐゴシック" charset="0"/>
              </a:defRPr>
            </a:lvl5pPr>
            <a:lvl6pPr marL="2514600" indent="-228600" eaLnBrk="0" fontAlgn="base" hangingPunct="0">
              <a:spcBef>
                <a:spcPct val="0"/>
              </a:spcBef>
              <a:spcAft>
                <a:spcPct val="0"/>
              </a:spcAft>
              <a:defRPr sz="2400">
                <a:solidFill>
                  <a:schemeClr val="tx1"/>
                </a:solidFill>
                <a:latin typeface="Franklin Gothic Book" charset="0"/>
                <a:ea typeface="ＭＳ Ｐゴシック" charset="0"/>
              </a:defRPr>
            </a:lvl6pPr>
            <a:lvl7pPr marL="2971800" indent="-228600" eaLnBrk="0" fontAlgn="base" hangingPunct="0">
              <a:spcBef>
                <a:spcPct val="0"/>
              </a:spcBef>
              <a:spcAft>
                <a:spcPct val="0"/>
              </a:spcAft>
              <a:defRPr sz="2400">
                <a:solidFill>
                  <a:schemeClr val="tx1"/>
                </a:solidFill>
                <a:latin typeface="Franklin Gothic Book" charset="0"/>
                <a:ea typeface="ＭＳ Ｐゴシック" charset="0"/>
              </a:defRPr>
            </a:lvl7pPr>
            <a:lvl8pPr marL="3429000" indent="-228600" eaLnBrk="0" fontAlgn="base" hangingPunct="0">
              <a:spcBef>
                <a:spcPct val="0"/>
              </a:spcBef>
              <a:spcAft>
                <a:spcPct val="0"/>
              </a:spcAft>
              <a:defRPr sz="2400">
                <a:solidFill>
                  <a:schemeClr val="tx1"/>
                </a:solidFill>
                <a:latin typeface="Franklin Gothic Book" charset="0"/>
                <a:ea typeface="ＭＳ Ｐゴシック" charset="0"/>
              </a:defRPr>
            </a:lvl8pPr>
            <a:lvl9pPr marL="3886200" indent="-228600" eaLnBrk="0" fontAlgn="base" hangingPunct="0">
              <a:spcBef>
                <a:spcPct val="0"/>
              </a:spcBef>
              <a:spcAft>
                <a:spcPct val="0"/>
              </a:spcAft>
              <a:defRPr sz="2400">
                <a:solidFill>
                  <a:schemeClr val="tx1"/>
                </a:solidFill>
                <a:latin typeface="Franklin Gothic Book" charset="0"/>
                <a:ea typeface="ＭＳ Ｐゴシック" charset="0"/>
              </a:defRPr>
            </a:lvl9pPr>
          </a:lstStyle>
          <a:p>
            <a:pPr eaLnBrk="1" hangingPunct="1"/>
            <a:r>
              <a:rPr lang="cs-CZ" sz="1800" b="1"/>
              <a:t>MANAGEMENT</a:t>
            </a:r>
          </a:p>
        </p:txBody>
      </p:sp>
      <p:sp>
        <p:nvSpPr>
          <p:cNvPr id="23556" name="TextovéPole 4"/>
          <p:cNvSpPr txBox="1">
            <a:spLocks noChangeArrowheads="1"/>
          </p:cNvSpPr>
          <p:nvPr/>
        </p:nvSpPr>
        <p:spPr bwMode="auto">
          <a:xfrm>
            <a:off x="2268538" y="4808538"/>
            <a:ext cx="14398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Franklin Gothic Book" charset="0"/>
                <a:ea typeface="ＭＳ Ｐゴシック" charset="0"/>
                <a:cs typeface="ＭＳ Ｐゴシック" charset="0"/>
              </a:defRPr>
            </a:lvl1pPr>
            <a:lvl2pPr marL="742950" indent="-285750">
              <a:defRPr sz="2400">
                <a:solidFill>
                  <a:schemeClr val="tx1"/>
                </a:solidFill>
                <a:latin typeface="Franklin Gothic Book" charset="0"/>
                <a:ea typeface="ＭＳ Ｐゴシック" charset="0"/>
              </a:defRPr>
            </a:lvl2pPr>
            <a:lvl3pPr marL="1143000" indent="-228600">
              <a:defRPr sz="2400">
                <a:solidFill>
                  <a:schemeClr val="tx1"/>
                </a:solidFill>
                <a:latin typeface="Franklin Gothic Book" charset="0"/>
                <a:ea typeface="ＭＳ Ｐゴシック" charset="0"/>
              </a:defRPr>
            </a:lvl3pPr>
            <a:lvl4pPr marL="1600200" indent="-228600">
              <a:defRPr sz="2400">
                <a:solidFill>
                  <a:schemeClr val="tx1"/>
                </a:solidFill>
                <a:latin typeface="Franklin Gothic Book" charset="0"/>
                <a:ea typeface="ＭＳ Ｐゴシック" charset="0"/>
              </a:defRPr>
            </a:lvl4pPr>
            <a:lvl5pPr marL="2057400" indent="-228600">
              <a:defRPr sz="2400">
                <a:solidFill>
                  <a:schemeClr val="tx1"/>
                </a:solidFill>
                <a:latin typeface="Franklin Gothic Book" charset="0"/>
                <a:ea typeface="ＭＳ Ｐゴシック" charset="0"/>
              </a:defRPr>
            </a:lvl5pPr>
            <a:lvl6pPr marL="2514600" indent="-228600" eaLnBrk="0" fontAlgn="base" hangingPunct="0">
              <a:spcBef>
                <a:spcPct val="0"/>
              </a:spcBef>
              <a:spcAft>
                <a:spcPct val="0"/>
              </a:spcAft>
              <a:defRPr sz="2400">
                <a:solidFill>
                  <a:schemeClr val="tx1"/>
                </a:solidFill>
                <a:latin typeface="Franklin Gothic Book" charset="0"/>
                <a:ea typeface="ＭＳ Ｐゴシック" charset="0"/>
              </a:defRPr>
            </a:lvl6pPr>
            <a:lvl7pPr marL="2971800" indent="-228600" eaLnBrk="0" fontAlgn="base" hangingPunct="0">
              <a:spcBef>
                <a:spcPct val="0"/>
              </a:spcBef>
              <a:spcAft>
                <a:spcPct val="0"/>
              </a:spcAft>
              <a:defRPr sz="2400">
                <a:solidFill>
                  <a:schemeClr val="tx1"/>
                </a:solidFill>
                <a:latin typeface="Franklin Gothic Book" charset="0"/>
                <a:ea typeface="ＭＳ Ｐゴシック" charset="0"/>
              </a:defRPr>
            </a:lvl7pPr>
            <a:lvl8pPr marL="3429000" indent="-228600" eaLnBrk="0" fontAlgn="base" hangingPunct="0">
              <a:spcBef>
                <a:spcPct val="0"/>
              </a:spcBef>
              <a:spcAft>
                <a:spcPct val="0"/>
              </a:spcAft>
              <a:defRPr sz="2400">
                <a:solidFill>
                  <a:schemeClr val="tx1"/>
                </a:solidFill>
                <a:latin typeface="Franklin Gothic Book" charset="0"/>
                <a:ea typeface="ＭＳ Ｐゴシック" charset="0"/>
              </a:defRPr>
            </a:lvl8pPr>
            <a:lvl9pPr marL="3886200" indent="-228600" eaLnBrk="0" fontAlgn="base" hangingPunct="0">
              <a:spcBef>
                <a:spcPct val="0"/>
              </a:spcBef>
              <a:spcAft>
                <a:spcPct val="0"/>
              </a:spcAft>
              <a:defRPr sz="2400">
                <a:solidFill>
                  <a:schemeClr val="tx1"/>
                </a:solidFill>
                <a:latin typeface="Franklin Gothic Book" charset="0"/>
                <a:ea typeface="ＭＳ Ｐゴシック" charset="0"/>
              </a:defRPr>
            </a:lvl9pPr>
          </a:lstStyle>
          <a:p>
            <a:pPr eaLnBrk="1" hangingPunct="1"/>
            <a:r>
              <a:rPr lang="cs-CZ" sz="1800" b="1"/>
              <a:t>       HR</a:t>
            </a:r>
          </a:p>
        </p:txBody>
      </p:sp>
      <p:sp>
        <p:nvSpPr>
          <p:cNvPr id="23557" name="TextovéPole 5"/>
          <p:cNvSpPr txBox="1">
            <a:spLocks noChangeArrowheads="1"/>
          </p:cNvSpPr>
          <p:nvPr/>
        </p:nvSpPr>
        <p:spPr bwMode="auto">
          <a:xfrm>
            <a:off x="2182813" y="5919788"/>
            <a:ext cx="20161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Franklin Gothic Book" charset="0"/>
                <a:ea typeface="ＭＳ Ｐゴシック" charset="0"/>
                <a:cs typeface="ＭＳ Ｐゴシック" charset="0"/>
              </a:defRPr>
            </a:lvl1pPr>
            <a:lvl2pPr marL="742950" indent="-285750">
              <a:defRPr sz="2400">
                <a:solidFill>
                  <a:schemeClr val="tx1"/>
                </a:solidFill>
                <a:latin typeface="Franklin Gothic Book" charset="0"/>
                <a:ea typeface="ＭＳ Ｐゴシック" charset="0"/>
              </a:defRPr>
            </a:lvl2pPr>
            <a:lvl3pPr marL="1143000" indent="-228600">
              <a:defRPr sz="2400">
                <a:solidFill>
                  <a:schemeClr val="tx1"/>
                </a:solidFill>
                <a:latin typeface="Franklin Gothic Book" charset="0"/>
                <a:ea typeface="ＭＳ Ｐゴシック" charset="0"/>
              </a:defRPr>
            </a:lvl3pPr>
            <a:lvl4pPr marL="1600200" indent="-228600">
              <a:defRPr sz="2400">
                <a:solidFill>
                  <a:schemeClr val="tx1"/>
                </a:solidFill>
                <a:latin typeface="Franklin Gothic Book" charset="0"/>
                <a:ea typeface="ＭＳ Ｐゴシック" charset="0"/>
              </a:defRPr>
            </a:lvl4pPr>
            <a:lvl5pPr marL="2057400" indent="-228600">
              <a:defRPr sz="2400">
                <a:solidFill>
                  <a:schemeClr val="tx1"/>
                </a:solidFill>
                <a:latin typeface="Franklin Gothic Book" charset="0"/>
                <a:ea typeface="ＭＳ Ｐゴシック" charset="0"/>
              </a:defRPr>
            </a:lvl5pPr>
            <a:lvl6pPr marL="2514600" indent="-228600" eaLnBrk="0" fontAlgn="base" hangingPunct="0">
              <a:spcBef>
                <a:spcPct val="0"/>
              </a:spcBef>
              <a:spcAft>
                <a:spcPct val="0"/>
              </a:spcAft>
              <a:defRPr sz="2400">
                <a:solidFill>
                  <a:schemeClr val="tx1"/>
                </a:solidFill>
                <a:latin typeface="Franklin Gothic Book" charset="0"/>
                <a:ea typeface="ＭＳ Ｐゴシック" charset="0"/>
              </a:defRPr>
            </a:lvl6pPr>
            <a:lvl7pPr marL="2971800" indent="-228600" eaLnBrk="0" fontAlgn="base" hangingPunct="0">
              <a:spcBef>
                <a:spcPct val="0"/>
              </a:spcBef>
              <a:spcAft>
                <a:spcPct val="0"/>
              </a:spcAft>
              <a:defRPr sz="2400">
                <a:solidFill>
                  <a:schemeClr val="tx1"/>
                </a:solidFill>
                <a:latin typeface="Franklin Gothic Book" charset="0"/>
                <a:ea typeface="ＭＳ Ｐゴシック" charset="0"/>
              </a:defRPr>
            </a:lvl7pPr>
            <a:lvl8pPr marL="3429000" indent="-228600" eaLnBrk="0" fontAlgn="base" hangingPunct="0">
              <a:spcBef>
                <a:spcPct val="0"/>
              </a:spcBef>
              <a:spcAft>
                <a:spcPct val="0"/>
              </a:spcAft>
              <a:defRPr sz="2400">
                <a:solidFill>
                  <a:schemeClr val="tx1"/>
                </a:solidFill>
                <a:latin typeface="Franklin Gothic Book" charset="0"/>
                <a:ea typeface="ＭＳ Ｐゴシック" charset="0"/>
              </a:defRPr>
            </a:lvl8pPr>
            <a:lvl9pPr marL="3886200" indent="-228600" eaLnBrk="0" fontAlgn="base" hangingPunct="0">
              <a:spcBef>
                <a:spcPct val="0"/>
              </a:spcBef>
              <a:spcAft>
                <a:spcPct val="0"/>
              </a:spcAft>
              <a:defRPr sz="2400">
                <a:solidFill>
                  <a:schemeClr val="tx1"/>
                </a:solidFill>
                <a:latin typeface="Franklin Gothic Book" charset="0"/>
                <a:ea typeface="ＭＳ Ｐゴシック" charset="0"/>
              </a:defRPr>
            </a:lvl9pPr>
          </a:lstStyle>
          <a:p>
            <a:pPr eaLnBrk="1" hangingPunct="1"/>
            <a:r>
              <a:rPr lang="cs-CZ" sz="1800" b="1"/>
              <a:t>ZAMĚSTNANCI</a:t>
            </a:r>
          </a:p>
        </p:txBody>
      </p:sp>
      <p:sp>
        <p:nvSpPr>
          <p:cNvPr id="7" name="Zahnutá šipka doprava 6"/>
          <p:cNvSpPr/>
          <p:nvPr/>
        </p:nvSpPr>
        <p:spPr>
          <a:xfrm>
            <a:off x="1212850" y="3827463"/>
            <a:ext cx="863600" cy="244951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chemeClr val="tx1"/>
              </a:solidFill>
            </a:endParaRPr>
          </a:p>
        </p:txBody>
      </p:sp>
      <p:sp>
        <p:nvSpPr>
          <p:cNvPr id="10" name="Obousměrná svislá šipka 9"/>
          <p:cNvSpPr/>
          <p:nvPr/>
        </p:nvSpPr>
        <p:spPr>
          <a:xfrm>
            <a:off x="2678113" y="4067175"/>
            <a:ext cx="431800" cy="7207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p>
        </p:txBody>
      </p:sp>
      <p:sp>
        <p:nvSpPr>
          <p:cNvPr id="11" name="Obousměrná svislá šipka 10"/>
          <p:cNvSpPr/>
          <p:nvPr/>
        </p:nvSpPr>
        <p:spPr>
          <a:xfrm>
            <a:off x="2678113" y="5151438"/>
            <a:ext cx="431800" cy="719137"/>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p>
        </p:txBody>
      </p:sp>
      <p:sp>
        <p:nvSpPr>
          <p:cNvPr id="13" name="Zahnutá šipka doprava 12"/>
          <p:cNvSpPr/>
          <p:nvPr/>
        </p:nvSpPr>
        <p:spPr>
          <a:xfrm rot="10600911">
            <a:off x="3924300" y="3730625"/>
            <a:ext cx="865188" cy="244792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chemeClr val="tx1"/>
              </a:solidFill>
            </a:endParaRPr>
          </a:p>
        </p:txBody>
      </p:sp>
      <p:pic>
        <p:nvPicPr>
          <p:cNvPr id="9" name="Picture 8"/>
          <p:cNvPicPr>
            <a:picLocks noChangeAspect="1"/>
          </p:cNvPicPr>
          <p:nvPr/>
        </p:nvPicPr>
        <p:blipFill>
          <a:blip r:embed="rId3" cstate="print">
            <a:extLst/>
          </a:blip>
          <a:stretch>
            <a:fillRect/>
          </a:stretch>
        </p:blipFill>
        <p:spPr>
          <a:xfrm>
            <a:off x="4859607" y="1979388"/>
            <a:ext cx="4021902" cy="2829150"/>
          </a:xfrm>
          <a:prstGeom prst="rect">
            <a:avLst/>
          </a:prstGeom>
          <a:ln>
            <a:noFill/>
          </a:ln>
          <a:effectLst>
            <a:softEdge rad="112500"/>
          </a:effectLst>
        </p:spPr>
      </p:pic>
    </p:spTree>
    <p:extLst>
      <p:ext uri="{BB962C8B-B14F-4D97-AF65-F5344CB8AC3E}">
        <p14:creationId xmlns:p14="http://schemas.microsoft.com/office/powerpoint/2010/main" val="3170687434"/>
      </p:ext>
    </p:extLst>
  </p:cSld>
  <p:clrMapOvr>
    <a:masterClrMapping/>
  </p:clrMapOvr>
  <p:transition xmlns:p14="http://schemas.microsoft.com/office/powerpoint/2010/main">
    <p:newsflash/>
  </p:transitio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539248"/>
            <a:ext cx="8002588" cy="1322024"/>
          </a:xfrm>
        </p:spPr>
        <p:txBody>
          <a:bodyPr rtlCol="0">
            <a:normAutofit fontScale="90000"/>
          </a:bodyPr>
          <a:lstStyle/>
          <a:p>
            <a:pPr>
              <a:defRPr/>
            </a:pPr>
            <a:r>
              <a:rPr lang="cs-CZ" sz="4000" dirty="0" smtClean="0"/>
              <a:t>Jakými </a:t>
            </a:r>
            <a:r>
              <a:rPr lang="cs-CZ" sz="4000" dirty="0"/>
              <a:t>způsoby může končit pracovní poměr ?</a:t>
            </a:r>
            <a:br>
              <a:rPr lang="cs-CZ" sz="4000" dirty="0"/>
            </a:br>
            <a:r>
              <a:rPr lang="cs-CZ" sz="4000" dirty="0">
                <a:latin typeface="Constantia" charset="0"/>
                <a:ea typeface="+mj-ea"/>
                <a:cs typeface="+mj-cs"/>
              </a:rPr>
              <a:t/>
            </a:r>
            <a:br>
              <a:rPr lang="cs-CZ" sz="4000" dirty="0">
                <a:latin typeface="Constantia" charset="0"/>
                <a:ea typeface="+mj-ea"/>
                <a:cs typeface="+mj-cs"/>
              </a:rPr>
            </a:br>
            <a:r>
              <a:rPr lang="cs-CZ" sz="4000" dirty="0">
                <a:latin typeface="Constantia" charset="0"/>
                <a:ea typeface="+mj-ea"/>
                <a:cs typeface="+mj-cs"/>
              </a:rPr>
              <a:t/>
            </a:r>
            <a:br>
              <a:rPr lang="cs-CZ" sz="4000" dirty="0">
                <a:latin typeface="Constantia" charset="0"/>
                <a:ea typeface="+mj-ea"/>
                <a:cs typeface="+mj-cs"/>
              </a:rPr>
            </a:br>
            <a:endParaRPr lang="cs-CZ" sz="4000" dirty="0">
              <a:latin typeface="Constantia" charset="0"/>
              <a:ea typeface="+mj-ea"/>
              <a:cs typeface="+mj-cs"/>
            </a:endParaRPr>
          </a:p>
        </p:txBody>
      </p:sp>
      <p:sp>
        <p:nvSpPr>
          <p:cNvPr id="20482" name="Zástupný symbol pro obsah 2"/>
          <p:cNvSpPr>
            <a:spLocks noGrp="1"/>
          </p:cNvSpPr>
          <p:nvPr>
            <p:ph idx="1"/>
          </p:nvPr>
        </p:nvSpPr>
        <p:spPr>
          <a:xfrm>
            <a:off x="457200" y="2035222"/>
            <a:ext cx="7556313" cy="4592294"/>
          </a:xfrm>
        </p:spPr>
        <p:txBody>
          <a:bodyPr rtlCol="0">
            <a:normAutofit/>
          </a:bodyPr>
          <a:lstStyle/>
          <a:p>
            <a:pPr eaLnBrk="1" fontAlgn="auto" hangingPunct="1">
              <a:spcAft>
                <a:spcPts val="0"/>
              </a:spcAft>
              <a:buFont typeface="Wingdings" pitchFamily="2" charset="2"/>
              <a:buChar char="S"/>
              <a:defRPr/>
            </a:pPr>
            <a:r>
              <a:rPr lang="cs-CZ" sz="2200" dirty="0">
                <a:solidFill>
                  <a:schemeClr val="tx1">
                    <a:lumMod val="65000"/>
                    <a:lumOff val="35000"/>
                  </a:schemeClr>
                </a:solidFill>
              </a:rPr>
              <a:t>Dohodou</a:t>
            </a:r>
          </a:p>
          <a:p>
            <a:pPr eaLnBrk="1" fontAlgn="auto" hangingPunct="1">
              <a:spcAft>
                <a:spcPts val="0"/>
              </a:spcAft>
              <a:buFont typeface="Wingdings" pitchFamily="2" charset="2"/>
              <a:buChar char="S"/>
              <a:defRPr/>
            </a:pPr>
            <a:r>
              <a:rPr lang="cs-CZ" sz="2200" dirty="0">
                <a:solidFill>
                  <a:schemeClr val="tx1">
                    <a:lumMod val="65000"/>
                    <a:lumOff val="35000"/>
                  </a:schemeClr>
                </a:solidFill>
              </a:rPr>
              <a:t>Výpovědí</a:t>
            </a:r>
          </a:p>
          <a:p>
            <a:pPr eaLnBrk="1" fontAlgn="auto" hangingPunct="1">
              <a:spcAft>
                <a:spcPts val="0"/>
              </a:spcAft>
              <a:buFont typeface="Wingdings" pitchFamily="2" charset="2"/>
              <a:buChar char="S"/>
              <a:defRPr/>
            </a:pPr>
            <a:r>
              <a:rPr lang="cs-CZ" sz="2200" dirty="0" smtClean="0"/>
              <a:t>O</a:t>
            </a:r>
            <a:r>
              <a:rPr lang="cs-CZ" sz="2200" dirty="0" smtClean="0">
                <a:solidFill>
                  <a:schemeClr val="tx1">
                    <a:lumMod val="65000"/>
                    <a:lumOff val="35000"/>
                  </a:schemeClr>
                </a:solidFill>
              </a:rPr>
              <a:t>kamžitým </a:t>
            </a:r>
            <a:r>
              <a:rPr lang="cs-CZ" sz="2200" dirty="0">
                <a:solidFill>
                  <a:schemeClr val="tx1">
                    <a:lumMod val="65000"/>
                    <a:lumOff val="35000"/>
                  </a:schemeClr>
                </a:solidFill>
              </a:rPr>
              <a:t>zrušením</a:t>
            </a:r>
          </a:p>
          <a:p>
            <a:pPr eaLnBrk="1" fontAlgn="auto" hangingPunct="1">
              <a:spcAft>
                <a:spcPts val="0"/>
              </a:spcAft>
              <a:buFont typeface="Wingdings" pitchFamily="2" charset="2"/>
              <a:buChar char="S"/>
              <a:defRPr/>
            </a:pPr>
            <a:r>
              <a:rPr lang="cs-CZ" sz="2200" dirty="0" smtClean="0">
                <a:solidFill>
                  <a:schemeClr val="tx1">
                    <a:lumMod val="65000"/>
                    <a:lumOff val="35000"/>
                  </a:schemeClr>
                </a:solidFill>
              </a:rPr>
              <a:t>Zrušením </a:t>
            </a:r>
            <a:r>
              <a:rPr lang="cs-CZ" sz="2200" dirty="0">
                <a:solidFill>
                  <a:schemeClr val="tx1">
                    <a:lumMod val="65000"/>
                    <a:lumOff val="35000"/>
                  </a:schemeClr>
                </a:solidFill>
              </a:rPr>
              <a:t>ve zkušební době</a:t>
            </a:r>
          </a:p>
          <a:p>
            <a:pPr eaLnBrk="1" fontAlgn="auto" hangingPunct="1">
              <a:spcAft>
                <a:spcPts val="0"/>
              </a:spcAft>
              <a:buFont typeface="Wingdings" pitchFamily="2" charset="2"/>
              <a:buChar char="S"/>
              <a:defRPr/>
            </a:pPr>
            <a:r>
              <a:rPr lang="cs-CZ" sz="2200" dirty="0">
                <a:solidFill>
                  <a:schemeClr val="tx1">
                    <a:lumMod val="65000"/>
                    <a:lumOff val="35000"/>
                  </a:schemeClr>
                </a:solidFill>
              </a:rPr>
              <a:t>Uplynutím sjednané doby PP</a:t>
            </a:r>
          </a:p>
          <a:p>
            <a:pPr eaLnBrk="1" fontAlgn="auto" hangingPunct="1">
              <a:spcAft>
                <a:spcPts val="0"/>
              </a:spcAft>
              <a:buFont typeface="Wingdings" pitchFamily="2" charset="2"/>
              <a:buChar char="S"/>
              <a:defRPr/>
            </a:pPr>
            <a:r>
              <a:rPr lang="cs-CZ" sz="2200" dirty="0">
                <a:solidFill>
                  <a:schemeClr val="tx1">
                    <a:lumMod val="65000"/>
                    <a:lumOff val="35000"/>
                  </a:schemeClr>
                </a:solidFill>
              </a:rPr>
              <a:t>Smrtí zaměstnance</a:t>
            </a:r>
          </a:p>
          <a:p>
            <a:pPr eaLnBrk="1" fontAlgn="auto" hangingPunct="1">
              <a:spcAft>
                <a:spcPts val="0"/>
              </a:spcAft>
              <a:buFont typeface="Wingdings" pitchFamily="2" charset="2"/>
              <a:buChar char="S"/>
              <a:defRPr/>
            </a:pPr>
            <a:r>
              <a:rPr lang="cs-CZ" sz="2200" dirty="0">
                <a:solidFill>
                  <a:schemeClr val="tx1">
                    <a:lumMod val="65000"/>
                    <a:lumOff val="35000"/>
                  </a:schemeClr>
                </a:solidFill>
              </a:rPr>
              <a:t>Zrušením povolení k pobytu </a:t>
            </a:r>
          </a:p>
          <a:p>
            <a:pPr algn="ctr" eaLnBrk="1" fontAlgn="auto" hangingPunct="1">
              <a:spcAft>
                <a:spcPts val="0"/>
              </a:spcAft>
              <a:buFont typeface="Brush Script MT" charset="0"/>
              <a:buNone/>
              <a:defRPr/>
            </a:pPr>
            <a:r>
              <a:rPr lang="cs-CZ" sz="2200" dirty="0">
                <a:solidFill>
                  <a:schemeClr val="tx1">
                    <a:lumMod val="65000"/>
                    <a:lumOff val="35000"/>
                  </a:schemeClr>
                </a:solidFill>
              </a:rPr>
              <a:t>dobrovolně </a:t>
            </a:r>
            <a:r>
              <a:rPr lang="cs-CZ" sz="2200" dirty="0" err="1">
                <a:solidFill>
                  <a:schemeClr val="tx1">
                    <a:lumMod val="65000"/>
                    <a:lumOff val="35000"/>
                  </a:schemeClr>
                </a:solidFill>
              </a:rPr>
              <a:t>x</a:t>
            </a:r>
            <a:r>
              <a:rPr lang="cs-CZ" sz="2200" dirty="0">
                <a:solidFill>
                  <a:schemeClr val="tx1">
                    <a:lumMod val="65000"/>
                    <a:lumOff val="35000"/>
                  </a:schemeClr>
                </a:solidFill>
              </a:rPr>
              <a:t> nedobrovolně</a:t>
            </a:r>
          </a:p>
          <a:p>
            <a:pPr eaLnBrk="1" fontAlgn="auto" hangingPunct="1">
              <a:spcAft>
                <a:spcPts val="0"/>
              </a:spcAft>
              <a:buFont typeface="Brush Script MT" charset="0"/>
              <a:buNone/>
              <a:defRPr/>
            </a:pPr>
            <a:endParaRPr lang="cs-CZ" sz="2200" dirty="0">
              <a:solidFill>
                <a:schemeClr val="tx1">
                  <a:lumMod val="65000"/>
                  <a:lumOff val="35000"/>
                </a:schemeClr>
              </a:solidFill>
              <a:latin typeface="Constantia" charset="0"/>
            </a:endParaRPr>
          </a:p>
          <a:p>
            <a:pPr eaLnBrk="1" fontAlgn="auto" hangingPunct="1">
              <a:spcAft>
                <a:spcPts val="0"/>
              </a:spcAft>
              <a:buFont typeface="Wingdings" pitchFamily="2" charset="2"/>
              <a:buChar char="S"/>
              <a:defRPr/>
            </a:pPr>
            <a:endParaRPr lang="cs-CZ" sz="2200" dirty="0">
              <a:solidFill>
                <a:schemeClr val="tx1">
                  <a:lumMod val="65000"/>
                  <a:lumOff val="35000"/>
                </a:schemeClr>
              </a:solidFill>
              <a:latin typeface="Franklin Gothic Book" charset="0"/>
            </a:endParaRPr>
          </a:p>
          <a:p>
            <a:pPr eaLnBrk="1" fontAlgn="auto" hangingPunct="1">
              <a:spcAft>
                <a:spcPts val="0"/>
              </a:spcAft>
              <a:buFont typeface="Wingdings" pitchFamily="2" charset="2"/>
              <a:buChar char="S"/>
              <a:defRPr/>
            </a:pPr>
            <a:endParaRPr lang="cs-CZ" sz="2600" dirty="0">
              <a:solidFill>
                <a:schemeClr val="tx1">
                  <a:lumMod val="65000"/>
                  <a:lumOff val="35000"/>
                </a:schemeClr>
              </a:solidFill>
              <a:latin typeface="Franklin Gothic Book" charset="0"/>
              <a:ea typeface="+mn-ea"/>
              <a:cs typeface="+mn-cs"/>
            </a:endParaRPr>
          </a:p>
        </p:txBody>
      </p:sp>
      <p:pic>
        <p:nvPicPr>
          <p:cNvPr id="4" name="Picture 3"/>
          <p:cNvPicPr>
            <a:picLocks noChangeAspect="1"/>
          </p:cNvPicPr>
          <p:nvPr/>
        </p:nvPicPr>
        <p:blipFill>
          <a:blip r:embed="rId3" cstate="print">
            <a:extLst/>
          </a:blip>
          <a:stretch>
            <a:fillRect/>
          </a:stretch>
        </p:blipFill>
        <p:spPr>
          <a:xfrm>
            <a:off x="5271119" y="2481593"/>
            <a:ext cx="2964558" cy="2593988"/>
          </a:xfrm>
          <a:prstGeom prst="rect">
            <a:avLst/>
          </a:prstGeom>
          <a:ln>
            <a:noFill/>
          </a:ln>
          <a:effectLst>
            <a:softEdge rad="112500"/>
          </a:effectLst>
        </p:spPr>
      </p:pic>
    </p:spTree>
    <p:extLst>
      <p:ext uri="{BB962C8B-B14F-4D97-AF65-F5344CB8AC3E}">
        <p14:creationId xmlns:p14="http://schemas.microsoft.com/office/powerpoint/2010/main" val="3874365019"/>
      </p:ext>
    </p:extLst>
  </p:cSld>
  <p:clrMapOvr>
    <a:masterClrMapping/>
  </p:clrMapOvr>
  <p:transition xmlns:p14="http://schemas.microsoft.com/office/powerpoint/2010/main">
    <p:newsflash/>
  </p:transitio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913" y="305745"/>
            <a:ext cx="7295887" cy="1079500"/>
          </a:xfrm>
        </p:spPr>
        <p:txBody>
          <a:bodyPr rtlCol="0">
            <a:normAutofit fontScale="90000"/>
          </a:bodyPr>
          <a:lstStyle/>
          <a:p>
            <a:pPr eaLnBrk="1" fontAlgn="auto" hangingPunct="1">
              <a:spcAft>
                <a:spcPts val="0"/>
              </a:spcAft>
              <a:defRPr/>
            </a:pPr>
            <a:r>
              <a:rPr lang="cs-CZ" sz="4000" dirty="0" smtClean="0">
                <a:ea typeface="+mj-ea"/>
                <a:cs typeface="+mj-cs"/>
              </a:rPr>
              <a:t>Co </a:t>
            </a:r>
            <a:r>
              <a:rPr lang="cs-CZ" sz="4000" dirty="0">
                <a:ea typeface="+mj-ea"/>
                <a:cs typeface="+mj-cs"/>
              </a:rPr>
              <a:t>dělat, když zaměstnanec odchází</a:t>
            </a:r>
          </a:p>
        </p:txBody>
      </p:sp>
      <p:sp>
        <p:nvSpPr>
          <p:cNvPr id="27650" name="Zástupný symbol pro obsah 2"/>
          <p:cNvSpPr>
            <a:spLocks noGrp="1"/>
          </p:cNvSpPr>
          <p:nvPr>
            <p:ph idx="1"/>
          </p:nvPr>
        </p:nvSpPr>
        <p:spPr>
          <a:xfrm>
            <a:off x="628913" y="1635136"/>
            <a:ext cx="7295887" cy="4696664"/>
          </a:xfrm>
        </p:spPr>
        <p:txBody>
          <a:bodyPr/>
          <a:lstStyle/>
          <a:p>
            <a:pPr eaLnBrk="1" hangingPunct="1"/>
            <a:r>
              <a:rPr lang="cs-CZ" sz="2200" dirty="0"/>
              <a:t>Informovat nadřízeného</a:t>
            </a:r>
          </a:p>
          <a:p>
            <a:pPr eaLnBrk="1" hangingPunct="1"/>
            <a:r>
              <a:rPr lang="cs-CZ" sz="2200" dirty="0"/>
              <a:t>Domluva HR s nadřízeným na postupu</a:t>
            </a:r>
          </a:p>
          <a:p>
            <a:pPr eaLnBrk="1" hangingPunct="1"/>
            <a:r>
              <a:rPr lang="cs-CZ" sz="2200" dirty="0"/>
              <a:t>HR příprava potřebných dokumentů</a:t>
            </a:r>
          </a:p>
          <a:p>
            <a:pPr eaLnBrk="1" hangingPunct="1"/>
            <a:r>
              <a:rPr lang="cs-CZ" sz="2200" dirty="0"/>
              <a:t>Setkání zaměstnance, nadřízeného a HR (vyjednávání podmínek, exit interview)</a:t>
            </a:r>
          </a:p>
          <a:p>
            <a:pPr eaLnBrk="1" hangingPunct="1"/>
            <a:r>
              <a:rPr lang="cs-CZ" sz="2200" dirty="0"/>
              <a:t>Vyřízení formálních a bezpečnostních záležitostí</a:t>
            </a:r>
          </a:p>
          <a:p>
            <a:pPr eaLnBrk="1" hangingPunct="1">
              <a:buFont typeface="Brush Script MT" charset="0"/>
              <a:buNone/>
            </a:pPr>
            <a:endParaRPr lang="cs-CZ" sz="2600" dirty="0">
              <a:latin typeface="Constantia" charset="0"/>
            </a:endParaRPr>
          </a:p>
          <a:p>
            <a:pPr eaLnBrk="1" hangingPunct="1"/>
            <a:endParaRPr lang="cs-CZ" sz="2600" dirty="0">
              <a:latin typeface="Constantia" charset="0"/>
            </a:endParaRPr>
          </a:p>
        </p:txBody>
      </p:sp>
      <p:pic>
        <p:nvPicPr>
          <p:cNvPr id="4" name="Picture 3"/>
          <p:cNvPicPr>
            <a:picLocks noChangeAspect="1"/>
          </p:cNvPicPr>
          <p:nvPr/>
        </p:nvPicPr>
        <p:blipFill>
          <a:blip r:embed="rId3" cstate="print">
            <a:extLst/>
          </a:blip>
          <a:stretch>
            <a:fillRect/>
          </a:stretch>
        </p:blipFill>
        <p:spPr>
          <a:xfrm>
            <a:off x="6158071" y="1635136"/>
            <a:ext cx="1766729" cy="938575"/>
          </a:xfrm>
          <a:prstGeom prst="rect">
            <a:avLst/>
          </a:prstGeom>
          <a:ln>
            <a:noFill/>
          </a:ln>
          <a:effectLst>
            <a:softEdge rad="112500"/>
          </a:effectLst>
        </p:spPr>
      </p:pic>
      <p:pic>
        <p:nvPicPr>
          <p:cNvPr id="5" name="Picture 4"/>
          <p:cNvPicPr>
            <a:picLocks noChangeAspect="1"/>
          </p:cNvPicPr>
          <p:nvPr/>
        </p:nvPicPr>
        <p:blipFill>
          <a:blip r:embed="rId4" cstate="print">
            <a:extLst/>
          </a:blip>
          <a:stretch>
            <a:fillRect/>
          </a:stretch>
        </p:blipFill>
        <p:spPr>
          <a:xfrm>
            <a:off x="3492310" y="5074525"/>
            <a:ext cx="2319365" cy="1396435"/>
          </a:xfrm>
          <a:prstGeom prst="rect">
            <a:avLst/>
          </a:prstGeom>
          <a:ln>
            <a:noFill/>
          </a:ln>
          <a:effectLst>
            <a:softEdge rad="112500"/>
          </a:effectLst>
        </p:spPr>
      </p:pic>
    </p:spTree>
    <p:extLst>
      <p:ext uri="{BB962C8B-B14F-4D97-AF65-F5344CB8AC3E}">
        <p14:creationId xmlns:p14="http://schemas.microsoft.com/office/powerpoint/2010/main" val="568779336"/>
      </p:ext>
    </p:extLst>
  </p:cSld>
  <p:clrMapOvr>
    <a:masterClrMapping/>
  </p:clrMapOvr>
  <p:transition xmlns:p14="http://schemas.microsoft.com/office/powerpoint/2010/main">
    <p:newsflash/>
  </p:transition>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98474" y="487062"/>
            <a:ext cx="7556313" cy="1113138"/>
          </a:xfrm>
        </p:spPr>
        <p:txBody>
          <a:bodyPr rtlCol="0">
            <a:normAutofit fontScale="90000"/>
          </a:bodyPr>
          <a:lstStyle/>
          <a:p>
            <a:pPr eaLnBrk="1" fontAlgn="auto" hangingPunct="1">
              <a:spcAft>
                <a:spcPts val="0"/>
              </a:spcAft>
              <a:defRPr/>
            </a:pPr>
            <a:r>
              <a:rPr lang="cs-CZ" sz="4000" dirty="0">
                <a:ea typeface="+mj-ea"/>
                <a:cs typeface="+mj-cs"/>
              </a:rPr>
              <a:t>Co znamená odchod zaměstnanců pro organizaci</a:t>
            </a:r>
          </a:p>
        </p:txBody>
      </p:sp>
      <p:sp>
        <p:nvSpPr>
          <p:cNvPr id="24578" name="Zástupný symbol pro obsah 2"/>
          <p:cNvSpPr>
            <a:spLocks noGrp="1"/>
          </p:cNvSpPr>
          <p:nvPr>
            <p:ph idx="1"/>
          </p:nvPr>
        </p:nvSpPr>
        <p:spPr/>
        <p:txBody>
          <a:bodyPr rtlCol="0">
            <a:normAutofit/>
          </a:bodyPr>
          <a:lstStyle/>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Náklady na nového zaměstnance </a:t>
            </a:r>
          </a:p>
          <a:p>
            <a:pPr eaLnBrk="1" fontAlgn="auto" hangingPunct="1">
              <a:spcAft>
                <a:spcPts val="0"/>
              </a:spcAft>
              <a:buFont typeface="Brush Script MT" charset="0"/>
              <a:buNone/>
              <a:defRPr/>
            </a:pPr>
            <a:r>
              <a:rPr lang="cs-CZ" sz="2200" dirty="0">
                <a:solidFill>
                  <a:schemeClr val="tx1">
                    <a:lumMod val="65000"/>
                    <a:lumOff val="35000"/>
                  </a:schemeClr>
                </a:solidFill>
                <a:ea typeface="+mn-ea"/>
                <a:cs typeface="+mn-cs"/>
              </a:rPr>
              <a:t>   (výběrové řízení a zaškolení zaměstnance)</a:t>
            </a:r>
          </a:p>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Otřese loajalitou a motivovaností </a:t>
            </a:r>
          </a:p>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Dočasný nárůst práce pro spolupracovníky v případě včas neobsazeného místa</a:t>
            </a:r>
          </a:p>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Image společnosti jako zaměstnavatele</a:t>
            </a:r>
          </a:p>
        </p:txBody>
      </p:sp>
      <p:pic>
        <p:nvPicPr>
          <p:cNvPr id="5" name="Picture 4"/>
          <p:cNvPicPr>
            <a:picLocks noChangeAspect="1"/>
          </p:cNvPicPr>
          <p:nvPr/>
        </p:nvPicPr>
        <p:blipFill>
          <a:blip r:embed="rId3" cstate="print">
            <a:extLst/>
          </a:blip>
          <a:stretch>
            <a:fillRect/>
          </a:stretch>
        </p:blipFill>
        <p:spPr>
          <a:xfrm>
            <a:off x="6679125" y="4364278"/>
            <a:ext cx="1846709" cy="2305050"/>
          </a:xfrm>
          <a:prstGeom prst="rect">
            <a:avLst/>
          </a:prstGeom>
          <a:ln>
            <a:noFill/>
          </a:ln>
          <a:effectLst>
            <a:softEdge rad="112500"/>
          </a:effectLst>
        </p:spPr>
      </p:pic>
    </p:spTree>
    <p:extLst>
      <p:ext uri="{BB962C8B-B14F-4D97-AF65-F5344CB8AC3E}">
        <p14:creationId xmlns:p14="http://schemas.microsoft.com/office/powerpoint/2010/main" val="2672508787"/>
      </p:ext>
    </p:extLst>
  </p:cSld>
  <p:clrMapOvr>
    <a:masterClrMapping/>
  </p:clrMapOvr>
  <p:transition xmlns:p14="http://schemas.microsoft.com/office/powerpoint/2010/main">
    <p:newsflash/>
  </p:transition>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Nadpis 1"/>
          <p:cNvSpPr>
            <a:spLocks noGrp="1"/>
          </p:cNvSpPr>
          <p:nvPr>
            <p:ph type="title"/>
          </p:nvPr>
        </p:nvSpPr>
        <p:spPr>
          <a:xfrm>
            <a:off x="851825" y="411957"/>
            <a:ext cx="6964363" cy="811212"/>
          </a:xfrm>
        </p:spPr>
        <p:txBody>
          <a:bodyPr/>
          <a:lstStyle/>
          <a:p>
            <a:pPr eaLnBrk="1" hangingPunct="1"/>
            <a:r>
              <a:rPr lang="cs-CZ" dirty="0"/>
              <a:t>Hromadné propuštění </a:t>
            </a:r>
          </a:p>
        </p:txBody>
      </p:sp>
      <p:sp>
        <p:nvSpPr>
          <p:cNvPr id="26626" name="Zástupný symbol pro obsah 2"/>
          <p:cNvSpPr>
            <a:spLocks noGrp="1"/>
          </p:cNvSpPr>
          <p:nvPr>
            <p:ph idx="1"/>
          </p:nvPr>
        </p:nvSpPr>
        <p:spPr>
          <a:xfrm>
            <a:off x="851825" y="1223170"/>
            <a:ext cx="7185327" cy="5447506"/>
          </a:xfrm>
        </p:spPr>
        <p:txBody>
          <a:bodyPr rtlCol="0">
            <a:normAutofit/>
          </a:bodyPr>
          <a:lstStyle/>
          <a:p>
            <a:pPr eaLnBrk="1" fontAlgn="auto" hangingPunct="1">
              <a:spcAft>
                <a:spcPts val="0"/>
              </a:spcAft>
              <a:buFont typeface="Brush Script MT" charset="0"/>
              <a:buNone/>
              <a:defRPr/>
            </a:pPr>
            <a:r>
              <a:rPr lang="cs-CZ" sz="2200" dirty="0">
                <a:solidFill>
                  <a:schemeClr val="tx1">
                    <a:lumMod val="65000"/>
                    <a:lumOff val="35000"/>
                  </a:schemeClr>
                </a:solidFill>
                <a:ea typeface="+mn-ea"/>
                <a:cs typeface="+mn-cs"/>
              </a:rPr>
              <a:t>Plánování propouštění:</a:t>
            </a:r>
          </a:p>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Koho propustit (kritéria dle výkonu, </a:t>
            </a:r>
          </a:p>
          <a:p>
            <a:pPr eaLnBrk="1" fontAlgn="auto" hangingPunct="1">
              <a:spcAft>
                <a:spcPts val="0"/>
              </a:spcAft>
              <a:buFont typeface="Brush Script MT" charset="0"/>
              <a:buNone/>
              <a:defRPr/>
            </a:pPr>
            <a:r>
              <a:rPr lang="cs-CZ" sz="2200" dirty="0">
                <a:solidFill>
                  <a:schemeClr val="tx1">
                    <a:lumMod val="65000"/>
                    <a:lumOff val="35000"/>
                  </a:schemeClr>
                </a:solidFill>
                <a:ea typeface="+mn-ea"/>
                <a:cs typeface="+mn-cs"/>
              </a:rPr>
              <a:t>    tzv. metoda LIFO, dobrovolníci)</a:t>
            </a:r>
          </a:p>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Koho stabilizovat </a:t>
            </a:r>
          </a:p>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Jak komunikovat směrem dovnitř organizace i směrem ven z organizace</a:t>
            </a:r>
          </a:p>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Zajistit služby pro odcházející</a:t>
            </a:r>
          </a:p>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Naplánovat harmonogram propouštění</a:t>
            </a:r>
          </a:p>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Komunikovat propouštění směrem do organizace i z organizace</a:t>
            </a:r>
          </a:p>
          <a:p>
            <a:pPr eaLnBrk="1" fontAlgn="auto" hangingPunct="1">
              <a:spcAft>
                <a:spcPts val="0"/>
              </a:spcAft>
              <a:buFont typeface="Wingdings" pitchFamily="2" charset="2"/>
              <a:buChar char="S"/>
              <a:defRPr/>
            </a:pPr>
            <a:endParaRPr lang="cs-CZ" sz="2500" dirty="0">
              <a:solidFill>
                <a:schemeClr val="tx1">
                  <a:lumMod val="65000"/>
                  <a:lumOff val="35000"/>
                </a:schemeClr>
              </a:solidFill>
              <a:latin typeface="Constantia" charset="0"/>
              <a:ea typeface="+mn-ea"/>
              <a:cs typeface="+mn-cs"/>
            </a:endParaRPr>
          </a:p>
          <a:p>
            <a:pPr eaLnBrk="1" fontAlgn="auto" hangingPunct="1">
              <a:spcAft>
                <a:spcPts val="0"/>
              </a:spcAft>
              <a:buFont typeface="Wingdings" pitchFamily="2" charset="2"/>
              <a:buChar char="S"/>
              <a:defRPr/>
            </a:pPr>
            <a:endParaRPr lang="cs-CZ" sz="2500" dirty="0">
              <a:solidFill>
                <a:schemeClr val="tx1">
                  <a:lumMod val="65000"/>
                  <a:lumOff val="35000"/>
                </a:schemeClr>
              </a:solidFill>
              <a:latin typeface="Constantia" charset="0"/>
              <a:ea typeface="+mn-ea"/>
              <a:cs typeface="+mn-cs"/>
            </a:endParaRPr>
          </a:p>
        </p:txBody>
      </p:sp>
      <p:pic>
        <p:nvPicPr>
          <p:cNvPr id="5" name="Picture 4"/>
          <p:cNvPicPr>
            <a:picLocks noChangeAspect="1"/>
          </p:cNvPicPr>
          <p:nvPr/>
        </p:nvPicPr>
        <p:blipFill>
          <a:blip r:embed="rId3" cstate="print">
            <a:extLst/>
          </a:blip>
          <a:stretch>
            <a:fillRect/>
          </a:stretch>
        </p:blipFill>
        <p:spPr>
          <a:xfrm>
            <a:off x="6213811" y="2052873"/>
            <a:ext cx="1445877" cy="1256536"/>
          </a:xfrm>
          <a:prstGeom prst="rect">
            <a:avLst/>
          </a:prstGeom>
          <a:ln>
            <a:noFill/>
          </a:ln>
          <a:effectLst>
            <a:softEdge rad="112500"/>
          </a:effectLst>
        </p:spPr>
      </p:pic>
      <p:pic>
        <p:nvPicPr>
          <p:cNvPr id="6" name="Picture 5"/>
          <p:cNvPicPr>
            <a:picLocks noChangeAspect="1"/>
          </p:cNvPicPr>
          <p:nvPr/>
        </p:nvPicPr>
        <p:blipFill>
          <a:blip r:embed="rId4" cstate="print">
            <a:extLst/>
          </a:blip>
          <a:stretch>
            <a:fillRect/>
          </a:stretch>
        </p:blipFill>
        <p:spPr>
          <a:xfrm flipH="1">
            <a:off x="6586706" y="4192208"/>
            <a:ext cx="2557294" cy="1582949"/>
          </a:xfrm>
          <a:prstGeom prst="rect">
            <a:avLst/>
          </a:prstGeom>
          <a:ln>
            <a:noFill/>
          </a:ln>
          <a:effectLst>
            <a:softEdge rad="112500"/>
          </a:effectLst>
        </p:spPr>
      </p:pic>
    </p:spTree>
    <p:extLst>
      <p:ext uri="{BB962C8B-B14F-4D97-AF65-F5344CB8AC3E}">
        <p14:creationId xmlns:p14="http://schemas.microsoft.com/office/powerpoint/2010/main" val="4136391204"/>
      </p:ext>
    </p:extLst>
  </p:cSld>
  <p:clrMapOvr>
    <a:masterClrMapping/>
  </p:clrMapOvr>
  <p:transition xmlns:p14="http://schemas.microsoft.com/office/powerpoint/2010/main">
    <p:newsflash/>
  </p:transition>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98474" y="377551"/>
            <a:ext cx="7745934" cy="935037"/>
          </a:xfrm>
        </p:spPr>
        <p:txBody>
          <a:bodyPr rtlCol="0">
            <a:normAutofit fontScale="90000"/>
          </a:bodyPr>
          <a:lstStyle/>
          <a:p>
            <a:pPr eaLnBrk="1" fontAlgn="auto" hangingPunct="1">
              <a:spcAft>
                <a:spcPts val="0"/>
              </a:spcAft>
              <a:defRPr/>
            </a:pPr>
            <a:r>
              <a:rPr lang="cs-CZ" sz="4000" dirty="0">
                <a:ea typeface="+mj-ea"/>
                <a:cs typeface="+mj-cs"/>
              </a:rPr>
              <a:t>Jak mít odchody zaměstnanců pod kontrolou</a:t>
            </a:r>
            <a:br>
              <a:rPr lang="cs-CZ" sz="4000" dirty="0">
                <a:ea typeface="+mj-ea"/>
                <a:cs typeface="+mj-cs"/>
              </a:rPr>
            </a:br>
            <a:endParaRPr lang="cs-CZ" sz="4000" dirty="0">
              <a:ea typeface="+mj-ea"/>
              <a:cs typeface="+mj-cs"/>
            </a:endParaRPr>
          </a:p>
        </p:txBody>
      </p:sp>
      <p:sp>
        <p:nvSpPr>
          <p:cNvPr id="28674" name="Zástupný symbol pro obsah 2"/>
          <p:cNvSpPr>
            <a:spLocks noGrp="1"/>
          </p:cNvSpPr>
          <p:nvPr>
            <p:ph idx="1"/>
          </p:nvPr>
        </p:nvSpPr>
        <p:spPr>
          <a:xfrm>
            <a:off x="498474" y="1669926"/>
            <a:ext cx="7556313" cy="4456238"/>
          </a:xfrm>
        </p:spPr>
        <p:txBody>
          <a:bodyPr rtlCol="0">
            <a:normAutofit/>
          </a:bodyPr>
          <a:lstStyle/>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Připravovat pravidelné statistiky ukazatelů jako je nemocnost, přesčasy, fluktuaci – pomohou dříve odhalit problémy</a:t>
            </a:r>
          </a:p>
          <a:p>
            <a:pPr eaLnBrk="1" fontAlgn="auto" hangingPunct="1">
              <a:spcAft>
                <a:spcPts val="0"/>
              </a:spcAft>
              <a:buFont typeface="Wingdings" pitchFamily="2" charset="2"/>
              <a:buChar char="S"/>
              <a:defRPr/>
            </a:pPr>
            <a:r>
              <a:rPr lang="cs-CZ" sz="2200" dirty="0" smtClean="0">
                <a:solidFill>
                  <a:schemeClr val="tx1">
                    <a:lumMod val="65000"/>
                    <a:lumOff val="35000"/>
                  </a:schemeClr>
                </a:solidFill>
                <a:ea typeface="+mn-ea"/>
                <a:cs typeface="+mn-cs"/>
              </a:rPr>
              <a:t>Průzkum spokojenosti zaměstnanců</a:t>
            </a:r>
            <a:endParaRPr lang="cs-CZ" sz="2200" dirty="0">
              <a:solidFill>
                <a:schemeClr val="tx1">
                  <a:lumMod val="65000"/>
                  <a:lumOff val="35000"/>
                </a:schemeClr>
              </a:solidFill>
              <a:ea typeface="+mn-ea"/>
              <a:cs typeface="+mn-cs"/>
            </a:endParaRPr>
          </a:p>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HR vždy musí vědět, kdo odchází nebo koho propustit</a:t>
            </a:r>
          </a:p>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Plánování a zastupitelnost</a:t>
            </a:r>
          </a:p>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Důležitá je komunikace !!!</a:t>
            </a:r>
          </a:p>
        </p:txBody>
      </p:sp>
      <p:pic>
        <p:nvPicPr>
          <p:cNvPr id="5" name="Picture 4"/>
          <p:cNvPicPr>
            <a:picLocks noChangeAspect="1"/>
          </p:cNvPicPr>
          <p:nvPr/>
        </p:nvPicPr>
        <p:blipFill>
          <a:blip r:embed="rId3" cstate="print">
            <a:extLst/>
          </a:blip>
          <a:stretch>
            <a:fillRect/>
          </a:stretch>
        </p:blipFill>
        <p:spPr>
          <a:xfrm>
            <a:off x="5596626" y="4249808"/>
            <a:ext cx="2266561" cy="2266561"/>
          </a:xfrm>
          <a:prstGeom prst="rect">
            <a:avLst/>
          </a:prstGeom>
          <a:ln>
            <a:noFill/>
          </a:ln>
          <a:effectLst>
            <a:softEdge rad="112500"/>
          </a:effectLst>
        </p:spPr>
      </p:pic>
    </p:spTree>
    <p:extLst>
      <p:ext uri="{BB962C8B-B14F-4D97-AF65-F5344CB8AC3E}">
        <p14:creationId xmlns:p14="http://schemas.microsoft.com/office/powerpoint/2010/main" val="646625879"/>
      </p:ext>
    </p:extLst>
  </p:cSld>
  <p:clrMapOvr>
    <a:masterClrMapping/>
  </p:clrMapOvr>
  <p:transition xmlns:p14="http://schemas.microsoft.com/office/powerpoint/2010/main">
    <p:newsflash/>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PŘÍSTUPY KE VZDĚLÁVÁNÍ</a:t>
            </a:r>
            <a:endParaRPr lang="en-US" dirty="0"/>
          </a:p>
        </p:txBody>
      </p:sp>
      <p:sp>
        <p:nvSpPr>
          <p:cNvPr id="3" name="Content Placeholder 2"/>
          <p:cNvSpPr>
            <a:spLocks noGrp="1"/>
          </p:cNvSpPr>
          <p:nvPr>
            <p:ph idx="1"/>
          </p:nvPr>
        </p:nvSpPr>
        <p:spPr>
          <a:xfrm>
            <a:off x="498474" y="1461186"/>
            <a:ext cx="7556313" cy="4664978"/>
          </a:xfrm>
        </p:spPr>
        <p:txBody>
          <a:bodyPr>
            <a:normAutofit/>
          </a:bodyPr>
          <a:lstStyle/>
          <a:p>
            <a:r>
              <a:rPr lang="en-US" sz="2200" dirty="0" smtClean="0"/>
              <a:t>NAHODILÝ</a:t>
            </a:r>
          </a:p>
          <a:p>
            <a:r>
              <a:rPr lang="en-US" sz="2200" dirty="0" smtClean="0"/>
              <a:t>SYSTEMATICKÝ</a:t>
            </a:r>
          </a:p>
          <a:p>
            <a:pPr marL="0" indent="0">
              <a:buNone/>
            </a:pPr>
            <a:endParaRPr lang="en-US" sz="2200" dirty="0" smtClean="0"/>
          </a:p>
          <a:p>
            <a:r>
              <a:rPr lang="en-US" sz="2200" dirty="0" smtClean="0"/>
              <a:t>UČÍCÍ SE ORGANIZACE (</a:t>
            </a:r>
            <a:r>
              <a:rPr lang="en-US" sz="2200" dirty="0" err="1" smtClean="0"/>
              <a:t>Foot&amp;Hook</a:t>
            </a:r>
            <a:r>
              <a:rPr lang="en-US" sz="2200" dirty="0" smtClean="0"/>
              <a:t>, 2011)</a:t>
            </a:r>
            <a:endParaRPr lang="en-US" sz="2200" dirty="0"/>
          </a:p>
          <a:p>
            <a:pPr lvl="1"/>
            <a:r>
              <a:rPr lang="en-US" sz="2200" dirty="0" smtClean="0"/>
              <a:t>ATMOSFÉRA PERMANENTNÍHO VZDĚLÁVÁNÍ</a:t>
            </a:r>
          </a:p>
          <a:p>
            <a:pPr lvl="1"/>
            <a:r>
              <a:rPr lang="en-US" sz="2200" dirty="0" smtClean="0"/>
              <a:t>VZDĚLÁVÁNÍ SE ODEHRÁVÁ CO NEJBLÍŽE SAMOTNÉ PRÁCI</a:t>
            </a:r>
          </a:p>
          <a:p>
            <a:pPr lvl="1"/>
            <a:r>
              <a:rPr lang="en-US" sz="2200" dirty="0" smtClean="0"/>
              <a:t>PRACOVNÍK JAKO SUBJEKT ROZVOJE</a:t>
            </a:r>
          </a:p>
          <a:p>
            <a:pPr lvl="1"/>
            <a:r>
              <a:rPr lang="en-US" sz="2200" dirty="0" smtClean="0"/>
              <a:t>TÝM EXTERNÍCH I INTERNÍCH LEKTORŮ</a:t>
            </a:r>
          </a:p>
          <a:p>
            <a:pPr lvl="1"/>
            <a:r>
              <a:rPr lang="en-US" sz="2200" dirty="0" smtClean="0"/>
              <a:t>DŮRAZ NA MULTIMEDIÁLNOST A DIFERENCIALIZACI</a:t>
            </a:r>
          </a:p>
        </p:txBody>
      </p:sp>
    </p:spTree>
    <p:extLst>
      <p:ext uri="{BB962C8B-B14F-4D97-AF65-F5344CB8AC3E}">
        <p14:creationId xmlns:p14="http://schemas.microsoft.com/office/powerpoint/2010/main" val="7538204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Nadpis 1"/>
          <p:cNvSpPr>
            <a:spLocks noGrp="1"/>
          </p:cNvSpPr>
          <p:nvPr>
            <p:ph type="title"/>
          </p:nvPr>
        </p:nvSpPr>
        <p:spPr>
          <a:xfrm>
            <a:off x="620249" y="310144"/>
            <a:ext cx="7556313" cy="1116106"/>
          </a:xfrm>
        </p:spPr>
        <p:txBody>
          <a:bodyPr/>
          <a:lstStyle/>
          <a:p>
            <a:pPr eaLnBrk="1" hangingPunct="1"/>
            <a:r>
              <a:rPr lang="cs-CZ" dirty="0" smtClean="0"/>
              <a:t>Literatura</a:t>
            </a:r>
            <a:endParaRPr lang="cs-CZ" dirty="0"/>
          </a:p>
        </p:txBody>
      </p:sp>
      <p:sp>
        <p:nvSpPr>
          <p:cNvPr id="31746" name="Zástupný symbol pro obsah 2"/>
          <p:cNvSpPr>
            <a:spLocks noGrp="1"/>
          </p:cNvSpPr>
          <p:nvPr>
            <p:ph idx="1"/>
          </p:nvPr>
        </p:nvSpPr>
        <p:spPr>
          <a:xfrm>
            <a:off x="620249" y="1026308"/>
            <a:ext cx="7556313" cy="5009776"/>
          </a:xfrm>
        </p:spPr>
        <p:txBody>
          <a:bodyPr rtlCol="0">
            <a:normAutofit/>
          </a:bodyPr>
          <a:lstStyle/>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Armstrong, M.: Řízení lidských zdrojů, 2007, s. 401-410</a:t>
            </a:r>
          </a:p>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Koubek, J.: Řízení lidských zdrojů, 2006, s. 231 - 237</a:t>
            </a:r>
          </a:p>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rPr>
              <a:t>Zákoník práce</a:t>
            </a:r>
          </a:p>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hlinkClick r:id="rId2"/>
              </a:rPr>
              <a:t>http://www.youtube.com/watch?v=_0G31PyOjiY</a:t>
            </a:r>
            <a:endParaRPr lang="cs-CZ" sz="2200" dirty="0">
              <a:solidFill>
                <a:schemeClr val="tx1">
                  <a:lumMod val="65000"/>
                  <a:lumOff val="35000"/>
                </a:schemeClr>
              </a:solidFill>
              <a:ea typeface="+mn-ea"/>
              <a:cs typeface="+mn-cs"/>
            </a:endParaRPr>
          </a:p>
          <a:p>
            <a:pPr eaLnBrk="1" fontAlgn="auto" hangingPunct="1">
              <a:spcAft>
                <a:spcPts val="0"/>
              </a:spcAft>
              <a:buFont typeface="Wingdings" pitchFamily="2" charset="2"/>
              <a:buChar char="S"/>
              <a:defRPr/>
            </a:pPr>
            <a:r>
              <a:rPr lang="cs-CZ" sz="2200" dirty="0">
                <a:solidFill>
                  <a:schemeClr val="tx1">
                    <a:lumMod val="65000"/>
                    <a:lumOff val="35000"/>
                  </a:schemeClr>
                </a:solidFill>
                <a:ea typeface="+mn-ea"/>
                <a:cs typeface="+mn-cs"/>
                <a:hlinkClick r:id="rId3"/>
              </a:rPr>
              <a:t>http://www.hays.cz/prd_consump/groups/hays_common/@cz/@content/documents/digitalasset/hays_611174.pdf</a:t>
            </a:r>
            <a:endParaRPr lang="cs-CZ" sz="2200" dirty="0">
              <a:solidFill>
                <a:schemeClr val="tx1">
                  <a:lumMod val="65000"/>
                  <a:lumOff val="35000"/>
                </a:schemeClr>
              </a:solidFill>
              <a:ea typeface="+mn-ea"/>
              <a:cs typeface="+mn-cs"/>
            </a:endParaRPr>
          </a:p>
          <a:p>
            <a:pPr eaLnBrk="1" fontAlgn="auto" hangingPunct="1">
              <a:spcAft>
                <a:spcPts val="0"/>
              </a:spcAft>
              <a:buFont typeface="Brush Script MT" charset="0"/>
              <a:buNone/>
              <a:defRPr/>
            </a:pPr>
            <a:endParaRPr lang="cs-CZ" sz="2000" dirty="0">
              <a:solidFill>
                <a:schemeClr val="tx1">
                  <a:lumMod val="65000"/>
                  <a:lumOff val="35000"/>
                </a:schemeClr>
              </a:solidFill>
              <a:latin typeface="Constantia" charset="0"/>
              <a:ea typeface="+mn-ea"/>
              <a:cs typeface="+mn-cs"/>
            </a:endParaRPr>
          </a:p>
          <a:p>
            <a:pPr eaLnBrk="1" fontAlgn="auto" hangingPunct="1">
              <a:spcAft>
                <a:spcPts val="0"/>
              </a:spcAft>
              <a:buFont typeface="Brush Script MT" charset="0"/>
              <a:buNone/>
              <a:defRPr/>
            </a:pPr>
            <a:endParaRPr lang="cs-CZ" sz="2600" dirty="0">
              <a:solidFill>
                <a:schemeClr val="tx1">
                  <a:lumMod val="65000"/>
                  <a:lumOff val="35000"/>
                </a:schemeClr>
              </a:solidFill>
              <a:latin typeface="Constantia" charset="0"/>
              <a:ea typeface="+mn-ea"/>
              <a:cs typeface="+mn-cs"/>
            </a:endParaRPr>
          </a:p>
        </p:txBody>
      </p:sp>
      <p:pic>
        <p:nvPicPr>
          <p:cNvPr id="36867"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250107" y="5445124"/>
            <a:ext cx="2545607" cy="1112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32461191"/>
      </p:ext>
    </p:extLst>
  </p:cSld>
  <p:clrMapOvr>
    <a:masterClrMapping/>
  </p:clrMapOvr>
  <p:transition xmlns:p14="http://schemas.microsoft.com/office/powerpoint/2010/main">
    <p:newsflash/>
  </p:transition>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898592" y="2971587"/>
            <a:ext cx="7556313" cy="1116106"/>
          </a:xfrm>
        </p:spPr>
        <p:txBody>
          <a:bodyPr/>
          <a:lstStyle/>
          <a:p>
            <a:pPr algn="ctr"/>
            <a:r>
              <a:rPr lang="cs-CZ" sz="3600" dirty="0" smtClean="0"/>
              <a:t>Prostor pro dotazy</a:t>
            </a:r>
            <a:endParaRPr lang="cs-CZ" sz="3600" dirty="0"/>
          </a:p>
        </p:txBody>
      </p:sp>
    </p:spTree>
    <p:extLst>
      <p:ext uri="{BB962C8B-B14F-4D97-AF65-F5344CB8AC3E}">
        <p14:creationId xmlns:p14="http://schemas.microsoft.com/office/powerpoint/2010/main" val="15892239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020367" y="2506802"/>
            <a:ext cx="7556313" cy="1116106"/>
          </a:xfrm>
        </p:spPr>
        <p:txBody>
          <a:bodyPr/>
          <a:lstStyle/>
          <a:p>
            <a:r>
              <a:rPr lang="en-US" dirty="0" smtClean="0"/>
              <a:t>	DĚKUJI ZA POZORNOST</a:t>
            </a:r>
            <a:br>
              <a:rPr lang="en-US" dirty="0" smtClean="0"/>
            </a:br>
            <a:r>
              <a:rPr lang="en-US" dirty="0"/>
              <a:t/>
            </a:r>
            <a:br>
              <a:rPr lang="en-US" dirty="0"/>
            </a:br>
            <a:r>
              <a:rPr lang="en-US" dirty="0" smtClean="0"/>
              <a:t> 	   PŘEJI PŘÍJEMNÝ DEN</a:t>
            </a:r>
            <a:endParaRPr lang="en-US" dirty="0"/>
          </a:p>
        </p:txBody>
      </p:sp>
    </p:spTree>
    <p:extLst>
      <p:ext uri="{BB962C8B-B14F-4D97-AF65-F5344CB8AC3E}">
        <p14:creationId xmlns:p14="http://schemas.microsoft.com/office/powerpoint/2010/main" val="1117026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FUNKCE VZDĚLÁVÁNÍ</a:t>
            </a:r>
            <a:endParaRPr lang="en-US" dirty="0"/>
          </a:p>
        </p:txBody>
      </p:sp>
      <p:sp>
        <p:nvSpPr>
          <p:cNvPr id="3" name="Content Placeholder 2"/>
          <p:cNvSpPr>
            <a:spLocks noGrp="1"/>
          </p:cNvSpPr>
          <p:nvPr>
            <p:ph idx="1"/>
          </p:nvPr>
        </p:nvSpPr>
        <p:spPr>
          <a:xfrm>
            <a:off x="498474" y="1339420"/>
            <a:ext cx="7556313" cy="4786744"/>
          </a:xfrm>
        </p:spPr>
        <p:txBody>
          <a:bodyPr>
            <a:normAutofit/>
          </a:bodyPr>
          <a:lstStyle/>
          <a:p>
            <a:r>
              <a:rPr lang="en-US" sz="2200" dirty="0" smtClean="0"/>
              <a:t>ORIENTAČNÍ A ADAPTAČNÍ</a:t>
            </a:r>
          </a:p>
          <a:p>
            <a:r>
              <a:rPr lang="en-US" sz="2200" dirty="0" smtClean="0"/>
              <a:t>INTEGRAČNÍ</a:t>
            </a:r>
          </a:p>
          <a:p>
            <a:r>
              <a:rPr lang="en-US" sz="2200" dirty="0" smtClean="0"/>
              <a:t>KVALIFIKAČNÍ</a:t>
            </a:r>
          </a:p>
          <a:p>
            <a:r>
              <a:rPr lang="en-US" sz="2200" dirty="0" smtClean="0"/>
              <a:t>SPECIALIZAČNÍ</a:t>
            </a:r>
          </a:p>
          <a:p>
            <a:r>
              <a:rPr lang="en-US" sz="2200" dirty="0" smtClean="0"/>
              <a:t>INOVAČNÍ A ZMĚNOVÁ</a:t>
            </a:r>
          </a:p>
          <a:p>
            <a:r>
              <a:rPr lang="en-US" sz="2200" dirty="0" smtClean="0"/>
              <a:t>MOTIVAČNÍ</a:t>
            </a:r>
            <a:endParaRPr lang="en-US" sz="2200" dirty="0"/>
          </a:p>
        </p:txBody>
      </p:sp>
    </p:spTree>
    <p:extLst>
      <p:ext uri="{BB962C8B-B14F-4D97-AF65-F5344CB8AC3E}">
        <p14:creationId xmlns:p14="http://schemas.microsoft.com/office/powerpoint/2010/main" val="1266521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OBLASTI VZDĚLÁVÁNÍ</a:t>
            </a:r>
            <a:endParaRPr lang="en-US" dirty="0"/>
          </a:p>
        </p:txBody>
      </p:sp>
      <p:sp>
        <p:nvSpPr>
          <p:cNvPr id="3" name="Content Placeholder 2"/>
          <p:cNvSpPr>
            <a:spLocks noGrp="1"/>
          </p:cNvSpPr>
          <p:nvPr>
            <p:ph idx="1"/>
          </p:nvPr>
        </p:nvSpPr>
        <p:spPr>
          <a:xfrm>
            <a:off x="498474" y="1322024"/>
            <a:ext cx="7556313" cy="4804139"/>
          </a:xfrm>
        </p:spPr>
        <p:txBody>
          <a:bodyPr>
            <a:normAutofit/>
          </a:bodyPr>
          <a:lstStyle/>
          <a:p>
            <a:r>
              <a:rPr lang="en-US" sz="2200" dirty="0" smtClean="0"/>
              <a:t>FUNKČNÍ (PROFESNÍ)</a:t>
            </a:r>
          </a:p>
          <a:p>
            <a:r>
              <a:rPr lang="en-US" sz="2200" dirty="0" smtClean="0"/>
              <a:t>DOPLŇKOVÉ</a:t>
            </a:r>
          </a:p>
          <a:p>
            <a:r>
              <a:rPr lang="en-US" sz="2200" dirty="0" smtClean="0"/>
              <a:t>MANAŽERSKÉ</a:t>
            </a:r>
          </a:p>
          <a:p>
            <a:r>
              <a:rPr lang="en-US" sz="2200" dirty="0" smtClean="0"/>
              <a:t>JAZYKOVÉ</a:t>
            </a:r>
          </a:p>
          <a:p>
            <a:r>
              <a:rPr lang="en-US" sz="2200" dirty="0" smtClean="0"/>
              <a:t>IT</a:t>
            </a:r>
          </a:p>
          <a:p>
            <a:r>
              <a:rPr lang="en-US" sz="2200" dirty="0" smtClean="0"/>
              <a:t>ÚČELOVÉ</a:t>
            </a:r>
          </a:p>
          <a:p>
            <a:r>
              <a:rPr lang="en-US" sz="2200" dirty="0" smtClean="0"/>
              <a:t>ZÁKONNÁ</a:t>
            </a:r>
            <a:endParaRPr lang="en-US" sz="2200" dirty="0"/>
          </a:p>
        </p:txBody>
      </p:sp>
    </p:spTree>
    <p:extLst>
      <p:ext uri="{BB962C8B-B14F-4D97-AF65-F5344CB8AC3E}">
        <p14:creationId xmlns:p14="http://schemas.microsoft.com/office/powerpoint/2010/main" val="1910229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CYKLUS VZDĚLÁVÁNÍ V ORGANIZACI (</a:t>
            </a:r>
            <a:r>
              <a:rPr lang="en-US" dirty="0" err="1" smtClean="0"/>
              <a:t>Hroník</a:t>
            </a:r>
            <a:r>
              <a:rPr lang="en-US" dirty="0" smtClean="0"/>
              <a:t>, 2007)</a:t>
            </a:r>
            <a:endParaRPr lang="en-US" dirty="0"/>
          </a:p>
        </p:txBody>
      </p:sp>
      <p:sp>
        <p:nvSpPr>
          <p:cNvPr id="3" name="Content Placeholder 2"/>
          <p:cNvSpPr>
            <a:spLocks noGrp="1"/>
          </p:cNvSpPr>
          <p:nvPr>
            <p:ph idx="1"/>
          </p:nvPr>
        </p:nvSpPr>
        <p:spPr/>
        <p:txBody>
          <a:bodyPr/>
          <a:lstStyle/>
          <a:p>
            <a:pPr marL="0" indent="0">
              <a:buNone/>
            </a:pPr>
            <a:r>
              <a:rPr lang="en-US" sz="2200" dirty="0" smtClean="0"/>
              <a:t>1/ IDENTIFIKACE VZDĚLÁVACÍCH POTŘEB</a:t>
            </a:r>
          </a:p>
          <a:p>
            <a:pPr marL="0" indent="0">
              <a:buNone/>
            </a:pPr>
            <a:r>
              <a:rPr lang="en-US" sz="2200" dirty="0" smtClean="0"/>
              <a:t>2/ DESIGN VZDĚLÁVACÍ KTIVITY</a:t>
            </a:r>
          </a:p>
          <a:p>
            <a:pPr marL="0" indent="0">
              <a:buNone/>
            </a:pPr>
            <a:r>
              <a:rPr lang="en-US" sz="2200" dirty="0" smtClean="0"/>
              <a:t>3/ REALIZACE VZDĚLÁVACÍ AKTIVITY</a:t>
            </a:r>
          </a:p>
          <a:p>
            <a:pPr marL="0" indent="0">
              <a:buNone/>
            </a:pPr>
            <a:r>
              <a:rPr lang="en-US" sz="2200" dirty="0" smtClean="0"/>
              <a:t>4/ ZPĚTNÁ VAZBA (VYHODNOCENÍ EFEKTIVITY)</a:t>
            </a:r>
          </a:p>
          <a:p>
            <a:pPr marL="0" indent="0">
              <a:buNone/>
            </a:pPr>
            <a:endParaRPr lang="en-US" dirty="0"/>
          </a:p>
        </p:txBody>
      </p:sp>
    </p:spTree>
    <p:extLst>
      <p:ext uri="{BB962C8B-B14F-4D97-AF65-F5344CB8AC3E}">
        <p14:creationId xmlns:p14="http://schemas.microsoft.com/office/powerpoint/2010/main" val="3085755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IDENTIFIKACE POTŘEB</a:t>
            </a:r>
            <a:endParaRPr lang="en-US" dirty="0"/>
          </a:p>
        </p:txBody>
      </p:sp>
      <p:sp>
        <p:nvSpPr>
          <p:cNvPr id="3" name="Content Placeholder 2"/>
          <p:cNvSpPr>
            <a:spLocks noGrp="1"/>
          </p:cNvSpPr>
          <p:nvPr>
            <p:ph idx="1"/>
          </p:nvPr>
        </p:nvSpPr>
        <p:spPr>
          <a:xfrm>
            <a:off x="498474" y="1322024"/>
            <a:ext cx="7556313" cy="4804139"/>
          </a:xfrm>
        </p:spPr>
        <p:txBody>
          <a:bodyPr>
            <a:normAutofit/>
          </a:bodyPr>
          <a:lstStyle/>
          <a:p>
            <a:pPr marL="0" indent="0">
              <a:buNone/>
            </a:pPr>
            <a:r>
              <a:rPr lang="en-US" sz="2200" dirty="0" smtClean="0"/>
              <a:t>1/ POTŘEBY ZAMĚSTNANCE</a:t>
            </a:r>
          </a:p>
          <a:p>
            <a:pPr marL="0" indent="0">
              <a:buNone/>
            </a:pPr>
            <a:endParaRPr lang="en-US" sz="2200" dirty="0"/>
          </a:p>
          <a:p>
            <a:pPr lvl="1"/>
            <a:r>
              <a:rPr lang="en-US" sz="2200" dirty="0" smtClean="0"/>
              <a:t>VLASTNÍ ZPĚTNÁ VAZBA</a:t>
            </a:r>
          </a:p>
          <a:p>
            <a:pPr lvl="1"/>
            <a:r>
              <a:rPr lang="en-US" sz="2200" dirty="0" smtClean="0"/>
              <a:t>IDENTIFIKACE ROZVOJOVÝCH POTŘEB NADŘÍZENÝM (ZNÁ?,UMÍ?,CHCE?,MŮŽE?)</a:t>
            </a:r>
          </a:p>
          <a:p>
            <a:pPr lvl="1"/>
            <a:r>
              <a:rPr lang="en-US" sz="2200" dirty="0" smtClean="0"/>
              <a:t>DEVELOPMENT CENTRUM</a:t>
            </a:r>
          </a:p>
          <a:p>
            <a:pPr lvl="1"/>
            <a:r>
              <a:rPr lang="en-US" sz="2200" dirty="0" smtClean="0"/>
              <a:t>360° ZPĚTNÁ VAZBA</a:t>
            </a:r>
          </a:p>
          <a:p>
            <a:pPr lvl="1"/>
            <a:r>
              <a:rPr lang="en-US" sz="2200" dirty="0" smtClean="0"/>
              <a:t>ROZVOJOVÝ PLÁN</a:t>
            </a:r>
          </a:p>
        </p:txBody>
      </p:sp>
    </p:spTree>
    <p:extLst>
      <p:ext uri="{BB962C8B-B14F-4D97-AF65-F5344CB8AC3E}">
        <p14:creationId xmlns:p14="http://schemas.microsoft.com/office/powerpoint/2010/main" val="19912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IDENTIFIKACE POTŘEB</a:t>
            </a:r>
            <a:endParaRPr lang="en-US" dirty="0"/>
          </a:p>
        </p:txBody>
      </p:sp>
      <p:sp>
        <p:nvSpPr>
          <p:cNvPr id="3" name="Content Placeholder 2"/>
          <p:cNvSpPr>
            <a:spLocks noGrp="1"/>
          </p:cNvSpPr>
          <p:nvPr>
            <p:ph idx="1"/>
          </p:nvPr>
        </p:nvSpPr>
        <p:spPr>
          <a:xfrm>
            <a:off x="498474" y="1426872"/>
            <a:ext cx="7556313" cy="4699291"/>
          </a:xfrm>
        </p:spPr>
        <p:txBody>
          <a:bodyPr/>
          <a:lstStyle/>
          <a:p>
            <a:pPr marL="0" indent="0">
              <a:buNone/>
            </a:pPr>
            <a:r>
              <a:rPr lang="en-US" sz="2200" dirty="0" smtClean="0"/>
              <a:t>2/ POTŘEBY ORGANIZACE</a:t>
            </a:r>
          </a:p>
          <a:p>
            <a:pPr marL="0" indent="0">
              <a:buNone/>
            </a:pPr>
            <a:r>
              <a:rPr lang="en-US" sz="2200" dirty="0" smtClean="0"/>
              <a:t>- STRATEGIE, CÍLE, KULTURA</a:t>
            </a:r>
          </a:p>
          <a:p>
            <a:pPr marL="0" indent="0">
              <a:buNone/>
            </a:pPr>
            <a:endParaRPr lang="en-US" dirty="0"/>
          </a:p>
          <a:p>
            <a:pPr marL="0" indent="0">
              <a:buNone/>
            </a:pPr>
            <a:endParaRPr lang="en-US" dirty="0" smtClean="0"/>
          </a:p>
          <a:p>
            <a:pPr marL="0" indent="0">
              <a:buNone/>
            </a:pPr>
            <a:r>
              <a:rPr lang="en-US" dirty="0" smtClean="0"/>
              <a:t>KOMPETENCE</a:t>
            </a:r>
            <a:endParaRPr lang="en-US" dirty="0"/>
          </a:p>
          <a:p>
            <a:pPr marL="0" indent="0">
              <a:buNone/>
            </a:pPr>
            <a:endParaRPr lang="en-US" dirty="0"/>
          </a:p>
        </p:txBody>
      </p:sp>
      <p:sp>
        <p:nvSpPr>
          <p:cNvPr id="4" name="Up Arrow 3"/>
          <p:cNvSpPr/>
          <p:nvPr/>
        </p:nvSpPr>
        <p:spPr>
          <a:xfrm>
            <a:off x="2305931" y="2665585"/>
            <a:ext cx="327917" cy="2759664"/>
          </a:xfrm>
          <a:prstGeom prst="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ight Arrow 5"/>
          <p:cNvSpPr/>
          <p:nvPr/>
        </p:nvSpPr>
        <p:spPr>
          <a:xfrm flipV="1">
            <a:off x="2633847" y="5244930"/>
            <a:ext cx="3370699" cy="3606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 name="Straight Connector 7"/>
          <p:cNvCxnSpPr/>
          <p:nvPr/>
        </p:nvCxnSpPr>
        <p:spPr>
          <a:xfrm flipH="1">
            <a:off x="4201615" y="2932143"/>
            <a:ext cx="15678" cy="231278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2869013" y="3888617"/>
            <a:ext cx="2916047" cy="15680"/>
          </a:xfrm>
          <a:prstGeom prst="line">
            <a:avLst/>
          </a:prstGeom>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3190384" y="5790234"/>
            <a:ext cx="2053817" cy="369332"/>
          </a:xfrm>
          <a:prstGeom prst="rect">
            <a:avLst/>
          </a:prstGeom>
          <a:noFill/>
        </p:spPr>
        <p:txBody>
          <a:bodyPr wrap="square" rtlCol="0">
            <a:spAutoFit/>
          </a:bodyPr>
          <a:lstStyle/>
          <a:p>
            <a:r>
              <a:rPr lang="en-US" dirty="0" smtClean="0"/>
              <a:t>         VÝKON</a:t>
            </a:r>
            <a:endParaRPr lang="en-US" dirty="0"/>
          </a:p>
        </p:txBody>
      </p:sp>
    </p:spTree>
    <p:extLst>
      <p:ext uri="{BB962C8B-B14F-4D97-AF65-F5344CB8AC3E}">
        <p14:creationId xmlns:p14="http://schemas.microsoft.com/office/powerpoint/2010/main" val="301504945"/>
      </p:ext>
    </p:extLst>
  </p:cSld>
  <p:clrMapOvr>
    <a:masterClrMapping/>
  </p:clrMapOvr>
</p:sld>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276</TotalTime>
  <Words>3871</Words>
  <Application>Microsoft Macintosh PowerPoint</Application>
  <PresentationFormat>On-screen Show (4:3)</PresentationFormat>
  <Paragraphs>485</Paragraphs>
  <Slides>42</Slides>
  <Notes>34</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Advantage</vt:lpstr>
      <vt:lpstr>VZDĚLÁVÁNÍ A ROZVOJ PRACOVNÍKŮ</vt:lpstr>
      <vt:lpstr>OBSAH</vt:lpstr>
      <vt:lpstr>POJMY </vt:lpstr>
      <vt:lpstr>PŘÍSTUPY KE VZDĚLÁVÁNÍ</vt:lpstr>
      <vt:lpstr>FUNKCE VZDĚLÁVÁNÍ</vt:lpstr>
      <vt:lpstr>OBLASTI VZDĚLÁVÁNÍ</vt:lpstr>
      <vt:lpstr>CYKLUS VZDĚLÁVÁNÍ V ORGANIZACI (Hroník, 2007)</vt:lpstr>
      <vt:lpstr>IDENTIFIKACE POTŘEB</vt:lpstr>
      <vt:lpstr>IDENTIFIKACE POTŘEB</vt:lpstr>
      <vt:lpstr>DESIGN VZDĚLÁVACÍ AKTIVITY</vt:lpstr>
      <vt:lpstr>METODY VZDĚLÁVÁNÍ</vt:lpstr>
      <vt:lpstr>METODY A PŘÍSTUPY</vt:lpstr>
      <vt:lpstr>REALIZACE</vt:lpstr>
      <vt:lpstr>EFEKTIVITA VZDĚLÁVÁNÍ</vt:lpstr>
      <vt:lpstr>HODNOCENÍ EFEKTIVITY VZDĚLÁVÁNÍ</vt:lpstr>
      <vt:lpstr>NÁSTROJE HODNOCENÍ</vt:lpstr>
      <vt:lpstr>LITERATURA</vt:lpstr>
      <vt:lpstr> PROSTOR PRO DOTAZY</vt:lpstr>
      <vt:lpstr>Talent management</vt:lpstr>
      <vt:lpstr>Obsah</vt:lpstr>
      <vt:lpstr>Talent management</vt:lpstr>
      <vt:lpstr>Celostní pojetí řízení lidských zdrojů</vt:lpstr>
      <vt:lpstr>Nastavení programu talent managementu</vt:lpstr>
      <vt:lpstr>Implementace talent managementu</vt:lpstr>
      <vt:lpstr>Identifikace talentů</vt:lpstr>
      <vt:lpstr>Rozvoj talentů</vt:lpstr>
      <vt:lpstr>Stabilizace talentů</vt:lpstr>
      <vt:lpstr>Přínos talent managementu</vt:lpstr>
      <vt:lpstr>Úskalí talent managementu</vt:lpstr>
      <vt:lpstr>Literatura</vt:lpstr>
      <vt:lpstr>Prostor pro dotazy</vt:lpstr>
      <vt:lpstr>UKONČENÍ PRACOVNÍHO POMĚRU</vt:lpstr>
      <vt:lpstr>Na co se zaměříme:</vt:lpstr>
      <vt:lpstr>Co znamená exit management</vt:lpstr>
      <vt:lpstr>Jakými způsoby může končit pracovní poměr ?   </vt:lpstr>
      <vt:lpstr>Co dělat, když zaměstnanec odchází</vt:lpstr>
      <vt:lpstr>Co znamená odchod zaměstnanců pro organizaci</vt:lpstr>
      <vt:lpstr>Hromadné propuštění </vt:lpstr>
      <vt:lpstr>Jak mít odchody zaměstnanců pod kontrolou </vt:lpstr>
      <vt:lpstr>Literatura</vt:lpstr>
      <vt:lpstr>Prostor pro dotazy</vt:lpstr>
      <vt:lpstr> DĚKUJI ZA POZORNOST       PŘEJI PŘÍJEMNÝ DEN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Training&amp;Development</dc:title>
  <dc:creator>Lucie Hejtmánková</dc:creator>
  <cp:lastModifiedBy>Lucie Hejtmánková</cp:lastModifiedBy>
  <cp:revision>61</cp:revision>
  <dcterms:created xsi:type="dcterms:W3CDTF">2014-11-11T13:08:58Z</dcterms:created>
  <dcterms:modified xsi:type="dcterms:W3CDTF">2015-11-17T19:28:00Z</dcterms:modified>
</cp:coreProperties>
</file>