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9" r:id="rId3"/>
    <p:sldId id="265" r:id="rId4"/>
    <p:sldId id="257" r:id="rId5"/>
    <p:sldId id="266" r:id="rId6"/>
    <p:sldId id="267" r:id="rId7"/>
    <p:sldId id="312" r:id="rId8"/>
    <p:sldId id="268" r:id="rId9"/>
    <p:sldId id="269" r:id="rId10"/>
    <p:sldId id="291" r:id="rId11"/>
    <p:sldId id="270" r:id="rId12"/>
    <p:sldId id="271" r:id="rId13"/>
    <p:sldId id="274" r:id="rId14"/>
    <p:sldId id="275" r:id="rId15"/>
    <p:sldId id="273" r:id="rId16"/>
    <p:sldId id="276" r:id="rId17"/>
    <p:sldId id="272" r:id="rId18"/>
    <p:sldId id="304" r:id="rId19"/>
    <p:sldId id="278" r:id="rId20"/>
    <p:sldId id="305" r:id="rId21"/>
    <p:sldId id="280" r:id="rId22"/>
    <p:sldId id="292" r:id="rId23"/>
    <p:sldId id="281" r:id="rId24"/>
    <p:sldId id="282" r:id="rId25"/>
    <p:sldId id="307" r:id="rId26"/>
    <p:sldId id="283" r:id="rId27"/>
    <p:sldId id="284" r:id="rId28"/>
    <p:sldId id="285" r:id="rId29"/>
    <p:sldId id="286" r:id="rId30"/>
    <p:sldId id="311" r:id="rId31"/>
    <p:sldId id="287" r:id="rId32"/>
    <p:sldId id="309" r:id="rId33"/>
    <p:sldId id="289" r:id="rId34"/>
    <p:sldId id="290" r:id="rId35"/>
    <p:sldId id="296" r:id="rId36"/>
    <p:sldId id="294" r:id="rId37"/>
    <p:sldId id="293" r:id="rId38"/>
    <p:sldId id="297" r:id="rId39"/>
    <p:sldId id="299" r:id="rId40"/>
    <p:sldId id="298" r:id="rId41"/>
    <p:sldId id="300" r:id="rId42"/>
    <p:sldId id="301" r:id="rId43"/>
    <p:sldId id="302" r:id="rId44"/>
    <p:sldId id="303" r:id="rId4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B3B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C6C9-5C56-42A6-870D-E8880FEFF0C0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914D-5D37-46CA-A59D-B18C358A7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C02F-BE93-4DE2-BEA9-F59D70ABDCBA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29E-B9F3-4FF4-9646-F90ABCB0E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129E-B9F3-4FF4-9646-F90ABCB0EEC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91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6-OXKKngN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WMkzGGxqp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ses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sluzby.php?podsekce=4" TargetMode="External"/><Relationship Id="rId7" Type="http://schemas.openxmlformats.org/officeDocument/2006/relationships/hyperlink" Target="http://knihovna.fss.muni.cz/ezdroje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sluzby.php?podsekce=35" TargetMode="External"/><Relationship Id="rId5" Type="http://schemas.openxmlformats.org/officeDocument/2006/relationships/hyperlink" Target="http://knihovna.fss.muni.cz/sluzby.php?podsekce=36" TargetMode="External"/><Relationship Id="rId4" Type="http://schemas.openxmlformats.org/officeDocument/2006/relationships/hyperlink" Target="http://knihovna.fss.muni.cz/sluzby.php?podsekce=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psr.umich.edu/files/instructors/How_to_Read_a_Journal_Article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zdroje.muni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vzdaleny_pristup/?lang=c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discovery.muni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gruyter.com/" TargetMode="External"/><Relationship Id="rId4" Type="http://schemas.openxmlformats.org/officeDocument/2006/relationships/hyperlink" Target="http://cejsh.icm.edu.pl/cejsh/search/article.action?cid=b4602adc-496e-4c5f-8674-2f4d8c7fcf52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ndfebooks.com/" TargetMode="External"/><Relationship Id="rId3" Type="http://schemas.openxmlformats.org/officeDocument/2006/relationships/hyperlink" Target="https://aleph.muni.cz/F" TargetMode="External"/><Relationship Id="rId7" Type="http://schemas.openxmlformats.org/officeDocument/2006/relationships/hyperlink" Target="http://www.knihovna.fss.muni.cz/ezdroje.php?podsekce=&amp;ukol=2&amp;subukol=1&amp;id=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s.b.ebscohost.com/eds/search/basic?sid=660461a7-71a3-4cd1-a82c-1cff7d896848@sessionmgr198&amp;vid=0&amp;hid=113" TargetMode="External"/><Relationship Id="rId5" Type="http://schemas.openxmlformats.org/officeDocument/2006/relationships/hyperlink" Target="http://aleph.nkp.cz/F/?func=file&amp;file_name=find-b&amp;local_base=skcm" TargetMode="External"/><Relationship Id="rId10" Type="http://schemas.openxmlformats.org/officeDocument/2006/relationships/hyperlink" Target="http://www.ereading.cz/cs/" TargetMode="External"/><Relationship Id="rId4" Type="http://schemas.openxmlformats.org/officeDocument/2006/relationships/hyperlink" Target="http://www.jib.cz/" TargetMode="External"/><Relationship Id="rId9" Type="http://schemas.openxmlformats.org/officeDocument/2006/relationships/hyperlink" Target="http://knowledge.sagepub.com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pen.org/home?brand=oap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ooks.google.com/" TargetMode="External"/><Relationship Id="rId4" Type="http://schemas.openxmlformats.org/officeDocument/2006/relationships/hyperlink" Target="http://doabooks.org/doab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muj.anopress.cz/Search/PagesAuth/My_Search.aspx?f=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nfotrac.galegroup.com/itweb/masaryk?db=GVR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csu/redakce.nsf/i/statistik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eurostat/data/browse-statistics-by-theme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rn.com/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holar.google.com/" TargetMode="External"/><Relationship Id="rId4" Type="http://schemas.openxmlformats.org/officeDocument/2006/relationships/hyperlink" Target="http://www.icpsr.umich.edu/icpsrweb/landing.jsp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athryno.global2.vic.edu.au/2010/05/08/deep-web-vs-surface-web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cernova@fss.muni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zdroje@fss.muni.cz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953" y="2132856"/>
            <a:ext cx="8892480" cy="1872208"/>
          </a:xfrm>
        </p:spPr>
        <p:txBody>
          <a:bodyPr>
            <a:normAutofit fontScale="90000"/>
          </a:bodyPr>
          <a:lstStyle/>
          <a:p>
            <a:pPr marL="0" indent="0"/>
            <a:r>
              <a:rPr 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</a:t>
            </a:r>
            <a:br>
              <a:rPr 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informačními zdroji</a:t>
            </a:r>
            <a:br>
              <a:rPr 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ZUR163</a:t>
            </a: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347" y="5877272"/>
            <a:ext cx="4248472" cy="144016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PhDr. Dagmar Čerňová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cs-CZ" altLang="cs-CZ" sz="24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380330" y="5877272"/>
            <a:ext cx="42484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24. listopadu 2016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1916832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</a:rPr>
              <a:t>Psaní odborných (závěrečných) prací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99592" y="2852936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Propagační 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video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Západočeské univerzity v Plzni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Metodika psaní odborných prací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8889" y="2318296"/>
            <a:ext cx="79928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342900">
              <a:buFont typeface="Wingdings" panose="05000000000000000000" pitchFamily="2" charset="2"/>
              <a:buChar char="q"/>
            </a:pPr>
            <a:r>
              <a:rPr lang="cs-CZ" altLang="cs-CZ" sz="3000" dirty="0"/>
              <a:t>Dostatek času</a:t>
            </a:r>
            <a:r>
              <a:rPr lang="cs-CZ" altLang="cs-CZ" sz="3000" b="1" dirty="0"/>
              <a:t> </a:t>
            </a:r>
            <a:r>
              <a:rPr lang="cs-CZ" altLang="cs-CZ" sz="3000" dirty="0"/>
              <a:t>pro vyhledání a nastudovaní příslušné literatury</a:t>
            </a:r>
          </a:p>
          <a:p>
            <a:pPr marL="4320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Vypracování námětu závěrečné práce</a:t>
            </a:r>
          </a:p>
          <a:p>
            <a:pPr marL="4320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Vymezení času potřebného k sepsání textu</a:t>
            </a:r>
          </a:p>
          <a:p>
            <a:pPr marL="4320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Dodržení všech předepsaných formálních a odborných náležitostí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8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5556" y="141766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108520" y="2276872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Obhajoba – prezentace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23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1648" y="1236385"/>
            <a:ext cx="8352928" cy="4868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2800" b="1" dirty="0" smtClean="0"/>
              <a:t> Volba </a:t>
            </a:r>
            <a:r>
              <a:rPr lang="cs-CZ" altLang="cs-CZ" sz="2800" b="1" dirty="0"/>
              <a:t>tématu a strategie přípravy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Časový plán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Volba tématu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Příprava na informační průzkum</a:t>
            </a:r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2"/>
            </a:pPr>
            <a:r>
              <a:rPr lang="cs-CZ" altLang="cs-CZ" sz="2800" b="1" dirty="0" smtClean="0"/>
              <a:t> Informační </a:t>
            </a:r>
            <a:r>
              <a:rPr lang="cs-CZ" altLang="cs-CZ" sz="2800" b="1" dirty="0"/>
              <a:t>průzkum</a:t>
            </a:r>
            <a:endParaRPr lang="cs-CZ" altLang="cs-CZ" sz="2800" b="1" i="1" dirty="0"/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Bibliografický průzkum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Knihovny</a:t>
            </a:r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3"/>
            </a:pPr>
            <a:r>
              <a:rPr lang="cs-CZ" altLang="cs-CZ" sz="2800" b="1" dirty="0" smtClean="0"/>
              <a:t> Zpracování výsledků průzkumu</a:t>
            </a:r>
            <a:endParaRPr lang="cs-CZ" altLang="cs-CZ" sz="2800" b="1" i="1" dirty="0" smtClean="0"/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Studium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Excerpování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4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352928" cy="509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 startAt="4"/>
            </a:pPr>
            <a:r>
              <a:rPr lang="cs-CZ" altLang="cs-CZ" sz="2800" b="1" dirty="0" smtClean="0"/>
              <a:t> Výzkum</a:t>
            </a:r>
            <a:endParaRPr lang="cs-CZ" altLang="cs-CZ" sz="2800" b="1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5"/>
            </a:pPr>
            <a:r>
              <a:rPr lang="cs-CZ" altLang="cs-CZ" sz="2800" b="1" dirty="0" smtClean="0"/>
              <a:t> </a:t>
            </a:r>
            <a:r>
              <a:rPr lang="cs-CZ" altLang="cs-CZ" sz="2800" b="1" dirty="0"/>
              <a:t>Tvorba práce</a:t>
            </a:r>
            <a:endParaRPr lang="cs-CZ" altLang="cs-CZ" sz="2800" b="1" i="1" dirty="0"/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Definitivní osnova </a:t>
            </a:r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Uspořádání materiálu</a:t>
            </a:r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Tvorba textu</a:t>
            </a:r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6"/>
            </a:pPr>
            <a:r>
              <a:rPr lang="cs-CZ" altLang="cs-CZ" sz="2800" b="1" dirty="0" smtClean="0"/>
              <a:t> Příprava </a:t>
            </a:r>
            <a:r>
              <a:rPr lang="cs-CZ" altLang="cs-CZ" sz="2800" b="1" dirty="0"/>
              <a:t>dokumentace</a:t>
            </a:r>
            <a:endParaRPr lang="cs-CZ" altLang="cs-CZ" sz="2800" b="1" i="1" dirty="0"/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Seznam bibliografických citací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Odkazy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Obrázky, tabulky, přílohy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Průvodní materiál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2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4339" y="1527704"/>
            <a:ext cx="8280920" cy="307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 startAt="7"/>
            </a:pPr>
            <a:r>
              <a:rPr lang="cs-CZ" altLang="cs-CZ" sz="2800" b="1" dirty="0"/>
              <a:t> Příprava konečné verze práce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Psaní čistopisu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Závěrečná redakce</a:t>
            </a:r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8"/>
            </a:pPr>
            <a:r>
              <a:rPr lang="cs-CZ" altLang="cs-CZ" sz="2800" b="1" dirty="0" smtClean="0"/>
              <a:t> </a:t>
            </a:r>
            <a:r>
              <a:rPr lang="cs-CZ" altLang="cs-CZ" sz="2800" b="1" dirty="0"/>
              <a:t>Odevzdání práce</a:t>
            </a:r>
            <a:endParaRPr lang="cs-CZ" altLang="cs-CZ" sz="2800" dirty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9"/>
            </a:pPr>
            <a:r>
              <a:rPr lang="cs-CZ" altLang="cs-CZ" sz="2800" b="1" dirty="0" smtClean="0"/>
              <a:t> </a:t>
            </a:r>
            <a:r>
              <a:rPr lang="cs-CZ" altLang="cs-CZ" sz="2800" b="1" dirty="0"/>
              <a:t>Obhajoba – prezentace práce</a:t>
            </a:r>
            <a:endParaRPr lang="cs-CZ" altLang="cs-CZ" sz="2800" b="1" i="1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984268" y="594928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i="1" dirty="0">
                <a:latin typeface="Arial" panose="020B0604020202020204" pitchFamily="34" charset="0"/>
              </a:rPr>
              <a:t>Zdroj: </a:t>
            </a:r>
            <a:r>
              <a:rPr lang="cs-CZ" altLang="cs-CZ" i="1" dirty="0" err="1">
                <a:latin typeface="Arial" panose="020B0604020202020204" pitchFamily="34" charset="0"/>
              </a:rPr>
              <a:t>Katuščák</a:t>
            </a:r>
            <a:endParaRPr lang="cs-CZ" altLang="cs-CZ" i="1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9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31640" y="2852936"/>
            <a:ext cx="62646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2800" b="1" dirty="0">
                <a:hlinkClick r:id="rId3"/>
              </a:rPr>
              <a:t>10 rad, jak napsat a obhájit </a:t>
            </a:r>
            <a:r>
              <a:rPr lang="cs-CZ" altLang="cs-CZ" sz="2800" b="1" dirty="0" smtClean="0">
                <a:hlinkClick r:id="rId3"/>
              </a:rPr>
              <a:t>kvalitní </a:t>
            </a:r>
            <a:r>
              <a:rPr lang="cs-CZ" altLang="cs-CZ" sz="2800" b="1" dirty="0">
                <a:hlinkClick r:id="rId3"/>
              </a:rPr>
              <a:t>diplomovou práci</a:t>
            </a:r>
            <a:endParaRPr lang="cs-CZ" altLang="cs-CZ" sz="2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7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5556" y="141766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108520" y="2276872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Obhajoba – prezentace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84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Volba tématu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348880"/>
            <a:ext cx="78488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Podívat se do </a:t>
            </a:r>
            <a:r>
              <a:rPr lang="cs-CZ" altLang="cs-CZ" sz="2800" dirty="0">
                <a:hlinkClick r:id="rId3"/>
              </a:rPr>
              <a:t>Archivu závěrečných prací IS MU</a:t>
            </a: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Případně na práce jiných </a:t>
            </a:r>
            <a:r>
              <a:rPr lang="cs-CZ" altLang="cs-CZ" sz="2800" dirty="0" smtClean="0"/>
              <a:t>univerzit: </a:t>
            </a:r>
            <a:r>
              <a:rPr lang="cs-CZ" altLang="cs-CZ" sz="2800" dirty="0" smtClean="0">
                <a:hlinkClick r:id="rId4"/>
              </a:rPr>
              <a:t>Vysokoškolské </a:t>
            </a:r>
            <a:r>
              <a:rPr lang="cs-CZ" altLang="cs-CZ" sz="2800" dirty="0">
                <a:hlinkClick r:id="rId4"/>
              </a:rPr>
              <a:t>kvalifikační práce </a:t>
            </a:r>
            <a:endParaRPr lang="cs-CZ" altLang="cs-CZ" sz="2800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86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133356"/>
            <a:ext cx="856895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kurzu</a:t>
            </a:r>
          </a:p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400" b="1" dirty="0"/>
              <a:t>Práce s informacemi, základy EIZ, psaní odborných (závěrečných) prací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400" b="1" dirty="0"/>
              <a:t>Práce s elektronickými informačními zdroji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základy vyhledávacích technik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tvorba rešeršního dotazu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praktické vyhledávání v oborových databázích</a:t>
            </a:r>
            <a:endParaRPr lang="cs-CZ" altLang="cs-CZ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400" b="1" dirty="0"/>
              <a:t>Citace, citování, plagiátorství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základní terminologie, citační styly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základy citování jednotlivých druhů dokumentů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citační software, zvláštnosti citování</a:t>
            </a:r>
          </a:p>
          <a:p>
            <a:endParaRPr lang="cs-CZ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400" b="1" dirty="0"/>
              <a:t>Práce s elektronickými informačními zdroji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nadstavbové nástroje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databáze elektronických knih, čtečky e-knih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7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5556" y="141766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108520" y="2276872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Obhajoba – prezentace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18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097629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průzkum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10464"/>
            <a:ext cx="792088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Práce </a:t>
            </a:r>
            <a:r>
              <a:rPr lang="cs-CZ" altLang="cs-CZ" sz="2800" dirty="0"/>
              <a:t>s informačními zdroji 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Hledání dokumentů, které souvisí se zvoleným tématem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Získání dokumentů</a:t>
            </a:r>
            <a:r>
              <a:rPr lang="cs-CZ" altLang="cs-CZ" sz="2800" dirty="0"/>
              <a:t>*</a:t>
            </a:r>
            <a:r>
              <a:rPr lang="cs-CZ" altLang="cs-CZ" sz="2800" dirty="0" smtClean="0"/>
              <a:t>:</a:t>
            </a:r>
            <a:endParaRPr lang="cs-CZ" altLang="cs-CZ" sz="28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3"/>
              </a:rPr>
              <a:t>Výpůjčka z knihovny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4"/>
              </a:rPr>
              <a:t>Výpůjčka/dodání dokumentu z jiné knihovny v ČR/zahraničí – MVS, MMVS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5"/>
              </a:rPr>
              <a:t>E-</a:t>
            </a:r>
            <a:r>
              <a:rPr lang="cs-CZ" altLang="cs-CZ" sz="2400" dirty="0" err="1">
                <a:hlinkClick r:id="rId5"/>
              </a:rPr>
              <a:t>prezenčka</a:t>
            </a:r>
            <a:r>
              <a:rPr lang="cs-CZ" altLang="cs-CZ" sz="2400" dirty="0">
                <a:hlinkClick r:id="rId5"/>
              </a:rPr>
              <a:t>,</a:t>
            </a:r>
            <a:r>
              <a:rPr lang="cs-CZ" altLang="cs-CZ" sz="2400" dirty="0"/>
              <a:t> </a:t>
            </a:r>
            <a:r>
              <a:rPr lang="cs-CZ" altLang="cs-CZ" sz="2400" dirty="0">
                <a:hlinkClick r:id="rId6"/>
              </a:rPr>
              <a:t>Copy on </a:t>
            </a:r>
            <a:r>
              <a:rPr lang="cs-CZ" altLang="cs-CZ" sz="2400" dirty="0" err="1">
                <a:hlinkClick r:id="rId6"/>
              </a:rPr>
              <a:t>Demand</a:t>
            </a:r>
            <a:r>
              <a:rPr lang="cs-CZ" altLang="cs-CZ" sz="2400" dirty="0">
                <a:hlinkClick r:id="rId6"/>
              </a:rPr>
              <a:t> (</a:t>
            </a:r>
            <a:r>
              <a:rPr lang="cs-CZ" altLang="cs-CZ" sz="2400" dirty="0" err="1">
                <a:hlinkClick r:id="rId6"/>
              </a:rPr>
              <a:t>CoD</a:t>
            </a:r>
            <a:r>
              <a:rPr lang="cs-CZ" altLang="cs-CZ" sz="2400" dirty="0">
                <a:hlinkClick r:id="rId6"/>
              </a:rPr>
              <a:t>)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7"/>
              </a:rPr>
              <a:t>Licencované databáze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Internet</a:t>
            </a:r>
          </a:p>
          <a:p>
            <a:pPr marL="709613" lvl="1">
              <a:defRPr/>
            </a:pPr>
            <a:endParaRPr lang="cs-CZ" altLang="cs-CZ" sz="1200" dirty="0"/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400" dirty="0"/>
              <a:t>*jako dokument budeme pro potřeby naší výuky označovat texty, obrázky, fotky, videa tj. jakoukoli formu grafického znázornění informací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00436"/>
            <a:ext cx="4499993" cy="3375669"/>
          </a:xfrm>
          <a:prstGeom prst="rect">
            <a:avLst/>
          </a:prstGeom>
        </p:spPr>
      </p:pic>
      <p:pic>
        <p:nvPicPr>
          <p:cNvPr id="28676" name="Picture 2" descr="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464400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41" y="-33850"/>
            <a:ext cx="4493757" cy="353428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818"/>
            <a:ext cx="4644009" cy="3529255"/>
          </a:xfrm>
          <a:prstGeom prst="rect">
            <a:avLst/>
          </a:prstGeom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-1242729" y="836712"/>
            <a:ext cx="7129463" cy="200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6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60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Informační</a:t>
            </a:r>
          </a:p>
          <a:p>
            <a:pPr algn="ctr" eaLnBrk="1" hangingPunct="1"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cs-CZ" altLang="cs-CZ" sz="60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 zdroje</a:t>
            </a:r>
            <a:endParaRPr lang="cs-CZ" altLang="cs-CZ" sz="6000" b="1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011687"/>
            <a:ext cx="8136904" cy="481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Knihy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Periodika</a:t>
            </a:r>
            <a:r>
              <a:rPr lang="cs-CZ" altLang="cs-CZ" sz="2800" dirty="0"/>
              <a:t> 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odborné časopisy, magazíny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Referenční díla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encyklopedie, slovníky, tezaury, mapy, atlasy, bibliografie, adresáře, ročenky      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Další zdroje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závěrečné práce, materiály z konferencí, vládní publikace, šedá literatura, noviny, </a:t>
            </a:r>
            <a:r>
              <a:rPr lang="cs-CZ" altLang="cs-CZ" sz="2400" dirty="0" err="1"/>
              <a:t>newslettery</a:t>
            </a:r>
            <a:r>
              <a:rPr lang="cs-CZ" altLang="cs-CZ" sz="2400" dirty="0"/>
              <a:t>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Internet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87624" y="116840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Web x 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Deep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 (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Invisible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web)</a:t>
            </a:r>
            <a:endParaRPr lang="cs-CZ" sz="3200" dirty="0"/>
          </a:p>
        </p:txBody>
      </p:sp>
      <p:pic>
        <p:nvPicPr>
          <p:cNvPr id="4" name="Picture 5" descr="deep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6053"/>
            <a:ext cx="7759700" cy="511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19672" y="2564904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3"/>
              </a:rPr>
              <a:t>How  to  Read  </a:t>
            </a:r>
            <a:r>
              <a:rPr lang="en-US" sz="3500" b="1" dirty="0" smtClean="0">
                <a:hlinkClick r:id="rId3"/>
              </a:rPr>
              <a:t>(</a:t>
            </a:r>
            <a:r>
              <a:rPr lang="en-US" sz="3500" b="1" dirty="0">
                <a:hlinkClick r:id="rId3"/>
              </a:rPr>
              <a:t>and  Understand) </a:t>
            </a:r>
          </a:p>
          <a:p>
            <a:r>
              <a:rPr lang="en-US" sz="3500" b="1" dirty="0">
                <a:hlinkClick r:id="rId3"/>
              </a:rPr>
              <a:t>a  Social  Science  Journal  </a:t>
            </a:r>
            <a:r>
              <a:rPr lang="en-US" sz="3500" b="1" dirty="0" err="1" smtClean="0">
                <a:hlinkClick r:id="rId3"/>
              </a:rPr>
              <a:t>Articl</a:t>
            </a:r>
            <a:r>
              <a:rPr lang="cs-CZ" sz="3500" b="1" dirty="0" smtClean="0">
                <a:hlinkClick r:id="rId3"/>
              </a:rPr>
              <a:t>e</a:t>
            </a:r>
            <a:endParaRPr lang="en-US" sz="35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0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39390" y="14847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2348880"/>
            <a:ext cx="79928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další výrazy - komerční zdroje/databáze, elektronické informační zdroje, </a:t>
            </a:r>
            <a:r>
              <a:rPr lang="cs-CZ" altLang="cs-CZ" sz="2800" b="1" dirty="0"/>
              <a:t>e-zdroje, EIZ, </a:t>
            </a:r>
            <a:r>
              <a:rPr lang="cs-CZ" altLang="cs-CZ" sz="2800" dirty="0"/>
              <a:t>databáze, dokumenty v elektronické </a:t>
            </a:r>
            <a:r>
              <a:rPr lang="cs-CZ" altLang="cs-CZ" sz="2800" dirty="0" smtClean="0"/>
              <a:t>podobě</a:t>
            </a:r>
          </a:p>
          <a:p>
            <a:endParaRPr lang="en-US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dostupné prostřednictvím </a:t>
            </a:r>
            <a:r>
              <a:rPr lang="cs-CZ" altLang="cs-CZ" sz="2800" b="1" dirty="0"/>
              <a:t>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b="1" dirty="0"/>
              <a:t>volně dostupné</a:t>
            </a:r>
            <a:r>
              <a:rPr lang="cs-CZ" altLang="cs-CZ" sz="28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b="1" dirty="0"/>
              <a:t>komerční (licencované)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3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Databáze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2060848"/>
            <a:ext cx="8064896" cy="4621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Bibliografické</a:t>
            </a:r>
            <a:r>
              <a:rPr lang="cs-CZ" altLang="cs-CZ" sz="2800" dirty="0"/>
              <a:t> – pouze základní  "identifikační" údaje o dokumentech (název, autor, rok vydání atd.) + abstrakt</a:t>
            </a:r>
          </a:p>
          <a:p>
            <a:endParaRPr lang="cs-CZ" altLang="cs-CZ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Fulltextové</a:t>
            </a:r>
            <a:r>
              <a:rPr lang="cs-CZ" altLang="cs-CZ" sz="2800" dirty="0"/>
              <a:t> – plné texty dokumentů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Multioborové </a:t>
            </a:r>
            <a:r>
              <a:rPr lang="cs-CZ" altLang="cs-CZ" sz="2800" dirty="0"/>
              <a:t>– dokumenty z různých oborů 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rozsáhlé databáze – např. </a:t>
            </a:r>
            <a:r>
              <a:rPr lang="cs-CZ" altLang="cs-CZ" sz="2400" b="1" dirty="0" err="1"/>
              <a:t>ProQuest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Wiley</a:t>
            </a:r>
            <a:r>
              <a:rPr lang="cs-CZ" altLang="cs-CZ" sz="2400" b="1" dirty="0"/>
              <a:t>, EBSCO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není možné mít zaplacený přístup ke všem kolekcím, tj. ke všem fulltextům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2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04864"/>
            <a:ext cx="8208912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za úplatu – </a:t>
            </a:r>
            <a:r>
              <a:rPr lang="cs-CZ" altLang="cs-CZ" sz="2800" b="1" dirty="0">
                <a:solidFill>
                  <a:srgbClr val="FF0000"/>
                </a:solidFill>
              </a:rPr>
              <a:t>pro studenty MU zdarma </a:t>
            </a:r>
            <a:r>
              <a:rPr lang="cs-CZ" altLang="cs-CZ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dirty="0"/>
              <a:t>informace jsou </a:t>
            </a:r>
            <a:r>
              <a:rPr lang="cs-CZ" altLang="cs-CZ" sz="2800" b="1" dirty="0">
                <a:solidFill>
                  <a:srgbClr val="FF0000"/>
                </a:solidFill>
              </a:rPr>
              <a:t>prověřené</a:t>
            </a:r>
            <a:r>
              <a:rPr lang="cs-CZ" altLang="cs-CZ" sz="2800" dirty="0"/>
              <a:t> (prochází recenzním řízením)</a:t>
            </a: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dirty="0"/>
              <a:t>články </a:t>
            </a:r>
            <a:r>
              <a:rPr lang="cs-CZ" altLang="cs-CZ" sz="2800" dirty="0" smtClean="0"/>
              <a:t>většinou dostupné </a:t>
            </a:r>
            <a:r>
              <a:rPr lang="cs-CZ" altLang="cs-CZ" sz="2800" dirty="0"/>
              <a:t>dříve než v tištěné podobě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>
                <a:solidFill>
                  <a:srgbClr val="FF0000"/>
                </a:solidFill>
              </a:rPr>
              <a:t>doporučený zdroj pro psaní seminárních a závěrečných prací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708920"/>
            <a:ext cx="8208912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stránky </a:t>
            </a:r>
            <a:r>
              <a:rPr lang="cs-CZ" altLang="cs-CZ" sz="2800" b="1" dirty="0"/>
              <a:t>knihovny</a:t>
            </a:r>
            <a:r>
              <a:rPr lang="cs-CZ" altLang="cs-CZ" sz="2800" dirty="0"/>
              <a:t> - </a:t>
            </a:r>
            <a:r>
              <a:rPr lang="cs-CZ" altLang="cs-CZ" sz="3200" b="1" dirty="0">
                <a:hlinkClick r:id="rId3"/>
              </a:rPr>
              <a:t>http://knihovna.fss.muni.cz/ezdroje</a:t>
            </a:r>
            <a:endParaRPr lang="cs-CZ" altLang="cs-CZ" sz="32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300" i="1" dirty="0" smtClean="0"/>
              <a:t> </a:t>
            </a:r>
            <a:r>
              <a:rPr lang="cs-CZ" altLang="cs-CZ" sz="2400" dirty="0" smtClean="0"/>
              <a:t>databáze k oborům vyučovaným na FSS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Portál elektronických informačních zdrojů MU</a:t>
            </a:r>
            <a:r>
              <a:rPr lang="cs-CZ" altLang="cs-CZ" sz="2800" dirty="0"/>
              <a:t> - </a:t>
            </a:r>
            <a:r>
              <a:rPr lang="cs-CZ" altLang="cs-CZ" sz="3200" b="1" dirty="0">
                <a:hlinkClick r:id="rId4"/>
              </a:rPr>
              <a:t>http://ezdroje.muni.cz/</a:t>
            </a:r>
            <a:endParaRPr lang="cs-CZ" altLang="cs-CZ" sz="32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databáze </a:t>
            </a:r>
            <a:r>
              <a:rPr lang="cs-CZ" altLang="cs-CZ" sz="2400" dirty="0"/>
              <a:t>i z </a:t>
            </a:r>
            <a:r>
              <a:rPr lang="cs-CZ" altLang="cs-CZ" sz="2400" dirty="0" smtClean="0"/>
              <a:t>dalších </a:t>
            </a:r>
            <a:r>
              <a:rPr lang="cs-CZ" altLang="cs-CZ" sz="2400" dirty="0"/>
              <a:t>oborů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9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196752"/>
            <a:ext cx="8568952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Podmínky absolvování předmětu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altLang="cs-CZ" sz="2600" b="1" dirty="0"/>
              <a:t>Zápočet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b="1" u="sng" dirty="0"/>
              <a:t>účast</a:t>
            </a:r>
            <a:r>
              <a:rPr lang="cs-CZ" altLang="cs-CZ" sz="2400" dirty="0"/>
              <a:t> na všech přednáškách a seminářích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vypracování praktického </a:t>
            </a:r>
            <a:r>
              <a:rPr lang="cs-CZ" altLang="cs-CZ" sz="2400" b="1" u="sng" dirty="0"/>
              <a:t>úkolu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splnění písemného </a:t>
            </a:r>
            <a:r>
              <a:rPr lang="cs-CZ" altLang="cs-CZ" sz="2400" b="1" u="sng" dirty="0"/>
              <a:t>testu</a:t>
            </a:r>
          </a:p>
          <a:p>
            <a:pPr>
              <a:buFontTx/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Další termíny kurzu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000" dirty="0">
                <a:solidFill>
                  <a:srgbClr val="FF0000"/>
                </a:solidFill>
              </a:rPr>
              <a:t>č</a:t>
            </a:r>
            <a:r>
              <a:rPr lang="cs-CZ" altLang="cs-CZ" sz="2000" dirty="0" smtClean="0">
                <a:solidFill>
                  <a:srgbClr val="FF0000"/>
                </a:solidFill>
              </a:rPr>
              <a:t>t   1. 12.</a:t>
            </a:r>
            <a:r>
              <a:rPr lang="cs-CZ" altLang="cs-CZ" sz="2000" dirty="0">
                <a:solidFill>
                  <a:srgbClr val="FF0000"/>
                </a:solidFill>
              </a:rPr>
              <a:t>	    </a:t>
            </a:r>
            <a:r>
              <a:rPr lang="cs-CZ" altLang="cs-CZ" sz="2000" dirty="0" smtClean="0">
                <a:solidFill>
                  <a:srgbClr val="FF0000"/>
                </a:solidFill>
              </a:rPr>
              <a:t>  9:45 </a:t>
            </a:r>
            <a:r>
              <a:rPr lang="cs-CZ" altLang="cs-CZ" sz="2000" dirty="0">
                <a:solidFill>
                  <a:srgbClr val="FF0000"/>
                </a:solidFill>
              </a:rPr>
              <a:t>– </a:t>
            </a:r>
            <a:r>
              <a:rPr lang="cs-CZ" altLang="cs-CZ" sz="2000" dirty="0" smtClean="0">
                <a:solidFill>
                  <a:srgbClr val="FF0000"/>
                </a:solidFill>
              </a:rPr>
              <a:t>11:15</a:t>
            </a:r>
            <a:r>
              <a:rPr lang="cs-CZ" altLang="cs-CZ" sz="2000" dirty="0">
                <a:solidFill>
                  <a:srgbClr val="FF0000"/>
                </a:solidFill>
              </a:rPr>
              <a:t>	</a:t>
            </a:r>
            <a:r>
              <a:rPr lang="cs-CZ" altLang="cs-CZ" sz="2000" dirty="0" smtClean="0">
                <a:solidFill>
                  <a:srgbClr val="FF0000"/>
                </a:solidFill>
              </a:rPr>
              <a:t>PC54 </a:t>
            </a:r>
            <a:r>
              <a:rPr lang="cs-CZ" altLang="cs-CZ" sz="2000" dirty="0">
                <a:solidFill>
                  <a:srgbClr val="FF0000"/>
                </a:solidFill>
              </a:rPr>
              <a:t>- seminář </a:t>
            </a:r>
            <a:r>
              <a:rPr lang="cs-CZ" altLang="cs-CZ" sz="2000" dirty="0" smtClean="0">
                <a:solidFill>
                  <a:srgbClr val="FF0000"/>
                </a:solidFill>
              </a:rPr>
              <a:t>ZUR163/03 </a:t>
            </a:r>
            <a:endParaRPr lang="cs-CZ" altLang="cs-CZ" sz="2000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smtClean="0">
                <a:solidFill>
                  <a:srgbClr val="FF0000"/>
                </a:solidFill>
              </a:rPr>
              <a:t>     čt   </a:t>
            </a:r>
            <a:r>
              <a:rPr lang="cs-CZ" altLang="cs-CZ" sz="2000" dirty="0">
                <a:solidFill>
                  <a:srgbClr val="FF0000"/>
                </a:solidFill>
              </a:rPr>
              <a:t>1. 12.	    </a:t>
            </a:r>
            <a:r>
              <a:rPr lang="cs-CZ" altLang="cs-CZ" sz="2000" dirty="0" smtClean="0">
                <a:solidFill>
                  <a:srgbClr val="FF0000"/>
                </a:solidFill>
              </a:rPr>
              <a:t>11:30 </a:t>
            </a:r>
            <a:r>
              <a:rPr lang="cs-CZ" altLang="cs-CZ" sz="2000" dirty="0">
                <a:solidFill>
                  <a:srgbClr val="FF0000"/>
                </a:solidFill>
              </a:rPr>
              <a:t>– </a:t>
            </a:r>
            <a:r>
              <a:rPr lang="cs-CZ" altLang="cs-CZ" sz="2000" dirty="0" smtClean="0">
                <a:solidFill>
                  <a:srgbClr val="FF0000"/>
                </a:solidFill>
              </a:rPr>
              <a:t>13:00</a:t>
            </a:r>
            <a:r>
              <a:rPr lang="cs-CZ" altLang="cs-CZ" sz="2000" dirty="0">
                <a:solidFill>
                  <a:srgbClr val="FF0000"/>
                </a:solidFill>
              </a:rPr>
              <a:t>	PC54 - seminář </a:t>
            </a:r>
            <a:r>
              <a:rPr lang="cs-CZ" altLang="cs-CZ" sz="2000" dirty="0" smtClean="0">
                <a:solidFill>
                  <a:srgbClr val="FF0000"/>
                </a:solidFill>
              </a:rPr>
              <a:t>ZUR163/02 </a:t>
            </a:r>
          </a:p>
          <a:p>
            <a:pPr lvl="1">
              <a:defRPr/>
            </a:pPr>
            <a:r>
              <a:rPr lang="cs-CZ" altLang="cs-CZ" sz="2000" dirty="0" smtClean="0">
                <a:solidFill>
                  <a:srgbClr val="FF0000"/>
                </a:solidFill>
              </a:rPr>
              <a:t>      </a:t>
            </a:r>
            <a:r>
              <a:rPr lang="cs-CZ" altLang="cs-CZ" sz="2000" dirty="0">
                <a:solidFill>
                  <a:srgbClr val="FF0000"/>
                </a:solidFill>
              </a:rPr>
              <a:t>čt   1. 12.	    11:30 – 13:00	</a:t>
            </a:r>
            <a:r>
              <a:rPr lang="cs-CZ" altLang="cs-CZ" sz="2000" dirty="0" smtClean="0">
                <a:solidFill>
                  <a:srgbClr val="FF0000"/>
                </a:solidFill>
              </a:rPr>
              <a:t>PC25 </a:t>
            </a:r>
            <a:r>
              <a:rPr lang="cs-CZ" altLang="cs-CZ" sz="2000" dirty="0">
                <a:solidFill>
                  <a:srgbClr val="FF0000"/>
                </a:solidFill>
              </a:rPr>
              <a:t>- seminář </a:t>
            </a:r>
            <a:r>
              <a:rPr lang="cs-CZ" altLang="cs-CZ" sz="2000" dirty="0" smtClean="0">
                <a:solidFill>
                  <a:srgbClr val="FF0000"/>
                </a:solidFill>
              </a:rPr>
              <a:t>ZUR163/01      </a:t>
            </a:r>
            <a:endParaRPr lang="cs-CZ" altLang="cs-CZ" sz="2000" dirty="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000" dirty="0" smtClean="0">
                <a:solidFill>
                  <a:srgbClr val="FF0000"/>
                </a:solidFill>
              </a:rPr>
              <a:t>čt  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smtClean="0">
                <a:solidFill>
                  <a:srgbClr val="FF0000"/>
                </a:solidFill>
              </a:rPr>
              <a:t>8. 12.      13:30 </a:t>
            </a:r>
            <a:r>
              <a:rPr lang="cs-CZ" altLang="cs-CZ" sz="2000" dirty="0">
                <a:solidFill>
                  <a:srgbClr val="FF0000"/>
                </a:solidFill>
              </a:rPr>
              <a:t>– </a:t>
            </a:r>
            <a:r>
              <a:rPr lang="cs-CZ" altLang="cs-CZ" sz="2000" dirty="0" smtClean="0">
                <a:solidFill>
                  <a:srgbClr val="FF0000"/>
                </a:solidFill>
              </a:rPr>
              <a:t>15:00</a:t>
            </a:r>
            <a:r>
              <a:rPr lang="cs-CZ" altLang="cs-CZ" sz="2000" dirty="0">
                <a:solidFill>
                  <a:srgbClr val="FF0000"/>
                </a:solidFill>
              </a:rPr>
              <a:t>	</a:t>
            </a:r>
            <a:r>
              <a:rPr lang="cs-CZ" altLang="cs-CZ" sz="2000" dirty="0" smtClean="0">
                <a:solidFill>
                  <a:srgbClr val="FF0000"/>
                </a:solidFill>
              </a:rPr>
              <a:t>P24 </a:t>
            </a:r>
            <a:r>
              <a:rPr lang="cs-CZ" altLang="cs-CZ" sz="2000" dirty="0">
                <a:solidFill>
                  <a:srgbClr val="FF0000"/>
                </a:solidFill>
              </a:rPr>
              <a:t>- přednáška 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000" dirty="0">
                <a:solidFill>
                  <a:srgbClr val="FF0000"/>
                </a:solidFill>
              </a:rPr>
              <a:t>čt </a:t>
            </a:r>
            <a:r>
              <a:rPr lang="cs-CZ" altLang="cs-CZ" sz="2000" dirty="0" smtClean="0">
                <a:solidFill>
                  <a:srgbClr val="FF0000"/>
                </a:solidFill>
              </a:rPr>
              <a:t>15. </a:t>
            </a:r>
            <a:r>
              <a:rPr lang="cs-CZ" altLang="cs-CZ" sz="2000" dirty="0">
                <a:solidFill>
                  <a:srgbClr val="FF0000"/>
                </a:solidFill>
              </a:rPr>
              <a:t>12.	      9:45 – 11:15	PC54 - seminář ZUR163/03 </a:t>
            </a:r>
          </a:p>
          <a:p>
            <a:pPr lvl="1">
              <a:defRPr/>
            </a:pPr>
            <a:r>
              <a:rPr lang="cs-CZ" altLang="cs-CZ" sz="2000" dirty="0">
                <a:solidFill>
                  <a:srgbClr val="FF0000"/>
                </a:solidFill>
              </a:rPr>
              <a:t>      čt </a:t>
            </a:r>
            <a:r>
              <a:rPr lang="cs-CZ" altLang="cs-CZ" sz="2000" dirty="0" smtClean="0">
                <a:solidFill>
                  <a:srgbClr val="FF0000"/>
                </a:solidFill>
              </a:rPr>
              <a:t>15. </a:t>
            </a:r>
            <a:r>
              <a:rPr lang="cs-CZ" altLang="cs-CZ" sz="2000" dirty="0">
                <a:solidFill>
                  <a:srgbClr val="FF0000"/>
                </a:solidFill>
              </a:rPr>
              <a:t>12.	    11:30 – 13:00	PC54 - seminář ZUR163/02 </a:t>
            </a:r>
          </a:p>
          <a:p>
            <a:pPr lvl="1">
              <a:defRPr/>
            </a:pPr>
            <a:r>
              <a:rPr lang="cs-CZ" altLang="cs-CZ" sz="2000" dirty="0">
                <a:solidFill>
                  <a:srgbClr val="FF0000"/>
                </a:solidFill>
              </a:rPr>
              <a:t>      čt </a:t>
            </a:r>
            <a:r>
              <a:rPr lang="cs-CZ" altLang="cs-CZ" sz="2000" dirty="0" smtClean="0">
                <a:solidFill>
                  <a:srgbClr val="FF0000"/>
                </a:solidFill>
              </a:rPr>
              <a:t>15. </a:t>
            </a:r>
            <a:r>
              <a:rPr lang="cs-CZ" altLang="cs-CZ" sz="2000" dirty="0">
                <a:solidFill>
                  <a:srgbClr val="FF0000"/>
                </a:solidFill>
              </a:rPr>
              <a:t>12.	    11:30 – 13:00	</a:t>
            </a:r>
            <a:r>
              <a:rPr lang="cs-CZ" altLang="cs-CZ" sz="2000" dirty="0" smtClean="0">
                <a:solidFill>
                  <a:srgbClr val="FF0000"/>
                </a:solidFill>
              </a:rPr>
              <a:t>PC25 </a:t>
            </a:r>
            <a:r>
              <a:rPr lang="cs-CZ" altLang="cs-CZ" sz="2000" dirty="0">
                <a:solidFill>
                  <a:srgbClr val="FF0000"/>
                </a:solidFill>
              </a:rPr>
              <a:t>- seminář ZUR163/01 </a:t>
            </a:r>
            <a:r>
              <a:rPr lang="cs-CZ" altLang="cs-CZ" dirty="0">
                <a:solidFill>
                  <a:srgbClr val="FF0000"/>
                </a:solidFill>
              </a:rPr>
              <a:t>	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532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 mimo počítačovou síť MU?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708920"/>
            <a:ext cx="8208912" cy="319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3000" dirty="0"/>
              <a:t>Nastavte si na počítači </a:t>
            </a:r>
            <a:r>
              <a:rPr lang="cs-CZ" altLang="cs-CZ" sz="3000" b="1" dirty="0">
                <a:hlinkClick r:id="rId3"/>
              </a:rPr>
              <a:t>vzdálený přístup</a:t>
            </a:r>
            <a:r>
              <a:rPr lang="cs-CZ" altLang="cs-CZ" sz="3000" b="1" dirty="0" smtClean="0"/>
              <a:t>:</a:t>
            </a:r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OpenVPN</a:t>
            </a:r>
            <a:endParaRPr lang="cs-CZ" altLang="cs-CZ" sz="3000" b="1" dirty="0" smtClean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Shibboleth</a:t>
            </a:r>
            <a:endParaRPr lang="cs-CZ" altLang="cs-CZ" sz="3000" b="1" dirty="0" smtClean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EZproxy</a:t>
            </a:r>
            <a:endParaRPr lang="cs-CZ" altLang="cs-CZ" sz="3000" b="1" dirty="0" smtClean="0"/>
          </a:p>
          <a:p>
            <a:pPr lvl="1"/>
            <a:endParaRPr lang="cs-CZ" altLang="cs-CZ" sz="2800" b="1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2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</a:rPr>
              <a:t>Kde hledat odborné časopisy? 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2087463"/>
            <a:ext cx="828092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EBSCO</a:t>
            </a:r>
            <a:r>
              <a:rPr lang="cs-CZ" altLang="cs-CZ" sz="2800" b="1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/>
              <a:t>JSTOR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ProQuest</a:t>
            </a:r>
            <a:endParaRPr lang="cs-CZ" altLang="cs-CZ" sz="2800" b="1" dirty="0"/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Sage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Journals</a:t>
            </a:r>
            <a:r>
              <a:rPr lang="cs-CZ" altLang="cs-CZ" sz="2800" b="1" dirty="0"/>
              <a:t> Online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ScienceDirect</a:t>
            </a:r>
            <a:endParaRPr lang="cs-CZ" altLang="cs-CZ" sz="2800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SpringerLink</a:t>
            </a:r>
            <a:endParaRPr lang="cs-CZ" altLang="cs-CZ" sz="2800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Wiley</a:t>
            </a:r>
            <a:r>
              <a:rPr lang="cs-CZ" altLang="cs-CZ" sz="2800" b="1" dirty="0"/>
              <a:t> Online </a:t>
            </a:r>
            <a:r>
              <a:rPr lang="cs-CZ" altLang="cs-CZ" sz="2800" b="1" dirty="0" err="1"/>
              <a:t>Library</a:t>
            </a:r>
            <a:endParaRPr lang="cs-CZ" altLang="cs-CZ" sz="2800" b="1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Výbuch 1 4"/>
          <p:cNvSpPr/>
          <p:nvPr/>
        </p:nvSpPr>
        <p:spPr>
          <a:xfrm>
            <a:off x="4355976" y="3140968"/>
            <a:ext cx="4608512" cy="325477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98486" y="517058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i="1" dirty="0" smtClean="0"/>
              <a:t>        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83968" y="4005064"/>
            <a:ext cx="54726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i="1" dirty="0"/>
              <a:t>Multioborové databáze jsou dobrým                </a:t>
            </a:r>
          </a:p>
          <a:p>
            <a:r>
              <a:rPr lang="cs-CZ" altLang="cs-CZ" sz="2400" i="1" dirty="0"/>
              <a:t>startovním místem pro </a:t>
            </a:r>
            <a:r>
              <a:rPr lang="cs-CZ" altLang="cs-CZ" sz="2400" i="1" dirty="0" smtClean="0"/>
              <a:t>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 smtClean="0"/>
              <a:t>Můžete je prohledávat hromadně prostřednictvím </a:t>
            </a:r>
            <a:r>
              <a:rPr lang="cs-CZ" altLang="cs-CZ" sz="2400" i="1" dirty="0" err="1" smtClean="0">
                <a:hlinkClick r:id="rId3" action="ppaction://hlinkfile"/>
              </a:rPr>
              <a:t>discovery</a:t>
            </a:r>
            <a:endParaRPr lang="cs-CZ" alt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0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Časopisy – volně dostupné zdroje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72020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800" b="1" dirty="0" err="1" smtClean="0">
                <a:hlinkClick r:id="rId3"/>
              </a:rPr>
              <a:t>Directory</a:t>
            </a:r>
            <a:r>
              <a:rPr lang="cs-CZ" sz="2800" b="1" dirty="0" smtClean="0">
                <a:hlinkClick r:id="rId3"/>
              </a:rPr>
              <a:t> </a:t>
            </a:r>
            <a:r>
              <a:rPr lang="cs-CZ" sz="2800" b="1" dirty="0" err="1" smtClean="0">
                <a:hlinkClick r:id="rId3"/>
              </a:rPr>
              <a:t>of</a:t>
            </a:r>
            <a:r>
              <a:rPr lang="cs-CZ" sz="2800" b="1" dirty="0" smtClean="0">
                <a:hlinkClick r:id="rId3"/>
              </a:rPr>
              <a:t> Open Access </a:t>
            </a:r>
            <a:r>
              <a:rPr lang="cs-CZ" sz="2800" b="1" dirty="0" err="1" smtClean="0">
                <a:hlinkClick r:id="rId3"/>
              </a:rPr>
              <a:t>Journals</a:t>
            </a:r>
            <a:r>
              <a:rPr lang="cs-CZ" sz="2800" b="1" dirty="0" smtClean="0">
                <a:hlinkClick r:id="rId3"/>
              </a:rPr>
              <a:t> (DOAJ)</a:t>
            </a:r>
            <a:r>
              <a:rPr lang="cs-CZ" sz="2800" b="1" dirty="0" smtClean="0"/>
              <a:t> - </a:t>
            </a:r>
            <a:r>
              <a:rPr lang="cs-CZ" sz="2800" dirty="0" smtClean="0"/>
              <a:t>přes 10.000 časopisů s otevřeným přístupem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16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800" b="1" dirty="0" err="1">
                <a:hlinkClick r:id="rId4"/>
              </a:rPr>
              <a:t>Central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European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Journal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of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Social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Sciences</a:t>
            </a:r>
            <a:r>
              <a:rPr lang="cs-CZ" sz="2800" b="1" dirty="0">
                <a:hlinkClick r:id="rId4"/>
              </a:rPr>
              <a:t> and </a:t>
            </a:r>
            <a:r>
              <a:rPr lang="cs-CZ" sz="2800" b="1" dirty="0" err="1">
                <a:hlinkClick r:id="rId4"/>
              </a:rPr>
              <a:t>Humanities</a:t>
            </a:r>
            <a:r>
              <a:rPr lang="cs-CZ" sz="2800" b="1" dirty="0">
                <a:hlinkClick r:id="rId4"/>
              </a:rPr>
              <a:t> (CEJSH) </a:t>
            </a:r>
            <a:r>
              <a:rPr lang="cs-CZ" sz="2800" b="1" dirty="0"/>
              <a:t>- </a:t>
            </a:r>
            <a:r>
              <a:rPr lang="cs-CZ" sz="2800" dirty="0"/>
              <a:t>databáze abstraktů článků/plných textů uveřejněných ve vědeckých časopisech z oblasti humanitních a společenských věd vycházejících v ČR, SR, v Maďarsku a Polsku. </a:t>
            </a:r>
            <a:endParaRPr lang="cs-CZ" sz="28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16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800" b="1" dirty="0">
                <a:hlinkClick r:id="rId5"/>
              </a:rPr>
              <a:t>De </a:t>
            </a:r>
            <a:r>
              <a:rPr lang="cs-CZ" sz="2800" b="1" dirty="0" err="1">
                <a:hlinkClick r:id="rId5"/>
              </a:rPr>
              <a:t>Gruyter</a:t>
            </a:r>
            <a:r>
              <a:rPr lang="cs-CZ" sz="2800" b="1" dirty="0">
                <a:hlinkClick r:id="rId5"/>
              </a:rPr>
              <a:t> Online</a:t>
            </a:r>
            <a:r>
              <a:rPr lang="cs-CZ" sz="2800" b="1" dirty="0"/>
              <a:t> - </a:t>
            </a:r>
            <a:r>
              <a:rPr lang="cs-CZ" sz="2800" dirty="0"/>
              <a:t>volně dostupný multioborový zdroj, stovky odborných časopisů.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0195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132856"/>
            <a:ext cx="8280920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Katalogy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>
                <a:hlinkClick r:id="rId3"/>
              </a:rPr>
              <a:t>Katalog MU </a:t>
            </a:r>
            <a:r>
              <a:rPr lang="cs-CZ" altLang="cs-CZ" sz="2600" b="1" dirty="0" err="1">
                <a:hlinkClick r:id="rId3"/>
              </a:rPr>
              <a:t>Aleph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Souborné katalogy – </a:t>
            </a:r>
            <a:r>
              <a:rPr lang="cs-CZ" altLang="cs-CZ" sz="2600" b="1" dirty="0">
                <a:hlinkClick r:id="rId4"/>
              </a:rPr>
              <a:t>JIB,</a:t>
            </a:r>
            <a:r>
              <a:rPr lang="cs-CZ" altLang="cs-CZ" sz="2600" b="1" dirty="0"/>
              <a:t> </a:t>
            </a:r>
            <a:r>
              <a:rPr lang="cs-CZ" altLang="cs-CZ" sz="2600" b="1" dirty="0">
                <a:hlinkClick r:id="rId5"/>
              </a:rPr>
              <a:t>CASLIN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6"/>
              </a:rPr>
              <a:t>Ebsco</a:t>
            </a:r>
            <a:r>
              <a:rPr lang="cs-CZ" altLang="cs-CZ" sz="2600" b="1" dirty="0">
                <a:hlinkClick r:id="rId6"/>
              </a:rPr>
              <a:t> </a:t>
            </a:r>
            <a:r>
              <a:rPr lang="cs-CZ" altLang="cs-CZ" sz="2600" b="1" dirty="0" err="1">
                <a:hlinkClick r:id="rId6"/>
              </a:rPr>
              <a:t>Discovery</a:t>
            </a:r>
            <a:r>
              <a:rPr lang="cs-CZ" altLang="cs-CZ" sz="2600" b="1" dirty="0">
                <a:hlinkClick r:id="rId6"/>
              </a:rPr>
              <a:t> </a:t>
            </a:r>
            <a:r>
              <a:rPr lang="cs-CZ" altLang="cs-CZ" sz="2600" b="1" dirty="0" err="1">
                <a:hlinkClick r:id="rId6"/>
              </a:rPr>
              <a:t>Service</a:t>
            </a:r>
            <a:endParaRPr lang="cs-CZ" altLang="cs-CZ" sz="2600" b="1" dirty="0"/>
          </a:p>
          <a:p>
            <a:pPr marL="709613" lvl="1"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Licencované databáze 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7"/>
              </a:rPr>
              <a:t>Ebsco</a:t>
            </a:r>
            <a:r>
              <a:rPr lang="cs-CZ" altLang="cs-CZ" sz="2600" b="1" dirty="0">
                <a:hlinkClick r:id="rId7"/>
              </a:rPr>
              <a:t> </a:t>
            </a:r>
            <a:r>
              <a:rPr lang="cs-CZ" altLang="cs-CZ" sz="2600" b="1" dirty="0" err="1">
                <a:hlinkClick r:id="rId7"/>
              </a:rPr>
              <a:t>eBooks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8"/>
              </a:rPr>
              <a:t>Taylor&amp;Francis</a:t>
            </a:r>
            <a:r>
              <a:rPr lang="cs-CZ" altLang="cs-CZ" sz="2600" b="1" dirty="0">
                <a:hlinkClick r:id="rId8"/>
              </a:rPr>
              <a:t> </a:t>
            </a:r>
            <a:r>
              <a:rPr lang="cs-CZ" altLang="cs-CZ" sz="2600" b="1" dirty="0" err="1">
                <a:hlinkClick r:id="rId8"/>
              </a:rPr>
              <a:t>eBooks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9"/>
              </a:rPr>
              <a:t>Sage</a:t>
            </a:r>
            <a:r>
              <a:rPr lang="cs-CZ" altLang="cs-CZ" sz="2600" b="1" dirty="0">
                <a:hlinkClick r:id="rId9"/>
              </a:rPr>
              <a:t> </a:t>
            </a:r>
            <a:r>
              <a:rPr lang="cs-CZ" altLang="cs-CZ" sz="2600" b="1" dirty="0" err="1">
                <a:hlinkClick r:id="rId9"/>
              </a:rPr>
              <a:t>Knowledge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sz="2600" b="1" dirty="0" smtClean="0">
                <a:hlinkClick r:id="rId10"/>
              </a:rPr>
              <a:t>eReading.cz</a:t>
            </a:r>
            <a:endParaRPr lang="cs-CZ" altLang="cs-CZ" sz="2600" b="1" dirty="0"/>
          </a:p>
        </p:txBody>
      </p:sp>
    </p:spTree>
    <p:extLst>
      <p:ext uri="{BB962C8B-B14F-4D97-AF65-F5344CB8AC3E}">
        <p14:creationId xmlns:p14="http://schemas.microsoft.com/office/powerpoint/2010/main" val="16508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04864"/>
            <a:ext cx="777686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Další zdroje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>
                <a:hlinkClick r:id="rId3"/>
              </a:rPr>
              <a:t>OAPEN </a:t>
            </a:r>
            <a:r>
              <a:rPr lang="cs-CZ" altLang="cs-CZ" sz="2800" b="1" dirty="0" err="1" smtClean="0">
                <a:hlinkClick r:id="rId3"/>
              </a:rPr>
              <a:t>Library</a:t>
            </a:r>
            <a:endParaRPr lang="cs-CZ" altLang="cs-CZ" sz="2800" b="1" dirty="0" smtClean="0">
              <a:hlinkClick r:id="rId4"/>
            </a:endParaRP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 err="1" smtClean="0">
                <a:hlinkClick r:id="rId4"/>
              </a:rPr>
              <a:t>Directory</a:t>
            </a:r>
            <a:r>
              <a:rPr lang="cs-CZ" altLang="cs-CZ" sz="2800" b="1" dirty="0" smtClean="0">
                <a:hlinkClick r:id="rId4"/>
              </a:rPr>
              <a:t> </a:t>
            </a:r>
            <a:r>
              <a:rPr lang="cs-CZ" altLang="cs-CZ" sz="2800" b="1" dirty="0" err="1">
                <a:hlinkClick r:id="rId4"/>
              </a:rPr>
              <a:t>of</a:t>
            </a:r>
            <a:r>
              <a:rPr lang="cs-CZ" altLang="cs-CZ" sz="2800" b="1" dirty="0">
                <a:hlinkClick r:id="rId4"/>
              </a:rPr>
              <a:t> Open Access </a:t>
            </a:r>
            <a:r>
              <a:rPr lang="cs-CZ" altLang="cs-CZ" sz="2800" b="1" dirty="0" err="1">
                <a:hlinkClick r:id="rId4"/>
              </a:rPr>
              <a:t>Books</a:t>
            </a:r>
            <a:r>
              <a:rPr lang="cs-CZ" altLang="cs-CZ" sz="2800" b="1" dirty="0">
                <a:hlinkClick r:id="rId4"/>
              </a:rPr>
              <a:t> (DOAB)</a:t>
            </a:r>
            <a:endParaRPr lang="cs-CZ" altLang="cs-CZ" sz="2800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 smtClean="0">
                <a:hlinkClick r:id="rId5"/>
              </a:rPr>
              <a:t>Google </a:t>
            </a:r>
            <a:r>
              <a:rPr lang="cs-CZ" altLang="cs-CZ" sz="2800" b="1" dirty="0" err="1">
                <a:hlinkClick r:id="rId5"/>
              </a:rPr>
              <a:t>Books</a:t>
            </a:r>
            <a:endParaRPr lang="cs-CZ" altLang="cs-CZ" sz="2800" b="1" dirty="0"/>
          </a:p>
          <a:p>
            <a:pPr lvl="1">
              <a:defRPr/>
            </a:pPr>
            <a:endParaRPr lang="cs-CZ" altLang="cs-CZ" sz="2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7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8724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informace z médií?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76872"/>
            <a:ext cx="7272808" cy="3595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latin typeface="Tahoma" panose="020B0604030504040204" pitchFamily="34" charset="0"/>
              </a:rPr>
              <a:t>Denní tisk, TV a rozhlasové vysílání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 err="1">
                <a:hlinkClick r:id="rId3"/>
              </a:rPr>
              <a:t>Anopress</a:t>
            </a:r>
            <a:r>
              <a:rPr lang="cs-CZ" altLang="cs-CZ" sz="2800" b="1" dirty="0">
                <a:hlinkClick r:id="rId3"/>
              </a:rPr>
              <a:t> Monitoring </a:t>
            </a:r>
            <a:r>
              <a:rPr lang="cs-CZ" altLang="cs-CZ" sz="2800" b="1" dirty="0" smtClean="0">
                <a:hlinkClick r:id="rId3"/>
              </a:rPr>
              <a:t>Online</a:t>
            </a:r>
            <a:r>
              <a:rPr lang="cs-CZ" altLang="cs-CZ" sz="2800" b="1" dirty="0" smtClean="0"/>
              <a:t> 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endParaRPr lang="cs-CZ" altLang="cs-CZ" sz="2800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/>
              <a:t>ČTK (pouze ÚK FSS, PC54)</a:t>
            </a:r>
          </a:p>
          <a:p>
            <a:pPr lvl="1">
              <a:spcBef>
                <a:spcPts val="1000"/>
              </a:spcBef>
              <a:defRPr/>
            </a:pPr>
            <a:endParaRPr lang="cs-CZ" altLang="cs-CZ" sz="2800" b="1" dirty="0" smtClean="0"/>
          </a:p>
          <a:p>
            <a:pPr lvl="1">
              <a:spcBef>
                <a:spcPts val="1000"/>
              </a:spcBef>
              <a:defRPr/>
            </a:pPr>
            <a:endParaRPr lang="cs-CZ" altLang="cs-CZ" sz="2800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33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412776"/>
            <a:ext cx="85689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hledat referenční díla?</a:t>
            </a:r>
            <a:r>
              <a:rPr lang="cs-CZ" altLang="cs-CZ" dirty="0">
                <a:solidFill>
                  <a:srgbClr val="FF0000"/>
                </a:solidFill>
              </a:rPr>
              <a:t>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256490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>
                <a:hlinkClick r:id="rId3"/>
              </a:rPr>
              <a:t>Gale </a:t>
            </a:r>
            <a:r>
              <a:rPr lang="cs-CZ" altLang="cs-CZ" sz="3000" b="1" dirty="0" err="1">
                <a:hlinkClick r:id="rId3"/>
              </a:rPr>
              <a:t>Virtual</a:t>
            </a:r>
            <a:r>
              <a:rPr lang="cs-CZ" altLang="cs-CZ" sz="3000" b="1" dirty="0">
                <a:hlinkClick r:id="rId3"/>
              </a:rPr>
              <a:t> Reference </a:t>
            </a:r>
            <a:r>
              <a:rPr lang="cs-CZ" altLang="cs-CZ" sz="3000" b="1" dirty="0" err="1">
                <a:hlinkClick r:id="rId3"/>
              </a:rPr>
              <a:t>Library</a:t>
            </a:r>
            <a:endParaRPr lang="cs-CZ" altLang="cs-CZ" sz="3000" b="1" dirty="0"/>
          </a:p>
          <a:p>
            <a:pPr>
              <a:defRPr/>
            </a:pPr>
            <a:endParaRPr lang="cs-CZ" altLang="cs-CZ" sz="3000" b="1" dirty="0"/>
          </a:p>
        </p:txBody>
      </p:sp>
    </p:spTree>
    <p:extLst>
      <p:ext uri="{BB962C8B-B14F-4D97-AF65-F5344CB8AC3E}">
        <p14:creationId xmlns:p14="http://schemas.microsoft.com/office/powerpoint/2010/main" val="25507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41277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statistické údaje?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7687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>
                <a:hlinkClick r:id="rId3"/>
              </a:rPr>
              <a:t>Český statistický úřad</a:t>
            </a:r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 err="1">
                <a:hlinkClick r:id="rId4"/>
              </a:rPr>
              <a:t>Eurostat</a:t>
            </a:r>
            <a:endParaRPr lang="cs-CZ" altLang="cs-CZ" sz="3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2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další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zdroje</a:t>
            </a:r>
            <a:r>
              <a:rPr lang="cs-CZ" altLang="cs-CZ" sz="32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04864"/>
            <a:ext cx="792088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b="1" dirty="0" err="1" smtClean="0">
                <a:hlinkClick r:id="rId3"/>
              </a:rPr>
              <a:t>Social</a:t>
            </a:r>
            <a:r>
              <a:rPr lang="cs-CZ" sz="2800" b="1" dirty="0" smtClean="0">
                <a:hlinkClick r:id="rId3"/>
              </a:rPr>
              <a:t> Science </a:t>
            </a:r>
            <a:r>
              <a:rPr lang="cs-CZ" sz="2800" b="1" dirty="0" err="1" smtClean="0">
                <a:hlinkClick r:id="rId3"/>
              </a:rPr>
              <a:t>Research</a:t>
            </a:r>
            <a:r>
              <a:rPr lang="cs-CZ" sz="2800" b="1" dirty="0" smtClean="0">
                <a:hlinkClick r:id="rId3"/>
              </a:rPr>
              <a:t> Network</a:t>
            </a:r>
            <a:r>
              <a:rPr lang="cs-CZ" sz="2800" b="1" dirty="0" smtClean="0"/>
              <a:t> </a:t>
            </a:r>
            <a:r>
              <a:rPr lang="cs-CZ" sz="2800" dirty="0" smtClean="0"/>
              <a:t>- </a:t>
            </a:r>
            <a:r>
              <a:rPr lang="cs-CZ" sz="2800" dirty="0"/>
              <a:t>Brána k informačním zdrojům pro oblast sociálních </a:t>
            </a:r>
            <a:r>
              <a:rPr lang="cs-CZ" sz="2800" dirty="0" smtClean="0"/>
              <a:t>věd</a:t>
            </a:r>
          </a:p>
          <a:p>
            <a:endParaRPr lang="cs-CZ" sz="16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b="1" dirty="0">
                <a:hlinkClick r:id="rId4"/>
              </a:rPr>
              <a:t>ICPSR (Inter-university </a:t>
            </a:r>
            <a:r>
              <a:rPr lang="cs-CZ" sz="2800" b="1" dirty="0" err="1">
                <a:hlinkClick r:id="rId4"/>
              </a:rPr>
              <a:t>Consortium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for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Political</a:t>
            </a:r>
            <a:r>
              <a:rPr lang="cs-CZ" sz="2800" b="1" dirty="0">
                <a:hlinkClick r:id="rId4"/>
              </a:rPr>
              <a:t> and </a:t>
            </a:r>
            <a:r>
              <a:rPr lang="cs-CZ" sz="2800" b="1" dirty="0" err="1">
                <a:hlinkClick r:id="rId4"/>
              </a:rPr>
              <a:t>Social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Research</a:t>
            </a:r>
            <a:r>
              <a:rPr lang="cs-CZ" sz="2800" b="1" dirty="0">
                <a:hlinkClick r:id="rId4"/>
              </a:rPr>
              <a:t>) </a:t>
            </a:r>
            <a:r>
              <a:rPr lang="cs-CZ" sz="2800" dirty="0"/>
              <a:t>– </a:t>
            </a:r>
            <a:r>
              <a:rPr lang="cs-CZ" sz="2800" dirty="0" err="1"/>
              <a:t>sociálněvědný</a:t>
            </a:r>
            <a:r>
              <a:rPr lang="cs-CZ" sz="2800" dirty="0"/>
              <a:t> datový </a:t>
            </a:r>
            <a:r>
              <a:rPr lang="cs-CZ" sz="2800" dirty="0" smtClean="0"/>
              <a:t>archiv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sz="1600" dirty="0" smtClean="0"/>
          </a:p>
          <a:p>
            <a:endParaRPr lang="cs-CZ" sz="16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b="1" dirty="0">
                <a:hlinkClick r:id="rId5"/>
              </a:rPr>
              <a:t>Google </a:t>
            </a:r>
            <a:r>
              <a:rPr lang="cs-CZ" altLang="cs-CZ" sz="2800" b="1" dirty="0" err="1">
                <a:hlinkClick r:id="rId5"/>
              </a:rPr>
              <a:t>Scholar</a:t>
            </a:r>
            <a:r>
              <a:rPr lang="cs-CZ" altLang="cs-CZ" sz="2800" b="1" dirty="0"/>
              <a:t> </a:t>
            </a:r>
            <a:r>
              <a:rPr lang="cs-CZ" altLang="cs-CZ" sz="2800" dirty="0">
                <a:sym typeface="Wingdings" panose="05000000000000000000" pitchFamily="2" charset="2"/>
              </a:rPr>
              <a:t>;)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3200" dirty="0" smtClean="0"/>
          </a:p>
          <a:p>
            <a:endParaRPr lang="cs-CZ" sz="3000" dirty="0" smtClean="0"/>
          </a:p>
          <a:p>
            <a:endParaRPr lang="cs-CZ" alt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6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6566" y="268338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1916832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informacemi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Psaní odborných (závěrečných) prací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2636912"/>
            <a:ext cx="85689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Volba tématu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Kontrola v Archivu závěrečných prací IS MU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Informační průzkum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Katalogy knihoven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Licencované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Veřejné dostupné zdroje</a:t>
            </a:r>
          </a:p>
          <a:p>
            <a:pPr lvl="2"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19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1340768"/>
            <a:ext cx="8568952" cy="567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 vyhledávání odborných informací </a:t>
            </a:r>
            <a:r>
              <a:rPr lang="cs-CZ" altLang="cs-CZ" sz="3000" dirty="0"/>
              <a:t>používejte </a:t>
            </a:r>
            <a:r>
              <a:rPr lang="cs-CZ" altLang="cs-CZ" sz="3000" b="1" dirty="0"/>
              <a:t>licencované informační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Ověřené, kvalitní, jedinečné informace</a:t>
            </a:r>
            <a:endParaRPr lang="cs-CZ" altLang="cs-CZ" sz="2800" b="1" dirty="0"/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Mimo počítačovou síť MU </a:t>
            </a:r>
            <a:r>
              <a:rPr lang="cs-CZ" altLang="cs-CZ" sz="3000" dirty="0"/>
              <a:t>si nastavte</a:t>
            </a:r>
            <a:r>
              <a:rPr lang="cs-CZ" altLang="cs-CZ" sz="3000" b="1" dirty="0"/>
              <a:t> vzdálený přístup</a:t>
            </a:r>
            <a:endParaRPr lang="cs-CZ" altLang="cs-CZ" sz="3000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Např. </a:t>
            </a:r>
            <a:r>
              <a:rPr lang="cs-CZ" altLang="cs-CZ" sz="2800" dirty="0" err="1"/>
              <a:t>OpenVPN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Shibboleth</a:t>
            </a:r>
            <a:endParaRPr lang="cs-CZ" altLang="cs-CZ" sz="2800" dirty="0"/>
          </a:p>
          <a:p>
            <a:pPr lvl="2"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5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2400" dirty="0"/>
              <a:t>KATUŠČÁK, D., B. DROBÍKOVÁ, R. PAPÍK. </a:t>
            </a:r>
            <a:r>
              <a:rPr lang="cs-CZ" altLang="cs-CZ" sz="2400" i="1" dirty="0"/>
              <a:t>Jak psát závěrečné a kvalifikační práce.</a:t>
            </a:r>
            <a:r>
              <a:rPr lang="cs-CZ" altLang="cs-CZ" sz="2400" dirty="0"/>
              <a:t> Nitra: Enigma, 2008, 161 s. ISBN 978-80-89132-70-6.</a:t>
            </a:r>
          </a:p>
          <a:p>
            <a:pPr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400" dirty="0"/>
              <a:t>BOTHMA, Theo. </a:t>
            </a:r>
            <a:r>
              <a:rPr lang="en-US" sz="2400" i="1" dirty="0"/>
              <a:t>Navigating information literacy: your information society survival toolkit</a:t>
            </a:r>
            <a:r>
              <a:rPr lang="en-US" sz="2400" dirty="0"/>
              <a:t>. 3rd ed. Cape Town: Pearson Education, 2011, 208 s. ISBN 9781775782278. 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lvl="1"/>
            <a:endParaRPr lang="cs-CZ" alt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dirty="0">
                <a:solidFill>
                  <a:srgbClr val="FF0000"/>
                </a:solidFill>
                <a:hlinkClick r:id="rId3"/>
              </a:rPr>
              <a:t>http://cathryno.global2.vic.edu.au/2010/05/08/deep-web-vs-surface-web/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lvl="1"/>
            <a:endParaRPr lang="cs-CZ" alt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2060848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  <a:endParaRPr lang="en-US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39752" y="3284984"/>
            <a:ext cx="45365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3500" b="1" dirty="0"/>
              <a:t>PhDr. Dagmar Čerňová</a:t>
            </a:r>
          </a:p>
          <a:p>
            <a:pPr algn="ctr">
              <a:spcBef>
                <a:spcPct val="0"/>
              </a:spcBef>
            </a:pPr>
            <a:r>
              <a:rPr lang="cs-CZ" altLang="cs-CZ" sz="3500" b="1" dirty="0" smtClean="0">
                <a:hlinkClick r:id="rId3"/>
              </a:rPr>
              <a:t>cernova@fss.muni.cz</a:t>
            </a:r>
            <a:endParaRPr lang="cs-CZ" altLang="cs-CZ" sz="3500" b="1" dirty="0" smtClean="0"/>
          </a:p>
          <a:p>
            <a:pPr algn="ctr">
              <a:spcBef>
                <a:spcPct val="0"/>
              </a:spcBef>
            </a:pPr>
            <a:endParaRPr lang="cs-CZ" altLang="cs-CZ" sz="3500" b="1" dirty="0"/>
          </a:p>
          <a:p>
            <a:pPr algn="ctr">
              <a:spcBef>
                <a:spcPct val="0"/>
              </a:spcBef>
            </a:pPr>
            <a:r>
              <a:rPr lang="cs-CZ" altLang="cs-CZ" sz="3500" b="1" dirty="0" err="1">
                <a:hlinkClick r:id="rId4"/>
              </a:rPr>
              <a:t>infozdroje</a:t>
            </a:r>
            <a:r>
              <a:rPr lang="en-US" altLang="cs-CZ" sz="3500" b="1" dirty="0">
                <a:hlinkClick r:id="rId4"/>
              </a:rPr>
              <a:t>@</a:t>
            </a:r>
            <a:r>
              <a:rPr lang="cs-CZ" altLang="cs-CZ" sz="3500" b="1" dirty="0">
                <a:hlinkClick r:id="rId4"/>
              </a:rPr>
              <a:t>fss.muni.cz</a:t>
            </a:r>
            <a:endParaRPr lang="cs-CZ" altLang="cs-CZ" sz="3500" b="1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111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5881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</a:t>
            </a:r>
          </a:p>
          <a:p>
            <a:pPr>
              <a:defRPr/>
            </a:pPr>
            <a:endParaRPr lang="cs-CZ" altLang="cs-CZ" dirty="0" smtClean="0"/>
          </a:p>
          <a:p>
            <a:pPr marL="342900" indent="-342900"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600" dirty="0"/>
              <a:t>Práce s informacemi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informační společnost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informační gramotnost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600" dirty="0"/>
              <a:t>Psaní odborných (závěrečných) prací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600" dirty="0"/>
              <a:t>Informační 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typy informačních zdrojů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licencované 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kde hledat knihy, odborné časopisy, informace z médií, závěrečné práce, referenční díla, statistické údaje, oborové brány?</a:t>
            </a:r>
          </a:p>
          <a:p>
            <a:pPr marL="709613" lvl="1">
              <a:defRPr/>
            </a:pPr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2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2996952"/>
            <a:ext cx="7704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i="1" dirty="0"/>
              <a:t>„</a:t>
            </a:r>
            <a:r>
              <a:rPr lang="cs-CZ" altLang="cs-CZ" sz="4000" b="1" i="1" dirty="0" err="1"/>
              <a:t>Knowledge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/>
              <a:t>is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/>
              <a:t>power</a:t>
            </a:r>
            <a:r>
              <a:rPr lang="cs-CZ" altLang="cs-CZ" sz="4000" b="1" i="1" dirty="0"/>
              <a:t>“.</a:t>
            </a:r>
          </a:p>
          <a:p>
            <a:pPr lvl="8" algn="ctr"/>
            <a:r>
              <a:rPr lang="cs-CZ" altLang="cs-CZ" sz="4000" dirty="0" smtClean="0"/>
              <a:t>                                                                     Francis </a:t>
            </a:r>
            <a:r>
              <a:rPr lang="cs-CZ" altLang="cs-CZ" sz="4000" dirty="0"/>
              <a:t>Bacon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13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412776"/>
            <a:ext cx="4767485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7869" y="115290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87869" y="1268905"/>
            <a:ext cx="4798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společnost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87869" y="2276872"/>
            <a:ext cx="7776864" cy="365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založená na informacích a znalostech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zásadní role přístupu k informacím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cs-CZ" altLang="cs-CZ" sz="3000" dirty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problémy při práci s informacemi: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velké množství 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snadná dostupnost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kvalita</a:t>
            </a:r>
          </a:p>
          <a:p>
            <a:pPr>
              <a:spcBef>
                <a:spcPts val="12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7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31366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gramotnost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1222" y="2276872"/>
            <a:ext cx="7920880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Rozpoznání informační potřeby</a:t>
            </a:r>
            <a:endParaRPr lang="cs-CZ" altLang="cs-CZ" sz="3000" dirty="0"/>
          </a:p>
          <a:p>
            <a:pPr>
              <a:defRPr/>
            </a:pPr>
            <a:endParaRPr lang="cs-CZ" altLang="cs-CZ" sz="3000" dirty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Schopnost </a:t>
            </a:r>
            <a:r>
              <a:rPr lang="cs-CZ" altLang="cs-CZ" sz="3000" b="1" dirty="0"/>
              <a:t>informaci: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nalézt</a:t>
            </a:r>
            <a:r>
              <a:rPr lang="cs-CZ" altLang="cs-CZ" sz="3000" dirty="0"/>
              <a:t> – znalost informačních zdrojů a vyhledávacích strategií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vyhodnotit</a:t>
            </a:r>
            <a:r>
              <a:rPr lang="cs-CZ" altLang="cs-CZ" sz="3000" dirty="0"/>
              <a:t> – užitečnost/relevance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použít</a:t>
            </a:r>
            <a:r>
              <a:rPr lang="cs-CZ" altLang="cs-CZ" sz="3000" dirty="0"/>
              <a:t> – pro daný účel, znalost autorského zákona, problematiky citování a 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5843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Words>1110</Words>
  <Application>Microsoft Office PowerPoint</Application>
  <PresentationFormat>Předvádění na obrazovce (4:3)</PresentationFormat>
  <Paragraphs>305</Paragraphs>
  <Slides>44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0" baseType="lpstr">
      <vt:lpstr>Arial</vt:lpstr>
      <vt:lpstr>Calibri</vt:lpstr>
      <vt:lpstr>Tahoma</vt:lpstr>
      <vt:lpstr>Verdana</vt:lpstr>
      <vt:lpstr>Wingdings</vt:lpstr>
      <vt:lpstr>Motiv systému Office</vt:lpstr>
      <vt:lpstr>Základy práce  s informačními zdroji  ZUR163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 Představení databáze</dc:title>
  <dc:creator>Aneta Pilátová</dc:creator>
  <cp:lastModifiedBy>Dagmar Čerňová</cp:lastModifiedBy>
  <cp:revision>96</cp:revision>
  <cp:lastPrinted>2015-09-23T07:29:49Z</cp:lastPrinted>
  <dcterms:created xsi:type="dcterms:W3CDTF">2015-08-18T07:57:33Z</dcterms:created>
  <dcterms:modified xsi:type="dcterms:W3CDTF">2016-11-24T10:54:11Z</dcterms:modified>
</cp:coreProperties>
</file>