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3"/>
  </p:notesMasterIdLst>
  <p:handoutMasterIdLst>
    <p:handoutMasterId r:id="rId104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614" r:id="rId11"/>
    <p:sldId id="543" r:id="rId12"/>
    <p:sldId id="628" r:id="rId13"/>
    <p:sldId id="536" r:id="rId14"/>
    <p:sldId id="545" r:id="rId15"/>
    <p:sldId id="546" r:id="rId16"/>
    <p:sldId id="547" r:id="rId17"/>
    <p:sldId id="608" r:id="rId18"/>
    <p:sldId id="629" r:id="rId19"/>
    <p:sldId id="630" r:id="rId20"/>
    <p:sldId id="631" r:id="rId21"/>
    <p:sldId id="632" r:id="rId22"/>
    <p:sldId id="601" r:id="rId23"/>
    <p:sldId id="602" r:id="rId24"/>
    <p:sldId id="633" r:id="rId25"/>
    <p:sldId id="634" r:id="rId26"/>
    <p:sldId id="605" r:id="rId27"/>
    <p:sldId id="635" r:id="rId28"/>
    <p:sldId id="607" r:id="rId29"/>
    <p:sldId id="544" r:id="rId30"/>
    <p:sldId id="504" r:id="rId31"/>
    <p:sldId id="505" r:id="rId32"/>
    <p:sldId id="548" r:id="rId33"/>
    <p:sldId id="527" r:id="rId34"/>
    <p:sldId id="551" r:id="rId35"/>
    <p:sldId id="554" r:id="rId36"/>
    <p:sldId id="559" r:id="rId37"/>
    <p:sldId id="560" r:id="rId38"/>
    <p:sldId id="561" r:id="rId39"/>
    <p:sldId id="624" r:id="rId40"/>
    <p:sldId id="555" r:id="rId41"/>
    <p:sldId id="623" r:id="rId42"/>
    <p:sldId id="553" r:id="rId43"/>
    <p:sldId id="562" r:id="rId44"/>
    <p:sldId id="563" r:id="rId45"/>
    <p:sldId id="625" r:id="rId46"/>
    <p:sldId id="556" r:id="rId47"/>
    <p:sldId id="611" r:id="rId48"/>
    <p:sldId id="636" r:id="rId49"/>
    <p:sldId id="637" r:id="rId50"/>
    <p:sldId id="567" r:id="rId51"/>
    <p:sldId id="398" r:id="rId52"/>
    <p:sldId id="638" r:id="rId53"/>
    <p:sldId id="568" r:id="rId54"/>
    <p:sldId id="639" r:id="rId55"/>
    <p:sldId id="453" r:id="rId56"/>
    <p:sldId id="478" r:id="rId57"/>
    <p:sldId id="455" r:id="rId58"/>
    <p:sldId id="528" r:id="rId59"/>
    <p:sldId id="621" r:id="rId60"/>
    <p:sldId id="461" r:id="rId61"/>
    <p:sldId id="618" r:id="rId62"/>
    <p:sldId id="457" r:id="rId63"/>
    <p:sldId id="475" r:id="rId64"/>
    <p:sldId id="582" r:id="rId65"/>
    <p:sldId id="641" r:id="rId66"/>
    <p:sldId id="642" r:id="rId67"/>
    <p:sldId id="463" r:id="rId68"/>
    <p:sldId id="492" r:id="rId69"/>
    <p:sldId id="643" r:id="rId70"/>
    <p:sldId id="530" r:id="rId71"/>
    <p:sldId id="617" r:id="rId72"/>
    <p:sldId id="644" r:id="rId73"/>
    <p:sldId id="645" r:id="rId74"/>
    <p:sldId id="583" r:id="rId75"/>
    <p:sldId id="646" r:id="rId76"/>
    <p:sldId id="647" r:id="rId77"/>
    <p:sldId id="648" r:id="rId78"/>
    <p:sldId id="649" r:id="rId79"/>
    <p:sldId id="650" r:id="rId80"/>
    <p:sldId id="586" r:id="rId81"/>
    <p:sldId id="579" r:id="rId82"/>
    <p:sldId id="578" r:id="rId83"/>
    <p:sldId id="581" r:id="rId84"/>
    <p:sldId id="580" r:id="rId85"/>
    <p:sldId id="616" r:id="rId86"/>
    <p:sldId id="574" r:id="rId87"/>
    <p:sldId id="508" r:id="rId88"/>
    <p:sldId id="651" r:id="rId89"/>
    <p:sldId id="537" r:id="rId90"/>
    <p:sldId id="571" r:id="rId91"/>
    <p:sldId id="572" r:id="rId92"/>
    <p:sldId id="573" r:id="rId93"/>
    <p:sldId id="653" r:id="rId94"/>
    <p:sldId id="656" r:id="rId95"/>
    <p:sldId id="654" r:id="rId96"/>
    <p:sldId id="509" r:id="rId97"/>
    <p:sldId id="576" r:id="rId98"/>
    <p:sldId id="498" r:id="rId99"/>
    <p:sldId id="532" r:id="rId100"/>
    <p:sldId id="539" r:id="rId101"/>
    <p:sldId id="652" r:id="rId102"/>
  </p:sldIdLst>
  <p:sldSz cx="9144000" cy="6858000" type="screen4x3"/>
  <p:notesSz cx="6797675" cy="9926638"/>
  <p:custDataLst>
    <p:tags r:id="rId10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6" d="100"/>
          <a:sy n="116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8.12.2016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knihovna.fss.muni.cz/ckeditor/includes/files/OPVK/dokumenty/manual%20pro%20FSS%20120_nahledweb.pdf" TargetMode="External"/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84571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</a:t>
            </a:r>
            <a:r>
              <a:rPr lang="cs-CZ" sz="1600" b="1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cs-CZ" sz="1600" b="1" smtClean="0">
                <a:solidFill>
                  <a:schemeClr val="bg1"/>
                </a:solidFill>
                <a:latin typeface="Verdana" panose="020B0604030504040204" pitchFamily="34" charset="0"/>
              </a:rPr>
              <a:t>8. 12.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2016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>
                <a:latin typeface="Arial" panose="020B0604020202020204" pitchFamily="34" charset="0"/>
              </a:rPr>
              <a:t>31</a:t>
            </a:r>
            <a:r>
              <a:rPr lang="cs-CZ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nejběžnější, často spojeno s internetovými zdroji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větě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přehození některých vět apod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79712" y="0"/>
            <a:ext cx="7283152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Mashups</a:t>
            </a:r>
            <a:r>
              <a:rPr lang="cs-CZ" b="1" dirty="0" smtClean="0">
                <a:solidFill>
                  <a:schemeClr val="bg1"/>
                </a:solidFill>
              </a:rPr>
              <a:t> (spojování textů)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textů do jednoho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je neuvedení zdrojů a chybějící vlastní myšlenka, která by dodala kompilaci přidanou hodnotu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7169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2554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přebírání vět či odstavců jen z jednoho zdroje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vycházíme-li pouze z jednoho zdroje, napodobujeme zpravidla i stejnou strukturu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pohledu publikační etiky je problematické, že vycházíme pouze z jednoho pramene a neověřujeme si informace z různých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citací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citací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991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obrázky, grafy, tabulky nebo multimédia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normy ISO 690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nová verze platná od 1.4.2011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interpretace 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Odkazy (citace)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00200"/>
            <a:ext cx="8075240" cy="478112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příjmení prvního autora, rok, strana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stranu, z které čerpáme, musíme uvést u tištěných materiálů, u el. zdrojů je volitelná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>
                <a:latin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</a:rPr>
              <a:t>e-li autorem organizace, uvádíme její název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(Adobe </a:t>
            </a:r>
            <a:r>
              <a:rPr lang="cs-CZ" dirty="0" err="1" smtClean="0">
                <a:latin typeface="Arial" panose="020B0604020202020204" pitchFamily="34" charset="0"/>
              </a:rPr>
              <a:t>Creative</a:t>
            </a:r>
            <a:r>
              <a:rPr lang="cs-CZ" dirty="0" smtClean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autor, pak první slova z názvu – název nepíšeme kurzívou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více děl stejného autora ze stejného roku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za rok se vkládá index (písmeno </a:t>
            </a:r>
            <a:r>
              <a:rPr lang="cs-CZ" sz="2600" dirty="0" err="1" smtClean="0">
                <a:latin typeface="Arial" panose="020B0604020202020204" pitchFamily="34" charset="0"/>
              </a:rPr>
              <a:t>a,b,c,d</a:t>
            </a:r>
            <a:r>
              <a:rPr lang="cs-CZ" sz="2600" dirty="0" smtClean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(Kafka, </a:t>
            </a:r>
            <a:r>
              <a:rPr lang="cs-CZ" sz="2600" dirty="0" err="1" smtClean="0">
                <a:latin typeface="Arial" panose="020B0604020202020204" pitchFamily="34" charset="0"/>
              </a:rPr>
              <a:t>2008b</a:t>
            </a:r>
            <a:r>
              <a:rPr lang="cs-CZ" sz="2600" dirty="0" smtClean="0">
                <a:latin typeface="Arial" panose="020B0604020202020204" pitchFamily="34" charset="0"/>
              </a:rPr>
              <a:t>, s. 54)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se může vkládat kamkoliv do věty, na konci věty se dává před tečku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odkazy použité hned za sebou spojujeme do jedné závorky, oddělujeme středníkem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pokud je ve větě příjmení citovaného autora, vypouštíme ho ze zkrácené citace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... a tento pojem definuje </a:t>
            </a:r>
            <a:r>
              <a:rPr lang="cs-CZ" dirty="0">
                <a:latin typeface="Arial" panose="020B0604020202020204" pitchFamily="34" charset="0"/>
              </a:rPr>
              <a:t>Kafka (2008, s. 34) </a:t>
            </a:r>
            <a:r>
              <a:rPr lang="cs-CZ" dirty="0" smtClean="0">
                <a:latin typeface="Arial" panose="020B0604020202020204" pitchFamily="34" charset="0"/>
              </a:rPr>
              <a:t>takto: ....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hranaté vs. kulaté závorky – možnost volby,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v seznamu použité literatury je rok hned za autorem/autory (pokud není autor, tak za názvem), rok vydání se dále ve vydavatelských údajích neuvádí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KAFKA, Jan, 2008. </a:t>
            </a:r>
            <a:r>
              <a:rPr lang="cs-CZ" sz="22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200" dirty="0" smtClean="0">
                <a:latin typeface="Arial" panose="020B0604020202020204" pitchFamily="34" charset="0"/>
              </a:rPr>
              <a:t>. Praha: Mladá Fronta. </a:t>
            </a:r>
          </a:p>
          <a:p>
            <a:pPr lvl="1"/>
            <a:r>
              <a:rPr lang="cs-CZ" sz="2200" i="1" dirty="0" smtClean="0">
                <a:latin typeface="Arial" panose="020B0604020202020204" pitchFamily="34" charset="0"/>
              </a:rPr>
              <a:t>Principy sazby</a:t>
            </a:r>
            <a:r>
              <a:rPr lang="cs-CZ" sz="2200" dirty="0" smtClean="0">
                <a:latin typeface="Arial" panose="020B0604020202020204" pitchFamily="34" charset="0"/>
              </a:rPr>
              <a:t>, 1954. 2. vyd. Praha: Academia.</a:t>
            </a:r>
          </a:p>
          <a:p>
            <a:r>
              <a:rPr lang="cs-CZ" sz="2600" dirty="0" smtClean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 smtClean="0">
                <a:latin typeface="Arial" panose="020B0604020202020204" pitchFamily="34" charset="0"/>
              </a:rPr>
              <a:t>Inflow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journal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</a:rPr>
              <a:t>[online]. 02/07/2010, roč. 3, č. 7 [cit. 2015-11-05]. </a:t>
            </a:r>
            <a:r>
              <a:rPr lang="cs-CZ" sz="2200" dirty="0">
                <a:latin typeface="Arial" panose="020B0604020202020204" pitchFamily="34" charset="0"/>
              </a:rPr>
              <a:t>Dostupné z : http://</a:t>
            </a:r>
            <a:r>
              <a:rPr lang="cs-CZ" sz="2200" dirty="0" smtClean="0">
                <a:latin typeface="Arial" panose="020B0604020202020204" pitchFamily="34" charset="0"/>
              </a:rPr>
              <a:t>www.inflow.cz/rozvoj-kompetenci-studentu-ve-vzdelavani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každá citace má své jedinečné číslo v soupisu literatury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25. KRATOCHVÍL, Pavel.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dat …</a:t>
            </a:r>
            <a:b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48. NOVOTNÝ, Jan.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statistického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textu, možno doplnit o údaj o lokaci v dokumentu (stránku)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tyto metody lze aplikovat při vyhodnocování dat (25, s. 158).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dle Novotného(48) je 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citací do jedné závorky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závorky – možnost volby,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ve své knize </a:t>
            </a:r>
            <a:r>
              <a:rPr lang="cs-CZ" sz="2400" dirty="0" err="1" smtClean="0">
                <a:latin typeface="Arial" panose="020B0604020202020204" pitchFamily="34" charset="0"/>
              </a:rPr>
              <a:t>Kafka</a:t>
            </a:r>
            <a:r>
              <a:rPr lang="cs-CZ" sz="2400" baseline="30000" dirty="0" err="1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.... a také ve článku</a:t>
            </a:r>
            <a:r>
              <a:rPr lang="cs-CZ" sz="2400" baseline="30000" dirty="0" smtClean="0">
                <a:latin typeface="Arial" panose="020B0604020202020204" pitchFamily="34" charset="0"/>
              </a:rPr>
              <a:t>2 </a:t>
            </a:r>
            <a:r>
              <a:rPr lang="cs-CZ" sz="2400" dirty="0" smtClean="0">
                <a:latin typeface="Arial" panose="020B0604020202020204" pitchFamily="34" charset="0"/>
              </a:rPr>
              <a:t>zmiňuje …</a:t>
            </a:r>
            <a:endParaRPr lang="cs-CZ" sz="2400" baseline="30000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</a:rPr>
              <a:t>příjmení a jméno autora, název, strana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1 </a:t>
            </a:r>
            <a:r>
              <a:rPr lang="cs-CZ" sz="2400" dirty="0" smtClean="0">
                <a:latin typeface="Arial" panose="020B0604020202020204" pitchFamily="34" charset="0"/>
              </a:rPr>
              <a:t>KAFKA, Petr. </a:t>
            </a:r>
            <a:r>
              <a:rPr lang="cs-CZ" sz="24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400" dirty="0" smtClean="0"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</a:rPr>
              <a:t> KAFKA, Petr. Digitalizace v knihovnách.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autor = korporace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Adobe </a:t>
            </a:r>
            <a:r>
              <a:rPr lang="cs-CZ" sz="2400" dirty="0" err="1" smtClean="0">
                <a:latin typeface="Arial" panose="020B0604020202020204" pitchFamily="34" charset="0"/>
              </a:rPr>
              <a:t>Creative</a:t>
            </a:r>
            <a:r>
              <a:rPr lang="cs-CZ" sz="2400" dirty="0" smtClean="0">
                <a:latin typeface="Arial" panose="020B0604020202020204" pitchFamily="34" charset="0"/>
              </a:rPr>
              <a:t> Team. </a:t>
            </a:r>
            <a:r>
              <a:rPr lang="cs-CZ" sz="2400" i="1" dirty="0" smtClean="0">
                <a:latin typeface="Arial" panose="020B0604020202020204" pitchFamily="34" charset="0"/>
              </a:rPr>
              <a:t>Adobe InDesign </a:t>
            </a:r>
            <a:r>
              <a:rPr lang="cs-CZ" sz="2400" i="1" dirty="0" err="1" smtClean="0">
                <a:latin typeface="Arial" panose="020B0604020202020204" pitchFamily="34" charset="0"/>
              </a:rPr>
              <a:t>CS5</a:t>
            </a:r>
            <a:r>
              <a:rPr lang="cs-CZ" sz="2400" i="1" dirty="0" smtClean="0">
                <a:latin typeface="Arial" panose="020B0604020202020204" pitchFamily="34" charset="0"/>
              </a:rPr>
              <a:t>,  s. 188.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sz="2600" i="1" dirty="0" smtClean="0">
                <a:latin typeface="Arial" panose="020B0604020202020204" pitchFamily="34" charset="0"/>
              </a:rPr>
              <a:t>Principy sazby</a:t>
            </a:r>
            <a:r>
              <a:rPr lang="cs-CZ" sz="2600" dirty="0" smtClean="0">
                <a:latin typeface="Arial" panose="020B0604020202020204" pitchFamily="34" charset="0"/>
              </a:rPr>
              <a:t>, s. 18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každý odkaz (poznámka) má vždy své číslo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lze vkládat kamkoliv do věty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odkazy na stejné zdroje pod sebou – tamtéž</a:t>
            </a:r>
          </a:p>
          <a:p>
            <a:pPr lvl="1"/>
            <a:r>
              <a:rPr lang="cs-CZ" sz="2400" i="1" dirty="0" smtClean="0">
                <a:latin typeface="Arial" panose="020B0604020202020204" pitchFamily="34" charset="0"/>
              </a:rPr>
              <a:t>Principy sazby</a:t>
            </a:r>
            <a:r>
              <a:rPr lang="cs-CZ" sz="2400" dirty="0" smtClean="0">
                <a:latin typeface="Arial" panose="020B0604020202020204" pitchFamily="34" charset="0"/>
              </a:rPr>
              <a:t>, s. 18</a:t>
            </a:r>
            <a:r>
              <a:rPr lang="cs-CZ" sz="2400" i="1" dirty="0" smtClean="0"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tamtéž, s. 25.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52736"/>
            <a:ext cx="6049116" cy="5544615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seznamu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4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 (tvůrci) části dokumentu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části dokumentu (nepíšeme kurzívou)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prvního: PŘÍJMENÍ, Jméno et al.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(jen u elektronických)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[CD], [online], 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 tak není nutné uvádět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472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-  u více míst vydání uvádíme jen první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(s.r.o., Ltd., aj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VÚPSV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Název kapitoly. Primární 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stran 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DUCK,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 [cit.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ŠTĚTKA (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Vyd. 1. Brno: Masarykova univerzita, 2003. 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NIELSEN</a:t>
            </a:r>
            <a:r>
              <a:rPr lang="cs-CZ" sz="2400" dirty="0">
                <a:latin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.).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ŠTĚTKA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Vyd. 1. 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2003,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 (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.).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3(7)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20.11.2012,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u 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vydání: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Nakladatelství,</a:t>
            </a:r>
            <a:r>
              <a:rPr lang="cs-CZ" sz="2800" dirty="0" smtClean="0">
                <a:latin typeface="Arial" panose="020B0604020202020204" pitchFamily="34" charset="0"/>
              </a:rPr>
              <a:t> rok vydání [datum citování].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Standardní číslo. </a:t>
            </a:r>
            <a:r>
              <a:rPr lang="cs-CZ" sz="2800" dirty="0" smtClean="0">
                <a:latin typeface="Arial" panose="020B0604020202020204" pitchFamily="34" charset="0"/>
              </a:rPr>
              <a:t>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sbírky.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 smtClean="0">
                <a:latin typeface="Arial" panose="020B0604020202020204" pitchFamily="34" charset="0"/>
              </a:rPr>
              <a:t>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2008. 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musíme jej definovat.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.).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Autora uvádíme jen pokud není zároveň i 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71 s.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Součástky 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264 s.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odpovědnost.*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>
                <a:latin typeface="Arial" panose="020B0604020202020204" pitchFamily="34" charset="0"/>
              </a:rPr>
              <a:t>* Autora uvádíme jen pokud není zároveň i </a:t>
            </a:r>
            <a:r>
              <a:rPr lang="cs-CZ" sz="1400" i="1" dirty="0" smtClean="0">
                <a:latin typeface="Arial" panose="020B0604020202020204" pitchFamily="34" charset="0"/>
              </a:rPr>
              <a:t>vydavatelem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200" dirty="0" smtClean="0">
                <a:latin typeface="Arial" panose="020B0604020202020204" pitchFamily="34" charset="0"/>
              </a:rPr>
              <a:t>/doc/</a:t>
            </a:r>
            <a:r>
              <a:rPr lang="cs-CZ" sz="22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uvádíme pouze pokud je tvůrcem někdo jiný než </a:t>
            </a:r>
            <a:r>
              <a:rPr lang="cs-CZ" sz="1800" i="1" dirty="0" smtClean="0">
                <a:latin typeface="Arial" panose="020B0604020202020204" pitchFamily="34" charset="0"/>
              </a:rPr>
              <a:t>provozovatel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Plagiátorství.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1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211144" cy="940966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ISO 690:2010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TKAČÍKOVÁ, Daniela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e-kurz VŠB-TUO]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citací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308304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>
          <a:xfrm>
            <a:off x="250384" y="1340768"/>
            <a:ext cx="8568952" cy="194421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MAZANCOVÁ, Dana a Martin KRČÁL.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manuál pro kurz FSS120: informační minimum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FSS, 2014.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knihovna.fss.muni.cz/ckeditor/includes/files/OPVK/dokumenty/manual%20pro%20FSS%20120_nahledweb.pdf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lvl="1" indent="0">
              <a:buNone/>
            </a:pPr>
            <a:endParaRPr lang="cs-CZ" dirty="0" smtClean="0"/>
          </a:p>
          <a:p>
            <a:pPr>
              <a:buFontTx/>
              <a:buNone/>
            </a:pPr>
            <a:endParaRPr lang="cs-CZ" sz="1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619250" cy="2286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134" y="3671900"/>
            <a:ext cx="666530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1. vyd. Blansko: Citace.com, 2014, 156, [46] s. ISBN 978-80-260-6074-1.</a:t>
            </a:r>
          </a:p>
          <a:p>
            <a:pPr marL="709613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</a:t>
            </a:r>
            <a:r>
              <a:rPr lang="cs-CZ" sz="2000" b="1" dirty="0">
                <a:latin typeface="Verdana" panose="020B0604030504040204" pitchFamily="34" charset="0"/>
              </a:rPr>
              <a:t>Farkašová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9191</TotalTime>
  <Words>4840</Words>
  <Application>Microsoft Office PowerPoint</Application>
  <PresentationFormat>Předvádění na obrazovce (4:3)</PresentationFormat>
  <Paragraphs>558</Paragraphs>
  <Slides>100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100</vt:i4>
      </vt:variant>
    </vt:vector>
  </HeadingPairs>
  <TitlesOfParts>
    <vt:vector size="108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Mashups (spojování textů)</vt:lpstr>
      <vt:lpstr>Jeden zdroj</vt:lpstr>
      <vt:lpstr>Odůvodněná míra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Zásady citování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Doporučené zdroje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 Farkašová</cp:lastModifiedBy>
  <cp:revision>778</cp:revision>
  <cp:lastPrinted>2015-10-03T15:31:46Z</cp:lastPrinted>
  <dcterms:created xsi:type="dcterms:W3CDTF">2008-06-02T21:04:14Z</dcterms:created>
  <dcterms:modified xsi:type="dcterms:W3CDTF">2016-12-08T11:28:35Z</dcterms:modified>
</cp:coreProperties>
</file>