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9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9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BF60-955E-4169-9B7C-FC67BBC4FE32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EFEEC-8905-45C9-9310-8CE07A6199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FEEC-8905-45C9-9310-8CE07A61994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293A-794E-4E97-8D9B-965ED8A31BBF}" type="datetimeFigureOut">
              <a:rPr lang="cs-CZ" smtClean="0"/>
              <a:pPr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EA65-080B-4781-8FDA-44FEBE28130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428604"/>
            <a:ext cx="86439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4800" b="1" dirty="0">
                <a:solidFill>
                  <a:srgbClr val="0070C0"/>
                </a:solidFill>
              </a:rPr>
              <a:t>Rétorika a prezentační </a:t>
            </a:r>
            <a:r>
              <a:rPr lang="cs-CZ" sz="4800" b="1" dirty="0" smtClean="0">
                <a:solidFill>
                  <a:srgbClr val="0070C0"/>
                </a:solidFill>
              </a:rPr>
              <a:t>techniky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d</a:t>
            </a:r>
            <a:r>
              <a:rPr lang="cs-CZ" sz="2000" b="1" dirty="0" smtClean="0">
                <a:solidFill>
                  <a:srgbClr val="0070C0"/>
                </a:solidFill>
              </a:rPr>
              <a:t>oc. Mgr. Peter </a:t>
            </a:r>
            <a:r>
              <a:rPr lang="cs-CZ" sz="2000" b="1" dirty="0" err="1" smtClean="0">
                <a:solidFill>
                  <a:srgbClr val="0070C0"/>
                </a:solidFill>
              </a:rPr>
              <a:t>Stoličný</a:t>
            </a:r>
            <a:r>
              <a:rPr lang="cs-CZ" sz="2000" b="1" dirty="0" smtClean="0">
                <a:solidFill>
                  <a:srgbClr val="0070C0"/>
                </a:solidFill>
              </a:rPr>
              <a:t>, </a:t>
            </a:r>
            <a:r>
              <a:rPr lang="cs-CZ" sz="2000" b="1" dirty="0" err="1" smtClean="0">
                <a:solidFill>
                  <a:srgbClr val="0070C0"/>
                </a:solidFill>
              </a:rPr>
              <a:t>ArtD</a:t>
            </a:r>
            <a:r>
              <a:rPr lang="cs-CZ" sz="2000" b="1" dirty="0" smtClean="0">
                <a:solidFill>
                  <a:srgbClr val="0070C0"/>
                </a:solidFill>
              </a:rPr>
              <a:t>.</a:t>
            </a:r>
            <a:endParaRPr lang="cs-CZ" sz="2000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38914" name="Picture 2" descr="http://www.jetotak.sk/uploads/tx_tmarticle/cicer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6643734" cy="397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428604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Stanovení cíle</a:t>
            </a:r>
          </a:p>
          <a:p>
            <a:r>
              <a:rPr lang="cs-CZ" sz="2400" dirty="0"/>
              <a:t>Co chci dosáhnout? </a:t>
            </a:r>
            <a:endParaRPr lang="cs-CZ" sz="2400" dirty="0" smtClean="0"/>
          </a:p>
          <a:p>
            <a:r>
              <a:rPr lang="cs-CZ" sz="2400" dirty="0" smtClean="0"/>
              <a:t>Zapamatování </a:t>
            </a:r>
            <a:r>
              <a:rPr lang="cs-CZ" sz="2400" dirty="0"/>
              <a:t>firmy, značky, konkrétní služby, výrobku?</a:t>
            </a:r>
          </a:p>
          <a:p>
            <a:r>
              <a:rPr lang="cs-CZ" sz="2400" dirty="0"/>
              <a:t>Vyhnout se otázkám? </a:t>
            </a:r>
            <a:endParaRPr lang="cs-CZ" sz="2400" dirty="0" smtClean="0"/>
          </a:p>
          <a:p>
            <a:r>
              <a:rPr lang="cs-CZ" sz="2400" dirty="0" smtClean="0"/>
              <a:t>Vyvolávat </a:t>
            </a:r>
            <a:r>
              <a:rPr lang="cs-CZ" sz="2400" dirty="0"/>
              <a:t>otázky?</a:t>
            </a:r>
          </a:p>
          <a:p>
            <a:endParaRPr lang="cs-CZ" dirty="0"/>
          </a:p>
        </p:txBody>
      </p:sp>
      <p:pic>
        <p:nvPicPr>
          <p:cNvPr id="4" name="Obrázek 3" descr="http://www.ethikrat.org/dateien/bilder/forum-bioethik-23-06-2010/publiku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398" y="2786058"/>
            <a:ext cx="56436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5725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Zahájení </a:t>
            </a:r>
            <a:r>
              <a:rPr lang="cs-CZ" sz="2800" b="1" dirty="0" smtClean="0">
                <a:solidFill>
                  <a:srgbClr val="0070C0"/>
                </a:solidFill>
              </a:rPr>
              <a:t>prezentace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endParaRPr lang="cs-CZ" sz="2400" b="1" dirty="0" smtClean="0">
              <a:solidFill>
                <a:srgbClr val="0070C0"/>
              </a:solidFill>
            </a:endParaRPr>
          </a:p>
          <a:p>
            <a:pPr lvl="0"/>
            <a:r>
              <a:rPr lang="cs-CZ" sz="2400" b="1" dirty="0" smtClean="0">
                <a:solidFill>
                  <a:srgbClr val="0070C0"/>
                </a:solidFill>
              </a:rPr>
              <a:t>První </a:t>
            </a:r>
            <a:r>
              <a:rPr lang="cs-CZ" sz="2400" b="1" dirty="0">
                <a:solidFill>
                  <a:srgbClr val="0070C0"/>
                </a:solidFill>
              </a:rPr>
              <a:t>sekundy jsou kritické</a:t>
            </a:r>
          </a:p>
          <a:p>
            <a:pPr lvl="0"/>
            <a:r>
              <a:rPr lang="cs-CZ" sz="2400" dirty="0"/>
              <a:t>Váš vstup před publikum musí být důstojný, rázný, přátelský. Vypadá to jako protimluv. Ale lze se to naučit. V prvních vteřinách divák získá vaše sympatie, antipatie.</a:t>
            </a:r>
          </a:p>
          <a:p>
            <a:pPr lvl="0"/>
            <a:r>
              <a:rPr lang="cs-CZ" sz="2400" dirty="0"/>
              <a:t>Ideální je uvést sebe, situaci,  jemným vtipem. Úsměv je kouzlo.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3" name="Obrázek 2" descr="http://www.mzv.cz/public/b9/4b/9e/720504_625696_publikum_biblioteke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55007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14290"/>
            <a:ext cx="85725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 </a:t>
            </a:r>
            <a:r>
              <a:rPr lang="cs-CZ" sz="2400" b="1" dirty="0">
                <a:solidFill>
                  <a:srgbClr val="0070C0"/>
                </a:solidFill>
              </a:rPr>
              <a:t>30 vteřinách dostane prezentující nálepku.</a:t>
            </a:r>
          </a:p>
          <a:p>
            <a:pPr lvl="0"/>
            <a:r>
              <a:rPr lang="cs-CZ" sz="2400" dirty="0"/>
              <a:t>Kdo je přednášející?</a:t>
            </a:r>
          </a:p>
          <a:p>
            <a:pPr lvl="0"/>
            <a:r>
              <a:rPr lang="cs-CZ" sz="2400" dirty="0"/>
              <a:t>Oč mu jde?</a:t>
            </a:r>
          </a:p>
          <a:p>
            <a:pPr lvl="0"/>
            <a:r>
              <a:rPr lang="cs-CZ" sz="2400" dirty="0"/>
              <a:t>Vyplatí se dávat pozor? </a:t>
            </a:r>
            <a:endParaRPr lang="cs-CZ" sz="2400" dirty="0" smtClean="0"/>
          </a:p>
          <a:p>
            <a:pPr lvl="0"/>
            <a:r>
              <a:rPr lang="cs-CZ" sz="2400" dirty="0" smtClean="0"/>
              <a:t>Jsem </a:t>
            </a:r>
            <a:r>
              <a:rPr lang="cs-CZ" sz="2400" dirty="0"/>
              <a:t>zde správně?</a:t>
            </a:r>
          </a:p>
          <a:p>
            <a:pPr lvl="0"/>
            <a:r>
              <a:rPr lang="cs-CZ" sz="2400" dirty="0"/>
              <a:t>Jakou má náladu?</a:t>
            </a:r>
          </a:p>
          <a:p>
            <a:pPr lvl="0"/>
            <a:r>
              <a:rPr lang="cs-CZ" sz="2400" dirty="0"/>
              <a:t>Nebude nudný?</a:t>
            </a:r>
          </a:p>
          <a:p>
            <a:pPr lvl="0"/>
            <a:r>
              <a:rPr lang="cs-CZ" sz="2400" dirty="0"/>
              <a:t>Dozvím se něco nového?</a:t>
            </a:r>
          </a:p>
          <a:p>
            <a:endParaRPr lang="cs-CZ" dirty="0"/>
          </a:p>
        </p:txBody>
      </p:sp>
      <p:pic>
        <p:nvPicPr>
          <p:cNvPr id="18434" name="Picture 2" descr="http://www.retorinstitut.cz/obrazky/vaclav_rec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55948"/>
            <a:ext cx="3881448" cy="4735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142852"/>
            <a:ext cx="85725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Jak si pokazit start při </a:t>
            </a:r>
            <a:r>
              <a:rPr lang="cs-CZ" sz="2400" b="1" dirty="0" smtClean="0">
                <a:solidFill>
                  <a:srgbClr val="0070C0"/>
                </a:solidFill>
              </a:rPr>
              <a:t>prezentaci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Násilný nebo nevhodný vtip</a:t>
            </a:r>
          </a:p>
          <a:p>
            <a:pPr lvl="0"/>
            <a:r>
              <a:rPr lang="cs-CZ" sz="2400" dirty="0"/>
              <a:t>Průhledné lichotky</a:t>
            </a:r>
          </a:p>
          <a:p>
            <a:pPr lvl="0"/>
            <a:r>
              <a:rPr lang="cs-CZ" sz="2400" dirty="0"/>
              <a:t>Negativní výroky : „Máme málo času…“  „Nestihneme to…“  „Pro pochopení této prezentace nám nezůstává moc času..“</a:t>
            </a:r>
          </a:p>
          <a:p>
            <a:pPr lvl="0"/>
            <a:r>
              <a:rPr lang="cs-CZ" sz="2400" dirty="0"/>
              <a:t>Omluvy „Bohužel jsem nestihl inovovat tuto starou verzi prezentace…“</a:t>
            </a:r>
          </a:p>
          <a:p>
            <a:pPr lvl="0"/>
            <a:r>
              <a:rPr lang="cs-CZ" sz="2400" dirty="0"/>
              <a:t>Úvod nesmí trvat déle než 10% celkového času prezentace</a:t>
            </a:r>
          </a:p>
          <a:p>
            <a:pPr lvl="0"/>
            <a:r>
              <a:rPr lang="cs-CZ" sz="2400" dirty="0"/>
              <a:t>Když si spleteme energickou prezentaci s hektickou.</a:t>
            </a:r>
          </a:p>
          <a:p>
            <a:endParaRPr lang="cs-CZ" dirty="0"/>
          </a:p>
        </p:txBody>
      </p:sp>
      <p:pic>
        <p:nvPicPr>
          <p:cNvPr id="3" name="Obrázek 2" descr="http://upload.wikimedia.org/wikipedia/commons/thumb/a/a8/Koehler08032007.jpg/220px-Koehler08032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37147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572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Jak uspořádat celou </a:t>
            </a:r>
            <a:r>
              <a:rPr lang="cs-CZ" sz="2400" b="1" dirty="0" smtClean="0">
                <a:solidFill>
                  <a:srgbClr val="0070C0"/>
                </a:solidFill>
              </a:rPr>
              <a:t>prezentaci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Titulek</a:t>
            </a:r>
            <a:r>
              <a:rPr lang="cs-CZ" sz="2400" dirty="0"/>
              <a:t>: O co v jednotlivých částech prezentace jde. 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Jasně</a:t>
            </a:r>
            <a:r>
              <a:rPr lang="cs-CZ" sz="2400" dirty="0"/>
              <a:t>, srozumitelně, vtipně, (ne vtip za každou </a:t>
            </a:r>
            <a:r>
              <a:rPr lang="cs-CZ" sz="2400" dirty="0" smtClean="0"/>
              <a:t>cenu)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Logická </a:t>
            </a:r>
            <a:r>
              <a:rPr lang="cs-CZ" sz="2400" dirty="0"/>
              <a:t>kontrola: Je pořadí v prezentaci správě? 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Od </a:t>
            </a:r>
            <a:r>
              <a:rPr lang="cs-CZ" sz="2400" dirty="0"/>
              <a:t>obecného ke konkrétnímu (a zpátky).</a:t>
            </a:r>
          </a:p>
          <a:p>
            <a:endParaRPr lang="cs-CZ" dirty="0"/>
          </a:p>
        </p:txBody>
      </p:sp>
      <p:pic>
        <p:nvPicPr>
          <p:cNvPr id="3" name="Obrázek 2" descr="http://www.consulta.cz/inshop/catalogue/products/pictures/%C5%A1kolen%C3%A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609537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7154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Vizualizace</a:t>
            </a:r>
          </a:p>
          <a:p>
            <a:r>
              <a:rPr lang="cs-CZ" sz="2400" dirty="0"/>
              <a:t>Jak funguje mozek?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Levá</a:t>
            </a:r>
            <a:r>
              <a:rPr lang="cs-CZ" sz="2400" dirty="0"/>
              <a:t> hemisféra: verbální, logický, exaktní a analytický projev a vjem.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Pravá</a:t>
            </a:r>
            <a:r>
              <a:rPr lang="cs-CZ" sz="2400" dirty="0"/>
              <a:t> </a:t>
            </a:r>
            <a:r>
              <a:rPr lang="cs-CZ" sz="2400" dirty="0" err="1"/>
              <a:t>hemysfára</a:t>
            </a:r>
            <a:r>
              <a:rPr lang="cs-CZ" sz="2400" dirty="0"/>
              <a:t>: neverbální, kreativní emocionální projev a vjem.</a:t>
            </a:r>
          </a:p>
          <a:p>
            <a:endParaRPr lang="cs-CZ" dirty="0"/>
          </a:p>
        </p:txBody>
      </p:sp>
      <p:pic>
        <p:nvPicPr>
          <p:cNvPr id="12290" name="Picture 2" descr="http://www.radialnimysleni.cz/assets/images/MaMe_Hemisfer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357430"/>
            <a:ext cx="5238744" cy="429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142852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  <a:r>
              <a:rPr lang="cs-CZ" sz="2400" b="1" dirty="0" smtClean="0">
                <a:solidFill>
                  <a:srgbClr val="0070C0"/>
                </a:solidFill>
              </a:rPr>
              <a:t>Svět </a:t>
            </a:r>
            <a:r>
              <a:rPr lang="cs-CZ" sz="2400" b="1" dirty="0">
                <a:solidFill>
                  <a:srgbClr val="0070C0"/>
                </a:solidFill>
              </a:rPr>
              <a:t>je pestrý, proto nesmí být prezentace </a:t>
            </a:r>
            <a:r>
              <a:rPr lang="cs-CZ" sz="2400" b="1" dirty="0" smtClean="0">
                <a:solidFill>
                  <a:srgbClr val="0070C0"/>
                </a:solidFill>
              </a:rPr>
              <a:t>nudná. </a:t>
            </a:r>
            <a:r>
              <a:rPr lang="cs-CZ" sz="2400" b="1" dirty="0">
                <a:solidFill>
                  <a:srgbClr val="0070C0"/>
                </a:solidFill>
              </a:rPr>
              <a:t>Výtvarné řešení, nápadité obrázky pomáhají především těm, kteří mají obrazovou paměť. </a:t>
            </a:r>
          </a:p>
          <a:p>
            <a:endParaRPr lang="cs-CZ" dirty="0"/>
          </a:p>
        </p:txBody>
      </p:sp>
      <p:pic>
        <p:nvPicPr>
          <p:cNvPr id="4" name="Obrázek 3" descr="http://g.cz/sites/default/files/g/2014/11/mozek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8358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Proč obrázky? </a:t>
            </a:r>
            <a:r>
              <a:rPr lang="cs-CZ" sz="2800" dirty="0"/>
              <a:t>(3xP)</a:t>
            </a:r>
          </a:p>
          <a:p>
            <a:pPr lvl="0"/>
            <a:r>
              <a:rPr lang="cs-CZ" sz="2800" dirty="0"/>
              <a:t>Pochopení</a:t>
            </a:r>
          </a:p>
          <a:p>
            <a:pPr lvl="0"/>
            <a:r>
              <a:rPr lang="cs-CZ" sz="2800" dirty="0"/>
              <a:t>Posílení</a:t>
            </a:r>
          </a:p>
          <a:p>
            <a:pPr lvl="0"/>
            <a:r>
              <a:rPr lang="cs-CZ" sz="2800" dirty="0"/>
              <a:t>Přizdobení</a:t>
            </a:r>
          </a:p>
          <a:p>
            <a:endParaRPr lang="cs-CZ" dirty="0"/>
          </a:p>
        </p:txBody>
      </p:sp>
      <p:pic>
        <p:nvPicPr>
          <p:cNvPr id="8194" name="Picture 2" descr="http://us.cdn2.123rf.com/168nwm/macrovector/macrovector1409/macrovector140900644/31726720-mozku-lev%C3%BD-analytick%C3%A9-a-prav%C3%A9-hemisf%C3%A9ry-kreativn%C3%AD-koncept-skica-vektorov%C3%A9-ilustr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00108"/>
            <a:ext cx="5672166" cy="567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572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Texty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Srozumitelné obsahově</a:t>
            </a:r>
          </a:p>
          <a:p>
            <a:pPr lvl="0"/>
            <a:r>
              <a:rPr lang="cs-CZ" sz="2400" dirty="0"/>
              <a:t>Čitelné velikostí a barvou</a:t>
            </a:r>
          </a:p>
          <a:p>
            <a:pPr lvl="0"/>
            <a:r>
              <a:rPr lang="cs-CZ" sz="2400" dirty="0"/>
              <a:t>Pozor na tvorbu u PC, výsledek z datové projekce je jiný, méně čitelný (hlavně v osvětlené místnosti, ve dne)</a:t>
            </a:r>
          </a:p>
          <a:p>
            <a:endParaRPr lang="cs-CZ" dirty="0"/>
          </a:p>
        </p:txBody>
      </p:sp>
      <p:pic>
        <p:nvPicPr>
          <p:cNvPr id="3" name="Obrázek 2" descr="http://www.razitkari.cz/ima/hotove-texty_c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5072066" cy="58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14290"/>
            <a:ext cx="414337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Tabulky s </a:t>
            </a:r>
            <a:r>
              <a:rPr lang="cs-CZ" sz="2800" b="1" dirty="0" smtClean="0">
                <a:solidFill>
                  <a:srgbClr val="0070C0"/>
                </a:solidFill>
              </a:rPr>
              <a:t>čísly</a:t>
            </a:r>
          </a:p>
          <a:p>
            <a:endParaRPr lang="cs-CZ" sz="2800" b="1" dirty="0">
              <a:solidFill>
                <a:srgbClr val="0070C0"/>
              </a:solidFill>
            </a:endParaRPr>
          </a:p>
          <a:p>
            <a:endParaRPr lang="cs-CZ" sz="2800" b="1" dirty="0" smtClean="0">
              <a:solidFill>
                <a:srgbClr val="0070C0"/>
              </a:solidFill>
            </a:endParaRPr>
          </a:p>
          <a:p>
            <a:endParaRPr lang="cs-CZ" sz="28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Čas prezentace není dostatečný na to, aby se recipient zamyslel, </a:t>
            </a:r>
            <a:r>
              <a:rPr lang="cs-CZ" sz="2400" dirty="0" err="1"/>
              <a:t>šše</a:t>
            </a:r>
            <a:r>
              <a:rPr lang="cs-CZ" sz="2400" dirty="0"/>
              <a:t> vstřebal, srovnal, vracel je. Je nutné mu v tom verbálně a ukazováním pomoci.</a:t>
            </a:r>
          </a:p>
          <a:p>
            <a:pPr lvl="0"/>
            <a:r>
              <a:rPr lang="cs-CZ" sz="2400" dirty="0"/>
              <a:t>Zdůraznění má smysl</a:t>
            </a:r>
          </a:p>
          <a:p>
            <a:pPr lvl="0"/>
            <a:r>
              <a:rPr lang="cs-CZ" sz="2400" dirty="0"/>
              <a:t>Čím méně čísel, tím lépe. </a:t>
            </a:r>
            <a:r>
              <a:rPr lang="cs-CZ" sz="2400" dirty="0" smtClean="0"/>
              <a:t>Tabulky </a:t>
            </a:r>
            <a:r>
              <a:rPr lang="cs-CZ" sz="2400" dirty="0"/>
              <a:t>jsou vhodnější ke čtení než k prezentaci.</a:t>
            </a:r>
          </a:p>
          <a:p>
            <a:pPr lvl="0"/>
            <a:r>
              <a:rPr lang="cs-CZ" sz="2400" dirty="0"/>
              <a:t>Zvolme barevné grafy (koláče, sloupce 3D) ve kterých vizualizace pomáhá k pochopení.</a:t>
            </a:r>
          </a:p>
          <a:p>
            <a:endParaRPr lang="cs-CZ" dirty="0"/>
          </a:p>
        </p:txBody>
      </p:sp>
      <p:pic>
        <p:nvPicPr>
          <p:cNvPr id="4098" name="Picture 2" descr="http://www.gaudeamus.cz/images/graf_b06_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540502" cy="2661950"/>
          </a:xfrm>
          <a:prstGeom prst="rect">
            <a:avLst/>
          </a:prstGeom>
          <a:noFill/>
        </p:spPr>
      </p:pic>
      <p:pic>
        <p:nvPicPr>
          <p:cNvPr id="4100" name="Picture 4" descr="http://knihovna.nkp.cz/knihovnaplus112/pictures/graf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00438"/>
            <a:ext cx="4508219" cy="2824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5725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Jedno semestrální studium bude probíhat jako přednáška, potom od třetí přednášky také jako prezentace jednotlivých studentských seminárních prací.</a:t>
            </a:r>
          </a:p>
          <a:p>
            <a:r>
              <a:rPr lang="cs-CZ" sz="2400" dirty="0"/>
              <a:t>Jednu práci může vytvořit jeden nebo dva </a:t>
            </a:r>
            <a:r>
              <a:rPr lang="cs-CZ" sz="2400" dirty="0" smtClean="0"/>
              <a:t>studenti </a:t>
            </a:r>
            <a:r>
              <a:rPr lang="cs-CZ" sz="2400" dirty="0"/>
              <a:t>společně.</a:t>
            </a:r>
          </a:p>
          <a:p>
            <a:r>
              <a:rPr lang="cs-CZ" sz="2400" dirty="0"/>
              <a:t>Podmínkou uznání předmětu je výroba jakékoliv datové prezentace dle zvolených (nebo podobných) námětů a fyzické prezentování před spolužáky.</a:t>
            </a:r>
          </a:p>
          <a:p>
            <a:r>
              <a:rPr lang="cs-CZ" sz="2400" dirty="0"/>
              <a:t>Prezentující je (jsou) výrobci, ostatní studenti jsou nákupčí, které je nutné přesvědčit o výhodách převzetí výrobku do maloobchodní sítě. Po každé prezentaci (v délce 5-10 minut) následuje diskuse, kde se budou snažit studenti otázkami nějak zaskočit prezentéry.</a:t>
            </a:r>
          </a:p>
          <a:p>
            <a:endParaRPr lang="cs-CZ" dirty="0"/>
          </a:p>
        </p:txBody>
      </p:sp>
      <p:pic>
        <p:nvPicPr>
          <p:cNvPr id="36866" name="Picture 2" descr="http://www.prozahori.sk/wp-content/uploads/2013/02/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24399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357166"/>
            <a:ext cx="864399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Jak je na tom posluchač, </a:t>
            </a:r>
            <a:r>
              <a:rPr lang="cs-CZ" sz="2400" b="1" dirty="0" smtClean="0">
                <a:solidFill>
                  <a:srgbClr val="0070C0"/>
                </a:solidFill>
              </a:rPr>
              <a:t>účastník </a:t>
            </a:r>
            <a:r>
              <a:rPr lang="cs-CZ" sz="2400" b="1" dirty="0">
                <a:solidFill>
                  <a:srgbClr val="0070C0"/>
                </a:solidFill>
              </a:rPr>
              <a:t>prezentace</a:t>
            </a:r>
            <a:r>
              <a:rPr lang="cs-CZ" sz="2400" b="1" dirty="0" smtClean="0">
                <a:solidFill>
                  <a:srgbClr val="0070C0"/>
                </a:solidFill>
              </a:rPr>
              <a:t>???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Přichází nepřepraven, musí být nejdřív třeba jenom slovně uveden do problematiky. Představení prezentéra, úvodní slovo – proč a o čem to bude.</a:t>
            </a:r>
          </a:p>
          <a:p>
            <a:pPr lvl="0"/>
            <a:r>
              <a:rPr lang="cs-CZ" sz="2400" dirty="0"/>
              <a:t>Pokud jde „jenom“ o čtení, </a:t>
            </a:r>
            <a:r>
              <a:rPr lang="cs-CZ" sz="2400" dirty="0" smtClean="0"/>
              <a:t>každý </a:t>
            </a:r>
            <a:r>
              <a:rPr lang="cs-CZ" sz="2400" dirty="0"/>
              <a:t>má jiné tempo a styl. (Čtení po slovech, globální čtení) </a:t>
            </a:r>
            <a:r>
              <a:rPr lang="cs-CZ" sz="2400" dirty="0" smtClean="0"/>
              <a:t>Proto </a:t>
            </a:r>
            <a:r>
              <a:rPr lang="cs-CZ" sz="2400" dirty="0"/>
              <a:t>nesmí být prezentovaný text dlouhý a je lépe </a:t>
            </a:r>
            <a:r>
              <a:rPr lang="cs-CZ" sz="2400" dirty="0" smtClean="0"/>
              <a:t>když </a:t>
            </a:r>
            <a:r>
              <a:rPr lang="cs-CZ" sz="2400" dirty="0"/>
              <a:t>jsou podrobnosti doplněny prezentérem.</a:t>
            </a:r>
          </a:p>
          <a:p>
            <a:pPr lvl="0"/>
            <a:r>
              <a:rPr lang="cs-CZ" sz="2400" dirty="0"/>
              <a:t>Důležitější než datová prezentace je vždy prezentér. </a:t>
            </a:r>
          </a:p>
          <a:p>
            <a:pPr lvl="0"/>
            <a:r>
              <a:rPr lang="cs-CZ" sz="2400" dirty="0"/>
              <a:t>Pohyb a jeho priorita. Fyzická prezentace nesmí být statická</a:t>
            </a:r>
          </a:p>
          <a:p>
            <a:pPr lvl="0"/>
            <a:r>
              <a:rPr lang="cs-CZ" sz="2400" dirty="0"/>
              <a:t>Obrázek sám za sebe nemá mít úplnou výpověď, </a:t>
            </a:r>
            <a:r>
              <a:rPr lang="cs-CZ" sz="2400" dirty="0" err="1"/>
              <a:t>tlou</a:t>
            </a:r>
            <a:r>
              <a:rPr lang="cs-CZ" sz="2400" dirty="0"/>
              <a:t> se </a:t>
            </a:r>
            <a:r>
              <a:rPr lang="cs-CZ" sz="2400" dirty="0" err="1"/>
              <a:t>stabne</a:t>
            </a:r>
            <a:r>
              <a:rPr lang="cs-CZ" sz="2400" dirty="0"/>
              <a:t> obrázek, když k němu přidáme výklad.</a:t>
            </a:r>
          </a:p>
          <a:p>
            <a:pPr lvl="0"/>
            <a:r>
              <a:rPr lang="cs-CZ" sz="2400" dirty="0"/>
              <a:t>Nic není samozřejmé. Nesmí se přeceňovat </a:t>
            </a:r>
            <a:r>
              <a:rPr lang="cs-CZ" sz="2400" dirty="0" err="1"/>
              <a:t>znlosat</a:t>
            </a:r>
            <a:r>
              <a:rPr lang="cs-CZ" sz="2400" dirty="0"/>
              <a:t> publika, nesmí se podceňovat inteligence publika.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0"/>
            <a:ext cx="37147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Pozice </a:t>
            </a:r>
            <a:r>
              <a:rPr lang="cs-CZ" sz="2400" b="1" dirty="0" smtClean="0">
                <a:solidFill>
                  <a:srgbClr val="0070C0"/>
                </a:solidFill>
              </a:rPr>
              <a:t>prezentéra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Nestát na jenom místě u PC</a:t>
            </a:r>
          </a:p>
          <a:p>
            <a:pPr lvl="0"/>
            <a:r>
              <a:rPr lang="cs-CZ" sz="2400" dirty="0"/>
              <a:t>Většina postojů má být zleva od promítacího plátna.  (píše se také zleva doprava) </a:t>
            </a:r>
          </a:p>
          <a:p>
            <a:pPr lvl="0"/>
            <a:r>
              <a:rPr lang="cs-CZ" sz="2400" dirty="0"/>
              <a:t>Když se procházíte, při změně směru se obracejte tváří k posluchačům, ne zády.</a:t>
            </a:r>
          </a:p>
          <a:p>
            <a:pPr lvl="0"/>
            <a:r>
              <a:rPr lang="cs-CZ" sz="2400" dirty="0"/>
              <a:t>Co s rukama – používejte nástroje. Tužka, ukazovátko, nejlépe laserové.</a:t>
            </a:r>
          </a:p>
          <a:p>
            <a:pPr lvl="0"/>
            <a:r>
              <a:rPr lang="cs-CZ" sz="2400" dirty="0"/>
              <a:t>Ruce do kapes nepatří, stejně jako postoj se zkřížením rukou na hrudi. </a:t>
            </a:r>
          </a:p>
          <a:p>
            <a:endParaRPr lang="cs-CZ" dirty="0"/>
          </a:p>
        </p:txBody>
      </p:sp>
      <p:pic>
        <p:nvPicPr>
          <p:cNvPr id="78850" name="Picture 2" descr="http://www.phil.muni.cz/wusl/home/Pictures/filologicko-arealova-studia/troji-nadilka-aneb-vanoce-v-rusku/DSCF1519.JPG/image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2786058"/>
            <a:ext cx="4762507" cy="357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Pohledy do publika, princip trianglu</a:t>
            </a:r>
          </a:p>
          <a:p>
            <a:pPr lvl="0"/>
            <a:r>
              <a:rPr lang="cs-CZ" sz="2400" dirty="0"/>
              <a:t>Nesnažte se pohledem obsáhnout všechny posluchače. Díváte-li se na všechny najednou, jako byste se dívali „nikam“.</a:t>
            </a:r>
          </a:p>
          <a:p>
            <a:pPr lvl="0"/>
            <a:r>
              <a:rPr lang="cs-CZ" sz="2400" dirty="0"/>
              <a:t>Zvolte si hned v úvodu tři tváře, jedna vlevo vepředu, </a:t>
            </a:r>
            <a:r>
              <a:rPr lang="cs-CZ" sz="2400" dirty="0" err="1"/>
              <a:t>druhjá</a:t>
            </a:r>
            <a:r>
              <a:rPr lang="cs-CZ" sz="2400" dirty="0"/>
              <a:t> vpravo vzadu, třetí někde ve středu. Jim věnujte pohledy. Ty tváře lze střídat, vybírejte si pohledy a jejich místa v prostoru, takové,  které s vámi třeba přikyvováním souhlasí. To zvyšuje sebevědomí.</a:t>
            </a:r>
          </a:p>
          <a:p>
            <a:endParaRPr lang="cs-CZ" dirty="0"/>
          </a:p>
        </p:txBody>
      </p:sp>
      <p:pic>
        <p:nvPicPr>
          <p:cNvPr id="76802" name="Picture 2" descr="http://www.akutne.cz/res/photogallery/p1090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61107"/>
            <a:ext cx="4762480" cy="3571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Jazyk prezentace</a:t>
            </a:r>
          </a:p>
          <a:p>
            <a:r>
              <a:rPr lang="cs-CZ" sz="2400" dirty="0"/>
              <a:t>Malá vsuvka: Názor předního jazykovědce dr.  Karla Olivy </a:t>
            </a:r>
            <a:r>
              <a:rPr lang="cs-CZ" sz="2400" dirty="0" smtClean="0"/>
              <a:t>zveřejněno v</a:t>
            </a:r>
            <a:r>
              <a:rPr lang="cs-CZ" sz="2400" dirty="0"/>
              <a:t> </a:t>
            </a:r>
            <a:r>
              <a:rPr lang="cs-CZ" sz="2400" dirty="0" smtClean="0"/>
              <a:t>deníku </a:t>
            </a:r>
            <a:r>
              <a:rPr lang="cs-CZ" sz="2400" dirty="0"/>
              <a:t>Lidové noviny z ledna 2013.</a:t>
            </a:r>
          </a:p>
          <a:p>
            <a:endParaRPr lang="cs-CZ" dirty="0"/>
          </a:p>
        </p:txBody>
      </p:sp>
      <p:pic>
        <p:nvPicPr>
          <p:cNvPr id="74754" name="Picture 2" descr="http://t3.gstatic.com/images?q=tbn:ANd9GcQLJ__KVzDTVmEm-iy1WkOGmoHLsErXyMlGEZqf1vne1FgCGh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4350"/>
            <a:ext cx="4533915" cy="3630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892971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LN: Mluvilo se před padesáti lety</a:t>
            </a:r>
            <a:r>
              <a:rPr lang="cs-CZ" sz="2000" dirty="0"/>
              <a:t> </a:t>
            </a:r>
            <a:r>
              <a:rPr lang="cs-CZ" sz="2000" b="1" dirty="0"/>
              <a:t>spisovnější češtinou?</a:t>
            </a:r>
            <a:br>
              <a:rPr lang="cs-CZ" sz="2000" b="1" dirty="0"/>
            </a:br>
            <a:r>
              <a:rPr lang="cs-CZ" sz="2000" dirty="0"/>
              <a:t>Víc se dbalo na formální stránku při oficiálních příležitostech, to určitě.</a:t>
            </a:r>
          </a:p>
          <a:p>
            <a:r>
              <a:rPr lang="cs-CZ" sz="2000" b="1" dirty="0"/>
              <a:t>LN: Kdy se začala zvětšovat propast mezi spisovnou češtinou a běžným mluveným slovem?</a:t>
            </a:r>
            <a:br>
              <a:rPr lang="cs-CZ" sz="2000" b="1" dirty="0"/>
            </a:br>
            <a:r>
              <a:rPr lang="cs-CZ" sz="2000" dirty="0"/>
              <a:t>Je třeba říci, že propast tam byla od začátku. Naši obrozenci, a teď použiji obecnou češtinu, to zkrátka </a:t>
            </a:r>
            <a:r>
              <a:rPr lang="cs-CZ" sz="2000" dirty="0" err="1"/>
              <a:t>zvorali</a:t>
            </a:r>
            <a:r>
              <a:rPr lang="cs-CZ" sz="2000" dirty="0"/>
              <a:t>. V počátku národního obrození mluvily česky spíše sociálně slabší vrstvy, jak na venkově, tak ve městech, a tento jazyk byl proto – asi ne úplně správně – pokládán za pokleslejší. A tak se začala hledat čeština vznešená. Tehdy se sáhlo k jazyku z období Bible </a:t>
            </a:r>
            <a:r>
              <a:rPr lang="cs-CZ" sz="2000" dirty="0" smtClean="0"/>
              <a:t>kralické. </a:t>
            </a:r>
            <a:r>
              <a:rPr lang="cs-CZ" sz="2000" dirty="0"/>
              <a:t>Takže se vznešená čeština konstituovala na </a:t>
            </a:r>
            <a:r>
              <a:rPr lang="cs-CZ" sz="2000" dirty="0" smtClean="0"/>
              <a:t>tomto základě, </a:t>
            </a:r>
            <a:r>
              <a:rPr lang="cs-CZ" sz="2000" dirty="0"/>
              <a:t>což v jazykovém vývoji znamenalo posun o dvě stě let zpět. Jenže živý jazyk byl už někde jinde. A nikdy se to nepodařilo vrátit. Samozřejmě i spisovná čeština se od začátku devatenáctého století proměnila, nepoužívají se třeba už infinitivy končící na -ti, ale vyvíjel se i běžný jazyk, a tak ta propast zůstala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LN: Kdy potom nastal ten největší zlom?</a:t>
            </a:r>
            <a:br>
              <a:rPr lang="cs-CZ" sz="2000" b="1" dirty="0"/>
            </a:br>
            <a:r>
              <a:rPr lang="cs-CZ" sz="2000" dirty="0"/>
              <a:t>Já si myslím, že velice důležitý byl zlom </a:t>
            </a:r>
            <a:r>
              <a:rPr lang="cs-CZ" sz="2000" dirty="0" smtClean="0"/>
              <a:t>po roce1989</a:t>
            </a:r>
            <a:r>
              <a:rPr lang="cs-CZ" sz="2000" dirty="0"/>
              <a:t>, kdy nastoupila neformálnost. Za </a:t>
            </a:r>
            <a:r>
              <a:rPr lang="cs-CZ" sz="2000" dirty="0" err="1"/>
              <a:t>Rakouska</a:t>
            </a:r>
            <a:r>
              <a:rPr lang="cs-CZ" sz="2000" dirty="0"/>
              <a:t>-Uherska, za první republiky i během komunistického režimu se dodržovalo vymezení formálních a neformálních situací. A právě v reakci na strnulost, všeobecnou i jazykovou, se v první polovině devadesátých let začala bořit hranice mezi formálním a neformálním. Řada jevů z obecné češtiny se začala používat i při formálních příležitostech. Což by nebylo myslitelné v komunistické době, čímž si komunisty nechci v žádném případě idealizovat. A už vůbec by to nebylo možné za první republiky.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7868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sz="2000" b="1" dirty="0"/>
              <a:t>LN: Posouvají pomyslnou hranici i vulgarismy politiků, třeba ty, které pronesl nedávno Miloš Zeman?</a:t>
            </a:r>
            <a:br>
              <a:rPr lang="cs-CZ" sz="2000" b="1" dirty="0"/>
            </a:br>
            <a:r>
              <a:rPr lang="cs-CZ" sz="2000" dirty="0"/>
              <a:t>Myslím, že ne. Nechci ho za to v žádném případě chválit, ale Miloš Zeman nám dal jasný negativní vzor burana a myslím si, že si řada lidí uvědomila, že takhle vypadat nechtějí. Zatímco předchozí posuny k horšímu byly hodně neznatelné, teď udělal Zeman razantní předěl, díky kterému si kulturní lidé uvědomili: „Pozor, takhle my dopadnout opravdu nechceme.“ Proto Zeman nemá rád kulturní lidi a nazývá je </a:t>
            </a:r>
            <a:r>
              <a:rPr lang="cs-CZ" sz="2000" dirty="0" err="1"/>
              <a:t>lumpenkavárnou</a:t>
            </a:r>
            <a:r>
              <a:rPr lang="cs-CZ" sz="2000" dirty="0"/>
              <a:t>.  </a:t>
            </a:r>
          </a:p>
          <a:p>
            <a:endParaRPr lang="cs-CZ" dirty="0"/>
          </a:p>
        </p:txBody>
      </p:sp>
      <p:pic>
        <p:nvPicPr>
          <p:cNvPr id="70658" name="Picture 2" descr="http://media.loupak.cz/soubory/obrazky/_vlastni/11_2014/b04802152de0741d01207f3ee0f1ee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967" y="3143248"/>
            <a:ext cx="6079273" cy="357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0011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Jak a s kým komunikovat: Čeština</a:t>
            </a:r>
          </a:p>
          <a:p>
            <a:pPr lvl="0"/>
            <a:r>
              <a:rPr lang="cs-CZ" sz="2400" dirty="0"/>
              <a:t>Spisovnou češtinou při oficiálních příležitostech. V prezentaci například při vědecké konferenci.</a:t>
            </a:r>
          </a:p>
          <a:p>
            <a:pPr lvl="0"/>
            <a:r>
              <a:rPr lang="cs-CZ" sz="2400" dirty="0"/>
              <a:t>Hovorová čeština patří například mezi studenty, maloobchodníky, </a:t>
            </a:r>
          </a:p>
          <a:p>
            <a:pPr lvl="0"/>
            <a:r>
              <a:rPr lang="cs-CZ" sz="2400" dirty="0"/>
              <a:t>Zásadně do prezentace nepatří nářečí (leda kdybychom propagovali valašským nářečím místní slivovici). Kalk, vulgarismy do prezentace nepatří nikdy.</a:t>
            </a:r>
          </a:p>
          <a:p>
            <a:pPr lvl="0"/>
            <a:r>
              <a:rPr lang="cs-CZ" sz="2400" dirty="0"/>
              <a:t>Přejímáním cizích slov do češtiny se nevyhneme.  Ovšem pokud je to možné, nedělejme meetingy, ale porady, schůzky, setkání. To platí obecně, někdy je angličtina přesnější. ( „chatovat“ místo českého „dorozumívat se elektronicky“)</a:t>
            </a:r>
          </a:p>
          <a:p>
            <a:endParaRPr lang="cs-CZ" dirty="0"/>
          </a:p>
        </p:txBody>
      </p:sp>
      <p:pic>
        <p:nvPicPr>
          <p:cNvPr id="68612" name="Picture 4" descr="http://czechfolks.com/wp-content/uploads/2009/01/forefather-ces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864772"/>
            <a:ext cx="3571880" cy="282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285728"/>
            <a:ext cx="87154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Jak se vyhnout nevhodnému </a:t>
            </a:r>
            <a:r>
              <a:rPr lang="cs-CZ" sz="2400" b="1" dirty="0" smtClean="0">
                <a:solidFill>
                  <a:srgbClr val="0070C0"/>
                </a:solidFill>
              </a:rPr>
              <a:t>tvrzení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dirty="0"/>
              <a:t>Určitě by v prezentaci nemělo zaznít:</a:t>
            </a:r>
          </a:p>
          <a:p>
            <a:pPr lvl="0"/>
            <a:r>
              <a:rPr lang="cs-CZ" sz="2400" dirty="0"/>
              <a:t>Moc vám toho nemohu nabídnout</a:t>
            </a:r>
          </a:p>
          <a:p>
            <a:pPr lvl="0"/>
            <a:r>
              <a:rPr lang="cs-CZ" sz="2400" dirty="0"/>
              <a:t>Teď tato část nepřináší nic nového, stejně si ji zopakujeme</a:t>
            </a:r>
          </a:p>
          <a:p>
            <a:pPr lvl="0"/>
            <a:r>
              <a:rPr lang="cs-CZ" sz="2400" dirty="0"/>
              <a:t>Následující informace se vás vlastně netýkají…</a:t>
            </a:r>
          </a:p>
          <a:p>
            <a:endParaRPr lang="cs-CZ" dirty="0"/>
          </a:p>
        </p:txBody>
      </p:sp>
      <p:pic>
        <p:nvPicPr>
          <p:cNvPr id="4" name="Obrázek 3" descr="http://www.prirodnilekarna.cz/files/aktualne_-_clanky/ano-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071546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8572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Někdy je vhodné zmírnit, relativizovat tvrzení, hlavně když počítáte s tím, že ne všichni posluchači s vámi budou souhlasit.</a:t>
            </a:r>
          </a:p>
          <a:p>
            <a:pPr lvl="0"/>
            <a:r>
              <a:rPr lang="cs-CZ" sz="2400" dirty="0"/>
              <a:t>Podmiňovací způsob: „To by znamenalo…“ </a:t>
            </a:r>
          </a:p>
          <a:p>
            <a:pPr lvl="0"/>
            <a:r>
              <a:rPr lang="cs-CZ" sz="2400" dirty="0"/>
              <a:t>Trpný rod: „Bylo zjištěno….“</a:t>
            </a:r>
          </a:p>
          <a:p>
            <a:pPr lvl="0"/>
            <a:r>
              <a:rPr lang="cs-CZ" sz="2400" dirty="0"/>
              <a:t>Neosobní tvrzení: „K tomu se dá říci toto…“</a:t>
            </a:r>
          </a:p>
          <a:p>
            <a:pPr lvl="0"/>
            <a:r>
              <a:rPr lang="cs-CZ" sz="2400" dirty="0"/>
              <a:t>Oslabující slova: pravděpodobné…“ „možná…“ „snad…“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Pozor</a:t>
            </a:r>
            <a:r>
              <a:rPr lang="cs-CZ" sz="2400" dirty="0"/>
              <a:t>, abychom opatrnými a zevšeobecňujícími výrazy neoslabili naše původní tvrzení a přesvědčování.</a:t>
            </a:r>
          </a:p>
          <a:p>
            <a:endParaRPr lang="cs-CZ" dirty="0"/>
          </a:p>
        </p:txBody>
      </p:sp>
      <p:pic>
        <p:nvPicPr>
          <p:cNvPr id="3" name="Obrázek 2" descr="http://img.reflex.cz/img/3/article/2204909_te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5572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7154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Nehody v prezentaci</a:t>
            </a:r>
          </a:p>
          <a:p>
            <a:pPr lvl="0"/>
            <a:r>
              <a:rPr lang="cs-CZ" sz="2400" dirty="0"/>
              <a:t>Technické. Vypadne PC, spojení, prostě něco nefunguje. </a:t>
            </a:r>
            <a:r>
              <a:rPr lang="cs-CZ" sz="2400" dirty="0" err="1"/>
              <a:t>Nrejlepší</a:t>
            </a:r>
            <a:r>
              <a:rPr lang="cs-CZ" sz="2400" dirty="0"/>
              <a:t> je malá pauza a oprava odborníkem.</a:t>
            </a:r>
          </a:p>
          <a:p>
            <a:pPr lvl="0"/>
            <a:r>
              <a:rPr lang="cs-CZ" sz="2400" dirty="0"/>
              <a:t>Technické, nenapravitelné.  Kolabuje USB </a:t>
            </a:r>
            <a:r>
              <a:rPr lang="cs-CZ" sz="2400" dirty="0" err="1"/>
              <a:t>flash</a:t>
            </a:r>
            <a:r>
              <a:rPr lang="cs-CZ" sz="2400" dirty="0"/>
              <a:t>, prostě naši prezentaci nemáme.  VŽDY bychom měli jako náhradní zdroj mít naši prezentaci vytištěnou.  Nepřiznávejme naší chybu, neomlouvejme se.  Lepší je začas s prezentací burz datového projektoru, občas graf, obrázek ukázat v tištěné podobě. </a:t>
            </a:r>
          </a:p>
          <a:p>
            <a:pPr lvl="0"/>
            <a:r>
              <a:rPr lang="cs-CZ" sz="2400" dirty="0"/>
              <a:t>Čím vetší chyba v prezentaci, tím větší nároky na prezentéra, úspěšně vše zvládnout.</a:t>
            </a:r>
          </a:p>
          <a:p>
            <a:pPr lvl="0"/>
            <a:r>
              <a:rPr lang="cs-CZ" sz="2400" dirty="0"/>
              <a:t>Pokud poruchu dokážeme sami zvládnou, mlčky vše napravíme a pokračujeme.</a:t>
            </a:r>
          </a:p>
          <a:p>
            <a:pPr lvl="0"/>
            <a:r>
              <a:rPr lang="cs-CZ" sz="2400" dirty="0"/>
              <a:t>Přeřeknutí, vynechání obrázku, nesoulad  obrázku s tím o čem mluvíme. Vše se může stát, stačí se vrátit, napravit vše, když je omluva nutná, tak velice stručně. Nic nerozmazávat, k omylu se nevracet.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0011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 </a:t>
            </a:r>
            <a:r>
              <a:rPr lang="cs-CZ" sz="3600" b="1" dirty="0" smtClean="0">
                <a:solidFill>
                  <a:srgbClr val="0070C0"/>
                </a:solidFill>
              </a:rPr>
              <a:t>Prezentace (návrhy témat)</a:t>
            </a:r>
          </a:p>
          <a:p>
            <a:endParaRPr lang="cs-CZ" sz="3600" b="1" dirty="0">
              <a:solidFill>
                <a:srgbClr val="0070C0"/>
              </a:solidFill>
            </a:endParaRPr>
          </a:p>
          <a:p>
            <a:endParaRPr lang="cs-CZ" sz="3600" b="1" dirty="0">
              <a:solidFill>
                <a:srgbClr val="0070C0"/>
              </a:solidFill>
            </a:endParaRPr>
          </a:p>
          <a:p>
            <a:r>
              <a:rPr lang="cs-CZ" sz="2400" b="1" dirty="0" smtClean="0"/>
              <a:t>1 </a:t>
            </a:r>
            <a:r>
              <a:rPr lang="cs-CZ" sz="2400" dirty="0" smtClean="0"/>
              <a:t>Čokoládová </a:t>
            </a:r>
            <a:r>
              <a:rPr lang="cs-CZ" sz="2400" dirty="0"/>
              <a:t>tyčinka Veverka ve které jsou místo oříšků mini hračky</a:t>
            </a:r>
          </a:p>
          <a:p>
            <a:r>
              <a:rPr lang="cs-CZ" sz="2400" b="1" dirty="0" smtClean="0"/>
              <a:t>2 </a:t>
            </a:r>
            <a:r>
              <a:rPr lang="cs-CZ" sz="2400" dirty="0" smtClean="0"/>
              <a:t>Bumbej </a:t>
            </a:r>
            <a:r>
              <a:rPr lang="cs-CZ" sz="2400" dirty="0"/>
              <a:t>– limonáda bez cukru, </a:t>
            </a:r>
            <a:r>
              <a:rPr lang="cs-CZ" sz="2400" dirty="0" err="1"/>
              <a:t>light</a:t>
            </a:r>
            <a:r>
              <a:rPr lang="cs-CZ" sz="2400" dirty="0"/>
              <a:t>, mimořádně voňavá</a:t>
            </a:r>
          </a:p>
          <a:p>
            <a:r>
              <a:rPr lang="cs-CZ" sz="2400" b="1" dirty="0" smtClean="0"/>
              <a:t>3 </a:t>
            </a:r>
            <a:r>
              <a:rPr lang="cs-CZ" sz="2400" dirty="0" err="1" smtClean="0"/>
              <a:t>Meganuk</a:t>
            </a:r>
            <a:r>
              <a:rPr lang="cs-CZ" sz="2400" dirty="0" smtClean="0"/>
              <a:t> </a:t>
            </a:r>
            <a:r>
              <a:rPr lang="cs-CZ" sz="2400" dirty="0"/>
              <a:t>– největší </a:t>
            </a:r>
            <a:r>
              <a:rPr lang="cs-CZ" sz="2400" dirty="0" smtClean="0"/>
              <a:t>na </a:t>
            </a:r>
            <a:r>
              <a:rPr lang="cs-CZ" sz="2400" dirty="0"/>
              <a:t>světě který mohou mlsat dva, ze dvou stran</a:t>
            </a:r>
          </a:p>
          <a:p>
            <a:r>
              <a:rPr lang="cs-CZ" sz="2400" b="1" dirty="0" smtClean="0"/>
              <a:t>4 </a:t>
            </a:r>
            <a:r>
              <a:rPr lang="cs-CZ" sz="2400" dirty="0" err="1" smtClean="0"/>
              <a:t>Bumbác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err="1"/>
              <a:t>buble</a:t>
            </a:r>
            <a:r>
              <a:rPr lang="cs-CZ" sz="2400" dirty="0"/>
              <a:t> gum udělá bublinu s průměrem jeden metr</a:t>
            </a:r>
          </a:p>
          <a:p>
            <a:r>
              <a:rPr lang="cs-CZ" sz="2400" b="1" dirty="0" smtClean="0"/>
              <a:t>5 </a:t>
            </a:r>
            <a:r>
              <a:rPr lang="cs-CZ" sz="2400" dirty="0" smtClean="0"/>
              <a:t>Miláček-Pacholíček</a:t>
            </a:r>
            <a:r>
              <a:rPr lang="cs-CZ" sz="2400" dirty="0"/>
              <a:t>, dětský smetanový krém se zpívajícím víčkem</a:t>
            </a:r>
          </a:p>
          <a:p>
            <a:r>
              <a:rPr lang="cs-CZ" sz="2400" b="1" dirty="0" smtClean="0"/>
              <a:t>6 </a:t>
            </a:r>
            <a:r>
              <a:rPr lang="cs-CZ" sz="2400" dirty="0" err="1" smtClean="0"/>
              <a:t>Voníto</a:t>
            </a:r>
            <a:r>
              <a:rPr lang="cs-CZ" sz="2400" dirty="0" smtClean="0"/>
              <a:t> </a:t>
            </a:r>
            <a:r>
              <a:rPr lang="cs-CZ" sz="2400" dirty="0"/>
              <a:t>– ovocné čajové </a:t>
            </a:r>
            <a:r>
              <a:rPr lang="cs-CZ" sz="2400" dirty="0" err="1"/>
              <a:t>směsy</a:t>
            </a:r>
            <a:r>
              <a:rPr lang="cs-CZ" sz="2400" dirty="0"/>
              <a:t> s dárkovou sadou svíček a hrníčků.</a:t>
            </a:r>
          </a:p>
          <a:p>
            <a:r>
              <a:rPr lang="cs-CZ" sz="2400" b="1" dirty="0" smtClean="0"/>
              <a:t>7 </a:t>
            </a:r>
            <a:r>
              <a:rPr lang="cs-CZ" sz="2400" dirty="0" smtClean="0"/>
              <a:t>Tyčinka </a:t>
            </a:r>
            <a:r>
              <a:rPr lang="cs-CZ" sz="2400" dirty="0"/>
              <a:t>UNI – ochrana rtů, ale i lízátko a žvýkačka a voňavá tyčinka</a:t>
            </a:r>
          </a:p>
          <a:p>
            <a:r>
              <a:rPr lang="cs-CZ" sz="2400" b="1" dirty="0" smtClean="0"/>
              <a:t>8 </a:t>
            </a:r>
            <a:r>
              <a:rPr lang="cs-CZ" sz="2400" dirty="0" err="1" smtClean="0"/>
              <a:t>Mlsadlo</a:t>
            </a:r>
            <a:r>
              <a:rPr lang="cs-CZ" sz="2400" dirty="0" smtClean="0"/>
              <a:t> </a:t>
            </a:r>
            <a:r>
              <a:rPr lang="cs-CZ" sz="2400" dirty="0"/>
              <a:t>– kakaový krém a také pleťová maska pro stárnoucí pleť</a:t>
            </a:r>
          </a:p>
          <a:p>
            <a:r>
              <a:rPr lang="cs-CZ" sz="2400" b="1" dirty="0" smtClean="0"/>
              <a:t>9 </a:t>
            </a:r>
            <a:r>
              <a:rPr lang="cs-CZ" sz="2400" dirty="0" err="1" smtClean="0"/>
              <a:t>Bombagule</a:t>
            </a:r>
            <a:r>
              <a:rPr lang="cs-CZ" sz="2400" dirty="0" smtClean="0"/>
              <a:t> </a:t>
            </a:r>
            <a:r>
              <a:rPr lang="cs-CZ" sz="2400" dirty="0"/>
              <a:t>– čokoládové bonbóny s likérovým překvapením.</a:t>
            </a:r>
          </a:p>
          <a:p>
            <a:r>
              <a:rPr lang="cs-CZ" sz="2400" b="1" dirty="0" smtClean="0"/>
              <a:t>10 </a:t>
            </a:r>
            <a:r>
              <a:rPr lang="cs-CZ" sz="2400" dirty="0" smtClean="0"/>
              <a:t>NEVONI </a:t>
            </a:r>
            <a:r>
              <a:rPr lang="cs-CZ" sz="2400" dirty="0"/>
              <a:t>vodka - alkoholický nápoj, který nezanechává </a:t>
            </a:r>
            <a:r>
              <a:rPr lang="cs-CZ" sz="2400" dirty="0" smtClean="0"/>
              <a:t>pach </a:t>
            </a:r>
            <a:r>
              <a:rPr lang="cs-CZ" sz="2400" dirty="0"/>
              <a:t>v ústech</a:t>
            </a:r>
          </a:p>
          <a:p>
            <a:r>
              <a:rPr lang="cs-CZ" sz="2400" b="1" dirty="0" smtClean="0"/>
              <a:t>11 </a:t>
            </a:r>
            <a:r>
              <a:rPr lang="cs-CZ" sz="2400" dirty="0" err="1" smtClean="0"/>
              <a:t>UniGumi</a:t>
            </a:r>
            <a:r>
              <a:rPr lang="cs-CZ" sz="2400" dirty="0" smtClean="0"/>
              <a:t> </a:t>
            </a:r>
            <a:r>
              <a:rPr lang="cs-CZ" sz="2400" dirty="0"/>
              <a:t>– univerzální pneumatiky, na kterých se sám mění dezén </a:t>
            </a:r>
          </a:p>
          <a:p>
            <a:r>
              <a:rPr lang="cs-CZ" sz="2400" b="1" dirty="0" smtClean="0"/>
              <a:t>12 </a:t>
            </a:r>
            <a:r>
              <a:rPr lang="cs-CZ" sz="2400" dirty="0" err="1" smtClean="0"/>
              <a:t>Leštifurt</a:t>
            </a:r>
            <a:r>
              <a:rPr lang="cs-CZ" sz="2400" dirty="0" smtClean="0"/>
              <a:t> </a:t>
            </a:r>
            <a:r>
              <a:rPr lang="cs-CZ" sz="2400" dirty="0"/>
              <a:t>– krém na obuv odpuzující nečistoty, se zárukou deseti let</a:t>
            </a:r>
          </a:p>
          <a:p>
            <a:r>
              <a:rPr lang="cs-CZ" sz="2400" b="1" dirty="0" smtClean="0"/>
              <a:t>13 </a:t>
            </a:r>
            <a:r>
              <a:rPr lang="cs-CZ" sz="2400" dirty="0" smtClean="0"/>
              <a:t>Bing-pong </a:t>
            </a:r>
            <a:r>
              <a:rPr lang="cs-CZ" sz="2400" dirty="0"/>
              <a:t>, nová sportovní hra, jakýsi </a:t>
            </a:r>
            <a:r>
              <a:rPr lang="cs-CZ" sz="2400" dirty="0" err="1"/>
              <a:t>pingpong</a:t>
            </a:r>
            <a:r>
              <a:rPr lang="cs-CZ" sz="2400" dirty="0"/>
              <a:t> s velkým </a:t>
            </a:r>
            <a:r>
              <a:rPr lang="cs-CZ" sz="2400" dirty="0" smtClean="0"/>
              <a:t> </a:t>
            </a:r>
            <a:r>
              <a:rPr lang="cs-CZ" sz="2400" dirty="0"/>
              <a:t>míčkem.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5214950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Bod první: Za všechno může prezentující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Bod druhý: Pokud za to nemůže, stejně platí bod první.</a:t>
            </a:r>
          </a:p>
          <a:p>
            <a:endParaRPr lang="cs-CZ" dirty="0"/>
          </a:p>
        </p:txBody>
      </p:sp>
      <p:pic>
        <p:nvPicPr>
          <p:cNvPr id="80898" name="Picture 2" descr="http://hasici.varnsdorf.cz/obr/224pcr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66"/>
            <a:ext cx="4857784" cy="364333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42844" y="357166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Čím je lépe prezentace připravena, tím větší je naděje, že se nehodě vyhneme. Ale i ten nejzkušenější profesionál v oboru nehod se může stát obětí nehody. 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864399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Diskuse</a:t>
            </a:r>
          </a:p>
          <a:p>
            <a:r>
              <a:rPr lang="cs-CZ" sz="2400" dirty="0"/>
              <a:t>Ne vždy počítáme v prezentaci s diskusí. Pokud ani, máme dvě možnosti:</a:t>
            </a:r>
          </a:p>
          <a:p>
            <a:r>
              <a:rPr lang="cs-CZ" sz="2400" dirty="0"/>
              <a:t>A/ Ex post – diskuse, odpovědi na otázky po prezentaci</a:t>
            </a:r>
          </a:p>
          <a:p>
            <a:r>
              <a:rPr lang="cs-CZ" sz="2400" dirty="0"/>
              <a:t>B/ Sub </a:t>
            </a:r>
            <a:r>
              <a:rPr lang="cs-CZ" sz="2400" dirty="0" err="1"/>
              <a:t>sisto</a:t>
            </a:r>
            <a:r>
              <a:rPr lang="cs-CZ" sz="2400" dirty="0"/>
              <a:t> – v průběhu trvání prezentace </a:t>
            </a:r>
          </a:p>
          <a:p>
            <a:r>
              <a:rPr lang="cs-CZ" sz="2400" dirty="0"/>
              <a:t>Závěrečná diskuse (A) má smysl, prezentér odpoví na jednotlivé části  problematiky. </a:t>
            </a:r>
          </a:p>
          <a:p>
            <a:endParaRPr lang="cs-CZ" dirty="0"/>
          </a:p>
        </p:txBody>
      </p:sp>
      <p:pic>
        <p:nvPicPr>
          <p:cNvPr id="62466" name="Picture 2" descr="http://www.eduin.cz/wp-content/uploads/2012/06/diskuse-300x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34649"/>
            <a:ext cx="3714756" cy="3689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500042"/>
            <a:ext cx="85725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Diskuse, kterou je prezentace přerušována (B) klade velké nároky na prezentéra.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Přerušování </a:t>
            </a:r>
            <a:r>
              <a:rPr lang="cs-CZ" sz="2400" dirty="0"/>
              <a:t>prezentace musí být předem dohodnuto.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Prezentace </a:t>
            </a:r>
            <a:r>
              <a:rPr lang="cs-CZ" sz="2400" dirty="0"/>
              <a:t>se přeruší diskusí jenom v tom případě, pokud bude problematika zajímavá pro všechny. 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Osobní </a:t>
            </a:r>
            <a:r>
              <a:rPr lang="cs-CZ" sz="2400" dirty="0"/>
              <a:t>problémy, zkušenosti odkládáme na diskusi „ex post“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Nedopusťme</a:t>
            </a:r>
            <a:r>
              <a:rPr lang="cs-CZ" sz="2400" dirty="0"/>
              <a:t>, aby se diskuse stala neřízenou a místo dialogu nastal „</a:t>
            </a:r>
            <a:r>
              <a:rPr lang="cs-CZ" sz="2400" dirty="0" err="1"/>
              <a:t>multidialog</a:t>
            </a:r>
            <a:r>
              <a:rPr lang="cs-CZ" sz="2400" dirty="0"/>
              <a:t>“ všech se všemi. V takovém případě se doporučuje udělat přestávku, 5-10 minut a potom pokračovat řízenou diskusí.</a:t>
            </a:r>
          </a:p>
          <a:p>
            <a:endParaRPr lang="cs-CZ" dirty="0"/>
          </a:p>
        </p:txBody>
      </p:sp>
      <p:pic>
        <p:nvPicPr>
          <p:cNvPr id="3" name="Obrázek 2" descr="http://www.sebastian.honsa.eu/wp-content/gallery/unsorted/diskuse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71546"/>
            <a:ext cx="3468890" cy="215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14290"/>
            <a:ext cx="542928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Závěr</a:t>
            </a:r>
          </a:p>
          <a:p>
            <a:r>
              <a:rPr lang="cs-CZ" sz="2400" dirty="0"/>
              <a:t>Ukončení prezentace by mělo obsahovat </a:t>
            </a:r>
            <a:r>
              <a:rPr lang="cs-CZ" sz="2400" dirty="0" smtClean="0"/>
              <a:t>shrnutí:</a:t>
            </a:r>
            <a:endParaRPr lang="cs-CZ" sz="2400" dirty="0"/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 Co </a:t>
            </a:r>
            <a:r>
              <a:rPr lang="cs-CZ" sz="2400" dirty="0"/>
              <a:t>jsme se dozvěděli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 K</a:t>
            </a:r>
            <a:r>
              <a:rPr lang="cs-CZ" sz="2400" dirty="0"/>
              <a:t> jakým závěrům jsme došli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 Jak </a:t>
            </a:r>
            <a:r>
              <a:rPr lang="cs-CZ" sz="2400" dirty="0"/>
              <a:t>k tomu přispěla diskuse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 Kdy </a:t>
            </a:r>
            <a:r>
              <a:rPr lang="cs-CZ" sz="2400" dirty="0"/>
              <a:t>a jak se bude realizovat pokračování prezentace, co lze v budoucnu očekávat, jakým způsobem lze na </a:t>
            </a:r>
            <a:r>
              <a:rPr lang="cs-CZ" sz="2400" dirty="0" smtClean="0"/>
              <a:t>dané téma dále </a:t>
            </a:r>
            <a:r>
              <a:rPr lang="cs-CZ" sz="2400" dirty="0"/>
              <a:t>diskutovat, komunikovat.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 V</a:t>
            </a:r>
            <a:r>
              <a:rPr lang="cs-CZ" sz="2400" dirty="0"/>
              <a:t> datové prezentaci by na konci neměla chybět doporučená literatura a komunikační kanály, spojení na prezentéra</a:t>
            </a:r>
            <a:r>
              <a:rPr lang="cs-CZ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Úplný závěr datové prezentace je poděkování za pozornost, kterou diváci prezentaci a jejímu prezentérovi věnovali.</a:t>
            </a:r>
          </a:p>
          <a:p>
            <a:pPr lvl="0">
              <a:buFont typeface="Arial" pitchFamily="34" charset="0"/>
              <a:buChar char="•"/>
            </a:pPr>
            <a:endParaRPr lang="cs-CZ" sz="2400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58370" name="Picture 2" descr="http://www.dopravci.cz/data/imgs/0049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966" y="4143380"/>
            <a:ext cx="3475495" cy="253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Doporučená literatura:</a:t>
            </a:r>
          </a:p>
          <a:p>
            <a:r>
              <a:rPr lang="cs-CZ" dirty="0" err="1" smtClean="0"/>
              <a:t>Beck</a:t>
            </a:r>
            <a:r>
              <a:rPr lang="cs-CZ" dirty="0" smtClean="0"/>
              <a:t> G., </a:t>
            </a:r>
            <a:r>
              <a:rPr lang="cs-CZ" i="1" dirty="0" smtClean="0"/>
              <a:t>Zakázaná rétorika</a:t>
            </a:r>
            <a:r>
              <a:rPr lang="cs-CZ" dirty="0" smtClean="0"/>
              <a:t>, </a:t>
            </a:r>
            <a:r>
              <a:rPr lang="cs-CZ" dirty="0" err="1" smtClean="0"/>
              <a:t>Grada</a:t>
            </a:r>
            <a:r>
              <a:rPr lang="cs-CZ" dirty="0" smtClean="0"/>
              <a:t> Praha 2005</a:t>
            </a:r>
          </a:p>
          <a:p>
            <a:r>
              <a:rPr lang="cs-CZ" dirty="0" err="1" smtClean="0"/>
              <a:t>Foret</a:t>
            </a:r>
            <a:r>
              <a:rPr lang="cs-CZ" dirty="0" smtClean="0"/>
              <a:t> M., </a:t>
            </a:r>
            <a:r>
              <a:rPr lang="cs-CZ" i="1" dirty="0" smtClean="0"/>
              <a:t>Marketingová komunikace</a:t>
            </a:r>
            <a:r>
              <a:rPr lang="cs-CZ" dirty="0" smtClean="0"/>
              <a:t>, CPRESS Brno 2011</a:t>
            </a:r>
          </a:p>
          <a:p>
            <a:r>
              <a:rPr lang="cs-CZ" dirty="0" err="1" smtClean="0"/>
              <a:t>Heinrichs</a:t>
            </a:r>
            <a:r>
              <a:rPr lang="cs-CZ" dirty="0" smtClean="0"/>
              <a:t> J. </a:t>
            </a:r>
            <a:r>
              <a:rPr lang="cs-CZ" i="1" dirty="0" smtClean="0"/>
              <a:t>Rétorika pro každého</a:t>
            </a:r>
            <a:r>
              <a:rPr lang="cs-CZ" dirty="0" smtClean="0"/>
              <a:t>, </a:t>
            </a:r>
            <a:r>
              <a:rPr lang="cs-CZ" dirty="0" err="1" smtClean="0"/>
              <a:t>BizBooks</a:t>
            </a:r>
            <a:r>
              <a:rPr lang="cs-CZ" dirty="0" smtClean="0"/>
              <a:t> Brno 2010</a:t>
            </a:r>
          </a:p>
          <a:p>
            <a:r>
              <a:rPr lang="cs-CZ" dirty="0" err="1" smtClean="0"/>
              <a:t>Hierhold</a:t>
            </a:r>
            <a:r>
              <a:rPr lang="cs-CZ" dirty="0" smtClean="0"/>
              <a:t> E., </a:t>
            </a:r>
            <a:r>
              <a:rPr lang="cs-CZ" i="1" dirty="0" smtClean="0"/>
              <a:t>Rétorika a prezentace</a:t>
            </a:r>
            <a:r>
              <a:rPr lang="cs-CZ" dirty="0" smtClean="0"/>
              <a:t>, </a:t>
            </a:r>
            <a:r>
              <a:rPr lang="cs-CZ" dirty="0" err="1" smtClean="0"/>
              <a:t>Grada</a:t>
            </a:r>
            <a:r>
              <a:rPr lang="cs-CZ" dirty="0" smtClean="0"/>
              <a:t> Praha 2012</a:t>
            </a:r>
          </a:p>
          <a:p>
            <a:r>
              <a:rPr lang="cs-CZ" dirty="0" smtClean="0"/>
              <a:t>Jahodová H., Přikrylová J., </a:t>
            </a:r>
            <a:r>
              <a:rPr lang="cs-CZ" i="1" dirty="0" smtClean="0"/>
              <a:t>Moderní marketingová komunikace, </a:t>
            </a:r>
            <a:r>
              <a:rPr lang="cs-CZ" dirty="0" err="1" smtClean="0"/>
              <a:t>Grada</a:t>
            </a:r>
            <a:r>
              <a:rPr lang="cs-CZ" dirty="0" smtClean="0"/>
              <a:t> Praha 2010</a:t>
            </a:r>
          </a:p>
          <a:p>
            <a:r>
              <a:rPr lang="cs-CZ" dirty="0" smtClean="0"/>
              <a:t>Králíček M., Král P., </a:t>
            </a:r>
            <a:r>
              <a:rPr lang="cs-CZ" i="1" dirty="0" smtClean="0"/>
              <a:t>Marketingová komunikace</a:t>
            </a:r>
            <a:r>
              <a:rPr lang="cs-CZ" dirty="0" smtClean="0"/>
              <a:t>, </a:t>
            </a:r>
            <a:r>
              <a:rPr lang="cs-CZ" dirty="0" err="1" smtClean="0"/>
              <a:t>Grada</a:t>
            </a:r>
            <a:r>
              <a:rPr lang="cs-CZ" dirty="0" smtClean="0"/>
              <a:t> Praha 2011</a:t>
            </a:r>
          </a:p>
          <a:p>
            <a:r>
              <a:rPr lang="cs-CZ" dirty="0" err="1" smtClean="0"/>
              <a:t>Manzel</a:t>
            </a:r>
            <a:r>
              <a:rPr lang="cs-CZ" dirty="0" smtClean="0"/>
              <a:t> M., </a:t>
            </a:r>
            <a:r>
              <a:rPr lang="cs-CZ" i="1" dirty="0" smtClean="0"/>
              <a:t>99 tipů pro úspěšnou reklamu,  </a:t>
            </a:r>
            <a:r>
              <a:rPr lang="cs-CZ" dirty="0" err="1" smtClean="0"/>
              <a:t>Grada</a:t>
            </a:r>
            <a:r>
              <a:rPr lang="cs-CZ" dirty="0" smtClean="0"/>
              <a:t> Praha 2000</a:t>
            </a:r>
          </a:p>
          <a:p>
            <a:r>
              <a:rPr lang="cs-CZ" dirty="0" smtClean="0"/>
              <a:t>Polívková A, </a:t>
            </a:r>
            <a:r>
              <a:rPr lang="cs-CZ" i="1" dirty="0" smtClean="0"/>
              <a:t>Rétorika v dějinách jazykové komunikace. </a:t>
            </a:r>
            <a:r>
              <a:rPr lang="cs-CZ" dirty="0" smtClean="0"/>
              <a:t>Časopis Naše řeč, in: http://nase-rec.ujc.cas.cz/archiv.php?art=6407</a:t>
            </a:r>
          </a:p>
          <a:p>
            <a:r>
              <a:rPr lang="cs-CZ" dirty="0" err="1" smtClean="0"/>
              <a:t>Stoličný</a:t>
            </a:r>
            <a:r>
              <a:rPr lang="cs-CZ" dirty="0" smtClean="0"/>
              <a:t> P., </a:t>
            </a:r>
            <a:r>
              <a:rPr lang="cs-CZ" i="1" dirty="0" smtClean="0"/>
              <a:t>Marketingová komunikace v hotelnictví a cestovním ruchu, </a:t>
            </a:r>
            <a:r>
              <a:rPr lang="cs-CZ" dirty="0" smtClean="0"/>
              <a:t>VŠOH Brno 2012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7158" y="5143512"/>
            <a:ext cx="8572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Děkuji vám za </a:t>
            </a:r>
            <a:r>
              <a:rPr lang="cs-CZ" sz="3200" b="1" dirty="0" smtClean="0">
                <a:solidFill>
                  <a:srgbClr val="0070C0"/>
                </a:solidFill>
              </a:rPr>
              <a:t>pozornost</a:t>
            </a:r>
            <a:r>
              <a:rPr lang="cs-CZ" sz="3200" b="1" dirty="0">
                <a:solidFill>
                  <a:srgbClr val="0070C0"/>
                </a:solidFill>
              </a:rPr>
              <a:t>.</a:t>
            </a:r>
          </a:p>
          <a:p>
            <a:r>
              <a:rPr lang="cs-CZ" dirty="0" smtClean="0"/>
              <a:t>doc</a:t>
            </a:r>
            <a:r>
              <a:rPr lang="cs-CZ" dirty="0"/>
              <a:t>. Mgr. Peter </a:t>
            </a:r>
            <a:r>
              <a:rPr lang="cs-CZ" dirty="0" err="1"/>
              <a:t>Stoličný</a:t>
            </a:r>
            <a:r>
              <a:rPr lang="cs-CZ" dirty="0"/>
              <a:t>, </a:t>
            </a:r>
            <a:r>
              <a:rPr lang="cs-CZ" dirty="0" err="1"/>
              <a:t>ArtD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14290"/>
            <a:ext cx="900115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14 </a:t>
            </a:r>
            <a:r>
              <a:rPr lang="cs-CZ" sz="2400" dirty="0" err="1" smtClean="0"/>
              <a:t>Night</a:t>
            </a:r>
            <a:r>
              <a:rPr lang="cs-CZ" sz="2400" dirty="0" smtClean="0"/>
              <a:t> </a:t>
            </a:r>
            <a:r>
              <a:rPr lang="cs-CZ" sz="2400" dirty="0"/>
              <a:t>optik – dioptrické brýle s nočním viděním pomocí infračerveného záření</a:t>
            </a:r>
          </a:p>
          <a:p>
            <a:r>
              <a:rPr lang="cs-CZ" sz="2400" b="1" dirty="0" smtClean="0"/>
              <a:t>15 </a:t>
            </a:r>
            <a:r>
              <a:rPr lang="cs-CZ" sz="2400" dirty="0" smtClean="0"/>
              <a:t>Tell </a:t>
            </a:r>
            <a:r>
              <a:rPr lang="cs-CZ" sz="2400" dirty="0" err="1"/>
              <a:t>Weight</a:t>
            </a:r>
            <a:r>
              <a:rPr lang="cs-CZ" sz="2400" dirty="0"/>
              <a:t>  – osobní váha, kterou lze nastavit, aby vás pochválila nebo </a:t>
            </a:r>
            <a:r>
              <a:rPr lang="cs-CZ" sz="2400" dirty="0" smtClean="0"/>
              <a:t>vynadala</a:t>
            </a:r>
            <a:endParaRPr lang="cs-CZ" sz="2400" dirty="0"/>
          </a:p>
          <a:p>
            <a:r>
              <a:rPr lang="cs-CZ" sz="2400" b="1" dirty="0" smtClean="0"/>
              <a:t>16 </a:t>
            </a:r>
            <a:r>
              <a:rPr lang="cs-CZ" sz="2400" dirty="0" err="1" smtClean="0"/>
              <a:t>Alkotester</a:t>
            </a:r>
            <a:r>
              <a:rPr lang="cs-CZ" sz="2400" dirty="0" smtClean="0"/>
              <a:t> </a:t>
            </a:r>
            <a:r>
              <a:rPr lang="cs-CZ" sz="2400" dirty="0"/>
              <a:t>– měří stav alkoholu v organizmu, překročí-li se </a:t>
            </a:r>
            <a:r>
              <a:rPr lang="cs-CZ" sz="2400" dirty="0" smtClean="0"/>
              <a:t>hodnota,nedovolí </a:t>
            </a:r>
            <a:r>
              <a:rPr lang="cs-CZ" sz="2400" dirty="0"/>
              <a:t>majiteli mluvit.</a:t>
            </a:r>
          </a:p>
          <a:p>
            <a:r>
              <a:rPr lang="cs-CZ" sz="2400" b="1" dirty="0" smtClean="0"/>
              <a:t>17 </a:t>
            </a:r>
            <a:r>
              <a:rPr lang="cs-CZ" sz="2400" dirty="0" err="1" smtClean="0"/>
              <a:t>Neuroblbin</a:t>
            </a:r>
            <a:r>
              <a:rPr lang="cs-CZ" sz="2400" dirty="0" smtClean="0"/>
              <a:t> </a:t>
            </a:r>
            <a:r>
              <a:rPr lang="cs-CZ" sz="2400" dirty="0"/>
              <a:t>–  lék zvyšující pozornost, léčící sklerózu, pomáhá </a:t>
            </a:r>
            <a:r>
              <a:rPr lang="cs-CZ" sz="2400" dirty="0" smtClean="0"/>
              <a:t>zapomenout</a:t>
            </a:r>
            <a:endParaRPr lang="cs-CZ" sz="2400" dirty="0"/>
          </a:p>
          <a:p>
            <a:r>
              <a:rPr lang="cs-CZ" sz="2400" b="1" dirty="0" smtClean="0"/>
              <a:t>18 </a:t>
            </a:r>
            <a:r>
              <a:rPr lang="cs-CZ" sz="2400" dirty="0" smtClean="0"/>
              <a:t>Fit-lit </a:t>
            </a:r>
            <a:r>
              <a:rPr lang="cs-CZ" sz="2400" dirty="0"/>
              <a:t>– zázračný prášek na hubnutí, působí však také jako odpuzovač </a:t>
            </a:r>
            <a:r>
              <a:rPr lang="cs-CZ" sz="2400" dirty="0" smtClean="0"/>
              <a:t>mravenců</a:t>
            </a:r>
            <a:endParaRPr lang="cs-CZ" sz="2400" dirty="0"/>
          </a:p>
          <a:p>
            <a:r>
              <a:rPr lang="cs-CZ" sz="2400" b="1" dirty="0" smtClean="0"/>
              <a:t>19 </a:t>
            </a:r>
            <a:r>
              <a:rPr lang="cs-CZ" sz="2400" dirty="0" err="1" smtClean="0"/>
              <a:t>Sklerofon</a:t>
            </a:r>
            <a:r>
              <a:rPr lang="cs-CZ" sz="2400" dirty="0" smtClean="0"/>
              <a:t> </a:t>
            </a:r>
            <a:r>
              <a:rPr lang="cs-CZ" sz="2400" dirty="0"/>
              <a:t>FOX – Klíčenka - mini záznamník  Po stlačení nahrajete až 10 minutových vzkazů</a:t>
            </a:r>
          </a:p>
          <a:p>
            <a:r>
              <a:rPr lang="cs-CZ" sz="2400" b="1" dirty="0" smtClean="0"/>
              <a:t>20 </a:t>
            </a:r>
            <a:r>
              <a:rPr lang="cs-CZ" sz="2400" dirty="0" err="1" smtClean="0"/>
              <a:t>Gramofofon</a:t>
            </a:r>
            <a:r>
              <a:rPr lang="cs-CZ" sz="2400" dirty="0" smtClean="0"/>
              <a:t> – </a:t>
            </a:r>
            <a:r>
              <a:rPr lang="cs-CZ" sz="2400" dirty="0" err="1" smtClean="0"/>
              <a:t>Návraj</a:t>
            </a:r>
            <a:r>
              <a:rPr lang="cs-CZ" sz="2400" dirty="0" smtClean="0"/>
              <a:t> k </a:t>
            </a:r>
            <a:r>
              <a:rPr lang="cs-CZ" sz="2400" dirty="0" err="1" smtClean="0"/>
              <a:t>vynilovým</a:t>
            </a:r>
            <a:r>
              <a:rPr lang="cs-CZ" sz="2400" dirty="0" smtClean="0"/>
              <a:t> deskám, které si můžete vytvořit sami doma</a:t>
            </a:r>
            <a:endParaRPr lang="cs-CZ" sz="2400" dirty="0"/>
          </a:p>
          <a:p>
            <a:r>
              <a:rPr lang="cs-CZ" sz="2400" b="1" dirty="0" smtClean="0"/>
              <a:t>21 </a:t>
            </a:r>
            <a:r>
              <a:rPr lang="cs-CZ" sz="2400" dirty="0" err="1" smtClean="0"/>
              <a:t>Floravital</a:t>
            </a:r>
            <a:r>
              <a:rPr lang="cs-CZ" sz="2400" dirty="0" smtClean="0"/>
              <a:t> </a:t>
            </a:r>
            <a:r>
              <a:rPr lang="cs-CZ" sz="2400" dirty="0"/>
              <a:t>Maxi – lahvičky s výživou pro masožravé rostliny. Náhrada za krmivo - myši a plazy </a:t>
            </a:r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64399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22 </a:t>
            </a:r>
            <a:r>
              <a:rPr lang="cs-CZ" sz="2400" dirty="0" err="1" smtClean="0"/>
              <a:t>Lechtikal</a:t>
            </a:r>
            <a:r>
              <a:rPr lang="cs-CZ" sz="2400" dirty="0" smtClean="0"/>
              <a:t> – elektrický brouček, když je dítě dlouho samo a chce se mazlit.</a:t>
            </a:r>
          </a:p>
          <a:p>
            <a:r>
              <a:rPr lang="cs-CZ" sz="2400" b="1" dirty="0" smtClean="0"/>
              <a:t>23 </a:t>
            </a:r>
            <a:r>
              <a:rPr lang="cs-CZ" sz="2400" dirty="0" smtClean="0"/>
              <a:t>Vlasový fén LUFT. Pomocí přídavné lahvičky také vlasy ovoní parfémem</a:t>
            </a:r>
          </a:p>
          <a:p>
            <a:r>
              <a:rPr lang="cs-CZ" sz="2400" b="1" dirty="0" smtClean="0"/>
              <a:t>24 </a:t>
            </a:r>
            <a:r>
              <a:rPr lang="cs-CZ" sz="2400" dirty="0" err="1" smtClean="0"/>
              <a:t>Hopsasa</a:t>
            </a:r>
            <a:r>
              <a:rPr lang="cs-CZ" sz="2400" dirty="0" smtClean="0"/>
              <a:t> – pružinové skákadlo, boty jako ke bruslím, pod tím účinné pružiny</a:t>
            </a:r>
          </a:p>
          <a:p>
            <a:r>
              <a:rPr lang="cs-CZ" sz="2400" b="1" dirty="0" smtClean="0"/>
              <a:t>25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</a:t>
            </a:r>
            <a:r>
              <a:rPr lang="cs-CZ" sz="2400" dirty="0" err="1" smtClean="0"/>
              <a:t>infotainment</a:t>
            </a:r>
            <a:r>
              <a:rPr lang="cs-CZ" sz="2400" dirty="0" smtClean="0"/>
              <a:t> – Mluvící medvídek, který naučí anglicky lehce a rychle</a:t>
            </a:r>
          </a:p>
          <a:p>
            <a:r>
              <a:rPr lang="cs-CZ" sz="2400" b="1" dirty="0" smtClean="0"/>
              <a:t>26 </a:t>
            </a:r>
            <a:r>
              <a:rPr lang="cs-CZ" sz="2400" dirty="0" err="1" smtClean="0"/>
              <a:t>Bigl</a:t>
            </a:r>
            <a:r>
              <a:rPr lang="cs-CZ" sz="2400" dirty="0" smtClean="0"/>
              <a:t>-</a:t>
            </a:r>
            <a:r>
              <a:rPr lang="cs-CZ" sz="2400" dirty="0" err="1" smtClean="0"/>
              <a:t>bagl</a:t>
            </a:r>
            <a:r>
              <a:rPr lang="cs-CZ" sz="2400" dirty="0" smtClean="0"/>
              <a:t>, nový sportovní ruksak který lze několika pohyby upravit na motokáru</a:t>
            </a:r>
          </a:p>
          <a:p>
            <a:r>
              <a:rPr lang="cs-CZ" sz="2400" b="1" dirty="0" smtClean="0"/>
              <a:t>27 </a:t>
            </a:r>
            <a:r>
              <a:rPr lang="cs-CZ" sz="2400" dirty="0" smtClean="0"/>
              <a:t>Hodinky </a:t>
            </a:r>
            <a:r>
              <a:rPr lang="cs-CZ" sz="2400" dirty="0" err="1" smtClean="0"/>
              <a:t>Ultramix</a:t>
            </a:r>
            <a:r>
              <a:rPr lang="cs-CZ" sz="2400" dirty="0" smtClean="0"/>
              <a:t>, ukazují čas, výškoměr i krokoměr, kompas, je v nich internet.</a:t>
            </a:r>
          </a:p>
          <a:p>
            <a:r>
              <a:rPr lang="cs-CZ" sz="2400" b="1" dirty="0" smtClean="0"/>
              <a:t>28 </a:t>
            </a:r>
            <a:r>
              <a:rPr lang="cs-CZ" sz="2400" dirty="0" smtClean="0"/>
              <a:t>Hubnoucí čip Ouha! Implantací pod kůži vytvoří nechutenství</a:t>
            </a:r>
          </a:p>
          <a:p>
            <a:r>
              <a:rPr lang="cs-CZ" sz="2400" b="1" dirty="0" smtClean="0"/>
              <a:t>29 </a:t>
            </a:r>
            <a:r>
              <a:rPr lang="cs-CZ" sz="2400" dirty="0" err="1" smtClean="0"/>
              <a:t>Krávadává</a:t>
            </a:r>
            <a:r>
              <a:rPr lang="cs-CZ" sz="2400" dirty="0" smtClean="0"/>
              <a:t> – mléčná tableta nahrazující vypití litru mléka. </a:t>
            </a: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r>
              <a:rPr lang="cs-CZ" sz="2400" b="1" dirty="0" smtClean="0">
                <a:solidFill>
                  <a:srgbClr val="0070C0"/>
                </a:solidFill>
              </a:rPr>
              <a:t>Náměty jsou jenom inspirující – vymyslete COKOLIV, jenom ať to má v nápadu i trochu humoru.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715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70C0"/>
                </a:solidFill>
              </a:rPr>
              <a:t>Prezentační techniky - Úvod</a:t>
            </a:r>
            <a:endParaRPr lang="cs-CZ" sz="3600" dirty="0">
              <a:solidFill>
                <a:srgbClr val="0070C0"/>
              </a:solidFill>
            </a:endParaRPr>
          </a:p>
          <a:p>
            <a:r>
              <a:rPr lang="cs-CZ" b="1" dirty="0"/>
              <a:t> </a:t>
            </a: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dirty="0"/>
          </a:p>
          <a:p>
            <a:r>
              <a:rPr lang="cs-CZ" sz="2400" dirty="0"/>
              <a:t>Proč se snažit?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Záplava </a:t>
            </a:r>
            <a:r>
              <a:rPr lang="cs-CZ" sz="2400" dirty="0"/>
              <a:t>informací a časová tíseň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Prezentace </a:t>
            </a:r>
            <a:r>
              <a:rPr lang="cs-CZ" sz="2400" dirty="0"/>
              <a:t>jako komplexní dílo. Audické, vizuální, divadelní představení</a:t>
            </a:r>
          </a:p>
          <a:p>
            <a:endParaRPr lang="cs-CZ" dirty="0"/>
          </a:p>
        </p:txBody>
      </p:sp>
      <p:pic>
        <p:nvPicPr>
          <p:cNvPr id="3" name="Obrázek 2" descr="http://knihy.abz.cz/imgs/products/img_248650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321913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357166"/>
            <a:ext cx="8572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7 kroků prezentace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 smtClean="0"/>
              <a:t>1, Strategická </a:t>
            </a:r>
            <a:r>
              <a:rPr lang="cs-CZ" sz="2400" dirty="0"/>
              <a:t>koncepce, analýza cílových skupin.</a:t>
            </a:r>
          </a:p>
          <a:p>
            <a:pPr lvl="0"/>
            <a:r>
              <a:rPr lang="cs-CZ" sz="2400" dirty="0" smtClean="0"/>
              <a:t>2, Strategická </a:t>
            </a:r>
            <a:r>
              <a:rPr lang="cs-CZ" sz="2400" dirty="0"/>
              <a:t>koncepce, struktura prezentace</a:t>
            </a:r>
          </a:p>
          <a:p>
            <a:pPr lvl="0"/>
            <a:r>
              <a:rPr lang="cs-CZ" sz="2400" dirty="0" smtClean="0"/>
              <a:t>3, Vizuální </a:t>
            </a:r>
            <a:r>
              <a:rPr lang="cs-CZ" sz="2400" dirty="0"/>
              <a:t>koncepce</a:t>
            </a:r>
          </a:p>
          <a:p>
            <a:pPr lvl="0"/>
            <a:r>
              <a:rPr lang="cs-CZ" sz="2400" dirty="0" smtClean="0"/>
              <a:t>4, Vytváření </a:t>
            </a:r>
            <a:r>
              <a:rPr lang="cs-CZ" sz="2400" dirty="0"/>
              <a:t>nápadů, vizuálních pomůcek</a:t>
            </a:r>
          </a:p>
          <a:p>
            <a:pPr lvl="0"/>
            <a:r>
              <a:rPr lang="cs-CZ" sz="2400" dirty="0"/>
              <a:t>5</a:t>
            </a:r>
            <a:r>
              <a:rPr lang="cs-CZ" sz="2400" dirty="0" smtClean="0"/>
              <a:t>, Správní </a:t>
            </a:r>
            <a:r>
              <a:rPr lang="cs-CZ" sz="2400" dirty="0"/>
              <a:t>použití prezentační techniky.  </a:t>
            </a:r>
            <a:r>
              <a:rPr lang="cs-CZ" sz="2400" dirty="0" smtClean="0"/>
              <a:t>Od </a:t>
            </a:r>
            <a:r>
              <a:rPr lang="cs-CZ" sz="2400" dirty="0"/>
              <a:t>fólií k inteligentnímu datovému přenosu</a:t>
            </a:r>
          </a:p>
          <a:p>
            <a:pPr lvl="0"/>
            <a:r>
              <a:rPr lang="cs-CZ" sz="2400" dirty="0" smtClean="0"/>
              <a:t>6, Optimalizace </a:t>
            </a:r>
            <a:r>
              <a:rPr lang="cs-CZ" sz="2400" dirty="0"/>
              <a:t>osobního vystupování</a:t>
            </a:r>
          </a:p>
          <a:p>
            <a:pPr lvl="0"/>
            <a:r>
              <a:rPr lang="cs-CZ" sz="2400" dirty="0" smtClean="0"/>
              <a:t>7, Strategická </a:t>
            </a:r>
            <a:r>
              <a:rPr lang="cs-CZ" sz="2400" dirty="0"/>
              <a:t>interakce – příprava na diskusi, </a:t>
            </a:r>
            <a:r>
              <a:rPr lang="cs-CZ" sz="2400" dirty="0" smtClean="0"/>
              <a:t>rušivé </a:t>
            </a:r>
            <a:r>
              <a:rPr lang="cs-CZ" sz="2400" dirty="0"/>
              <a:t>momenty</a:t>
            </a:r>
          </a:p>
          <a:p>
            <a:endParaRPr lang="cs-CZ" dirty="0"/>
          </a:p>
        </p:txBody>
      </p:sp>
      <p:pic>
        <p:nvPicPr>
          <p:cNvPr id="3" name="Obrázek 2" descr="http://www.kurzymluvy.cz/wp-content/uploads/04a-672x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7863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844" y="357166"/>
            <a:ext cx="85725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10 typů </a:t>
            </a:r>
            <a:r>
              <a:rPr lang="cs-CZ" sz="2400" b="1" dirty="0" smtClean="0">
                <a:solidFill>
                  <a:srgbClr val="0070C0"/>
                </a:solidFill>
              </a:rPr>
              <a:t>prezentace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endParaRPr lang="cs-CZ" sz="2400" b="1" dirty="0" smtClean="0">
              <a:solidFill>
                <a:srgbClr val="0070C0"/>
              </a:solidFill>
            </a:endParaRP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endParaRPr lang="cs-CZ" sz="2400" dirty="0" smtClean="0"/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Neformální </a:t>
            </a:r>
            <a:r>
              <a:rPr lang="cs-CZ" sz="2400" dirty="0"/>
              <a:t>pracovní </a:t>
            </a:r>
            <a:r>
              <a:rPr lang="cs-CZ" sz="2400" dirty="0" smtClean="0"/>
              <a:t>porada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Interní</a:t>
            </a:r>
            <a:r>
              <a:rPr lang="cs-CZ" sz="2400" dirty="0"/>
              <a:t>, externí porada o </a:t>
            </a:r>
            <a:r>
              <a:rPr lang="cs-CZ" sz="2400" dirty="0" smtClean="0"/>
              <a:t>projektu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Formální </a:t>
            </a:r>
            <a:r>
              <a:rPr lang="cs-CZ" sz="2400" dirty="0"/>
              <a:t>prezentace </a:t>
            </a:r>
            <a:r>
              <a:rPr lang="cs-CZ" sz="2400" dirty="0" smtClean="0"/>
              <a:t>pro firmy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Externí </a:t>
            </a:r>
            <a:r>
              <a:rPr lang="cs-CZ" sz="2400" dirty="0"/>
              <a:t>– odborná </a:t>
            </a:r>
            <a:r>
              <a:rPr lang="cs-CZ" sz="2400" dirty="0" smtClean="0"/>
              <a:t>přednáška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Interní </a:t>
            </a:r>
            <a:r>
              <a:rPr lang="cs-CZ" sz="2400" dirty="0"/>
              <a:t>motivační </a:t>
            </a:r>
            <a:r>
              <a:rPr lang="cs-CZ" sz="2400" dirty="0" smtClean="0"/>
              <a:t>konference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Externí </a:t>
            </a:r>
            <a:r>
              <a:rPr lang="cs-CZ" sz="2400" dirty="0"/>
              <a:t>prodejní </a:t>
            </a:r>
            <a:r>
              <a:rPr lang="cs-CZ" sz="2400" dirty="0" smtClean="0"/>
              <a:t>prezentace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Veřejné </a:t>
            </a:r>
            <a:r>
              <a:rPr lang="cs-CZ" sz="2400" dirty="0"/>
              <a:t>stanovisko (</a:t>
            </a:r>
            <a:r>
              <a:rPr lang="cs-CZ" sz="2400" dirty="0" smtClean="0"/>
              <a:t>politika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Informační </a:t>
            </a:r>
            <a:r>
              <a:rPr lang="cs-CZ" sz="2400" dirty="0"/>
              <a:t>akce (</a:t>
            </a:r>
            <a:r>
              <a:rPr lang="cs-CZ" sz="2400" dirty="0" smtClean="0"/>
              <a:t>PR)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Prezentace </a:t>
            </a:r>
            <a:r>
              <a:rPr lang="cs-CZ" sz="2400" dirty="0"/>
              <a:t>na plakátech, </a:t>
            </a:r>
            <a:r>
              <a:rPr lang="cs-CZ" sz="2400" dirty="0" smtClean="0"/>
              <a:t>panelech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Školení </a:t>
            </a:r>
            <a:r>
              <a:rPr lang="cs-CZ" sz="2400" dirty="0"/>
              <a:t>(výuka)</a:t>
            </a:r>
          </a:p>
          <a:p>
            <a:endParaRPr lang="cs-CZ" dirty="0"/>
          </a:p>
        </p:txBody>
      </p:sp>
      <p:pic>
        <p:nvPicPr>
          <p:cNvPr id="26626" name="Picture 2" descr="http://static.zamenej.sk/1199_1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4619618" cy="2544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57166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Analýza publika a přizpůsobení se cílové </a:t>
            </a:r>
            <a:r>
              <a:rPr lang="cs-CZ" sz="2400" b="1" dirty="0" smtClean="0">
                <a:solidFill>
                  <a:srgbClr val="0070C0"/>
                </a:solidFill>
              </a:rPr>
              <a:t>skupině</a:t>
            </a:r>
          </a:p>
          <a:p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Co zajímá posluchače?</a:t>
            </a:r>
          </a:p>
          <a:p>
            <a:pPr lvl="0"/>
            <a:r>
              <a:rPr lang="cs-CZ" sz="2400" dirty="0"/>
              <a:t>Hledáček zájmů, systém trianglu</a:t>
            </a:r>
          </a:p>
          <a:p>
            <a:pPr lvl="0"/>
            <a:r>
              <a:rPr lang="cs-CZ" sz="2400" dirty="0"/>
              <a:t>Analýza publika – úvodní otázky, klíčová slova</a:t>
            </a:r>
          </a:p>
          <a:p>
            <a:endParaRPr lang="cs-CZ" dirty="0"/>
          </a:p>
        </p:txBody>
      </p:sp>
      <p:pic>
        <p:nvPicPr>
          <p:cNvPr id="24578" name="Picture 2" descr="http://www.meavox.de/cms/upload/content/tech/Publik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3418"/>
            <a:ext cx="6236958" cy="4141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1011</Words>
  <Application>Microsoft Office PowerPoint</Application>
  <PresentationFormat>Předvádění na obrazovce (4:3)</PresentationFormat>
  <Paragraphs>336</Paragraphs>
  <Slides>34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Peter Stol</dc:creator>
  <cp:lastModifiedBy>Lenovo</cp:lastModifiedBy>
  <cp:revision>22</cp:revision>
  <dcterms:created xsi:type="dcterms:W3CDTF">2015-02-07T10:39:00Z</dcterms:created>
  <dcterms:modified xsi:type="dcterms:W3CDTF">2016-10-17T15:25:52Z</dcterms:modified>
</cp:coreProperties>
</file>