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F0E7-C146-4B1E-97F8-6A65D6C485FB}" type="datetimeFigureOut">
              <a:rPr lang="sk-SK" smtClean="0"/>
              <a:t>5.10.2016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425D7-B31F-4B9A-875A-66844869C8D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57860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F0E7-C146-4B1E-97F8-6A65D6C485FB}" type="datetimeFigureOut">
              <a:rPr lang="sk-SK" smtClean="0"/>
              <a:t>5.10.2016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425D7-B31F-4B9A-875A-66844869C8D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94431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F0E7-C146-4B1E-97F8-6A65D6C485FB}" type="datetimeFigureOut">
              <a:rPr lang="sk-SK" smtClean="0"/>
              <a:t>5.10.2016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425D7-B31F-4B9A-875A-66844869C8D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81578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F0E7-C146-4B1E-97F8-6A65D6C485FB}" type="datetimeFigureOut">
              <a:rPr lang="sk-SK" smtClean="0"/>
              <a:t>5.10.2016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425D7-B31F-4B9A-875A-66844869C8D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2114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F0E7-C146-4B1E-97F8-6A65D6C485FB}" type="datetimeFigureOut">
              <a:rPr lang="sk-SK" smtClean="0"/>
              <a:t>5.10.2016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425D7-B31F-4B9A-875A-66844869C8D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40025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F0E7-C146-4B1E-97F8-6A65D6C485FB}" type="datetimeFigureOut">
              <a:rPr lang="sk-SK" smtClean="0"/>
              <a:t>5.10.2016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425D7-B31F-4B9A-875A-66844869C8D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27511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F0E7-C146-4B1E-97F8-6A65D6C485FB}" type="datetimeFigureOut">
              <a:rPr lang="sk-SK" smtClean="0"/>
              <a:t>5.10.2016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425D7-B31F-4B9A-875A-66844869C8D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54459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F0E7-C146-4B1E-97F8-6A65D6C485FB}" type="datetimeFigureOut">
              <a:rPr lang="sk-SK" smtClean="0"/>
              <a:t>5.10.2016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425D7-B31F-4B9A-875A-66844869C8D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77461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F0E7-C146-4B1E-97F8-6A65D6C485FB}" type="datetimeFigureOut">
              <a:rPr lang="sk-SK" smtClean="0"/>
              <a:t>5.10.2016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425D7-B31F-4B9A-875A-66844869C8D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40631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F0E7-C146-4B1E-97F8-6A65D6C485FB}" type="datetimeFigureOut">
              <a:rPr lang="sk-SK" smtClean="0"/>
              <a:t>5.10.2016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425D7-B31F-4B9A-875A-66844869C8D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04722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F0E7-C146-4B1E-97F8-6A65D6C485FB}" type="datetimeFigureOut">
              <a:rPr lang="sk-SK" smtClean="0"/>
              <a:t>5.10.2016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425D7-B31F-4B9A-875A-66844869C8D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05079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DF0E7-C146-4B1E-97F8-6A65D6C485FB}" type="datetimeFigureOut">
              <a:rPr lang="sk-SK" smtClean="0"/>
              <a:t>5.10.2016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425D7-B31F-4B9A-875A-66844869C8D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02786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AVD je </a:t>
            </a:r>
            <a:r>
              <a:rPr lang="en-GB" dirty="0" err="1" smtClean="0"/>
              <a:t>tiež</a:t>
            </a:r>
            <a:r>
              <a:rPr lang="en-GB" dirty="0" smtClean="0"/>
              <a:t> </a:t>
            </a:r>
            <a:r>
              <a:rPr lang="en-GB" dirty="0" err="1" smtClean="0"/>
              <a:t>len</a:t>
            </a:r>
            <a:r>
              <a:rPr lang="en-GB" dirty="0" smtClean="0"/>
              <a:t> text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99786" y="5202238"/>
            <a:ext cx="9144000" cy="1655762"/>
          </a:xfrm>
        </p:spPr>
        <p:txBody>
          <a:bodyPr/>
          <a:lstStyle/>
          <a:p>
            <a:r>
              <a:rPr lang="en-GB" dirty="0" smtClean="0"/>
              <a:t>Miroslav Vlček</a:t>
            </a:r>
          </a:p>
          <a:p>
            <a:r>
              <a:rPr lang="en-GB" dirty="0" err="1" smtClean="0"/>
              <a:t>Podzim</a:t>
            </a:r>
            <a:r>
              <a:rPr lang="en-GB" dirty="0" smtClean="0"/>
              <a:t> 2016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4495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Edward de Bono: </a:t>
            </a:r>
            <a:r>
              <a:rPr lang="en-GB" dirty="0" err="1" smtClean="0"/>
              <a:t>Latheral</a:t>
            </a:r>
            <a:r>
              <a:rPr lang="en-GB" dirty="0" smtClean="0"/>
              <a:t> Thinking (1970)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 smtClean="0"/>
              <a:t>“</a:t>
            </a:r>
            <a:r>
              <a:rPr lang="sk-SK" sz="3600" dirty="0" smtClean="0"/>
              <a:t>Vertikálne myslenie”</a:t>
            </a:r>
            <a:r>
              <a:rPr lang="en-GB" sz="3600" dirty="0" smtClean="0"/>
              <a:t> </a:t>
            </a:r>
            <a:r>
              <a:rPr lang="sk-SK" sz="3600" dirty="0" smtClean="0"/>
              <a:t>– logika = remeslo = pravidlá</a:t>
            </a:r>
            <a:endParaRPr lang="en-GB" sz="3600" dirty="0" smtClean="0"/>
          </a:p>
          <a:p>
            <a:pPr marL="0" indent="0">
              <a:buNone/>
            </a:pPr>
            <a:endParaRPr lang="en-GB" dirty="0" smtClean="0"/>
          </a:p>
          <a:p>
            <a:endParaRPr lang="sk-SK" dirty="0" smtClean="0"/>
          </a:p>
          <a:p>
            <a:r>
              <a:rPr lang="sk-SK" sz="3600" dirty="0" smtClean="0"/>
              <a:t>“Laterálne myslenie” – osobný asociačný prúd vedomia = “múza”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6208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“</a:t>
            </a:r>
            <a:r>
              <a:rPr lang="sk-SK" dirty="0" smtClean="0"/>
              <a:t>Vertikálne myslenie”</a:t>
            </a:r>
            <a:r>
              <a:rPr lang="en-GB" dirty="0" smtClean="0"/>
              <a:t> </a:t>
            </a:r>
            <a:r>
              <a:rPr lang="sk-SK" dirty="0" smtClean="0"/>
              <a:t>– logika = remeslo = pravidlá</a:t>
            </a:r>
            <a:r>
              <a:rPr lang="en-GB" dirty="0" smtClean="0"/>
              <a:t> 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31894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	</a:t>
            </a:r>
            <a:r>
              <a:rPr lang="sk-SK" dirty="0" smtClean="0"/>
              <a:t>Výhody					nevýhody </a:t>
            </a:r>
          </a:p>
          <a:p>
            <a:pPr lvl="1"/>
            <a:r>
              <a:rPr lang="sk-SK" dirty="0" smtClean="0"/>
              <a:t>Vierohodná zápletka			klišé</a:t>
            </a:r>
          </a:p>
          <a:p>
            <a:pPr lvl="1"/>
            <a:r>
              <a:rPr lang="sk-SK" dirty="0" smtClean="0"/>
              <a:t>Dobrý zmysel pre štruktúru		prehnaný dôraz na štruktúru</a:t>
            </a:r>
          </a:p>
          <a:p>
            <a:pPr lvl="1"/>
            <a:r>
              <a:rPr lang="sk-SK" dirty="0" smtClean="0"/>
              <a:t>Dobrý zmysel pre každodennosť	predvídateľnosť, nuda</a:t>
            </a:r>
            <a:endParaRPr lang="en-GB" dirty="0" smtClean="0"/>
          </a:p>
          <a:p>
            <a:pPr lvl="1"/>
            <a:r>
              <a:rPr lang="en-GB" dirty="0" err="1" smtClean="0"/>
              <a:t>Prirodzenosť</a:t>
            </a:r>
            <a:r>
              <a:rPr lang="en-GB" dirty="0" smtClean="0"/>
              <a:t>				</a:t>
            </a:r>
            <a:r>
              <a:rPr lang="en-GB" dirty="0" err="1" smtClean="0"/>
              <a:t>predvídateľnosť</a:t>
            </a:r>
            <a:r>
              <a:rPr lang="en-GB" dirty="0" smtClean="0"/>
              <a:t> a </a:t>
            </a:r>
            <a:r>
              <a:rPr lang="en-GB" dirty="0" err="1" smtClean="0"/>
              <a:t>nuda</a:t>
            </a:r>
            <a:endParaRPr lang="sk-SK" dirty="0" smtClean="0"/>
          </a:p>
          <a:p>
            <a:pPr lvl="1"/>
            <a:r>
              <a:rPr lang="sk-SK" dirty="0" smtClean="0"/>
              <a:t>Perfekcionizmus				</a:t>
            </a:r>
            <a:r>
              <a:rPr lang="sk-SK" dirty="0" err="1" smtClean="0"/>
              <a:t>rigidita</a:t>
            </a:r>
            <a:r>
              <a:rPr lang="sk-SK" dirty="0" smtClean="0"/>
              <a:t>, nedostatok originálnosti</a:t>
            </a:r>
          </a:p>
          <a:p>
            <a:pPr lvl="1"/>
            <a:r>
              <a:rPr lang="sk-SK" dirty="0" smtClean="0"/>
              <a:t>Dobrý zmysel pre kritickosť		prehnaná kritickosť</a:t>
            </a:r>
          </a:p>
          <a:p>
            <a:pPr lvl="1"/>
            <a:r>
              <a:rPr lang="sk-SK" dirty="0" smtClean="0"/>
              <a:t>Intelektuálny obsah			prehnaná teoretickosť</a:t>
            </a:r>
          </a:p>
          <a:p>
            <a:pPr lvl="1"/>
            <a:r>
              <a:rPr lang="sk-SK" dirty="0" smtClean="0"/>
              <a:t>Obchodný </a:t>
            </a:r>
            <a:r>
              <a:rPr lang="sk-SK" dirty="0" err="1" smtClean="0"/>
              <a:t>inšti</a:t>
            </a:r>
            <a:r>
              <a:rPr lang="en-GB" dirty="0" smtClean="0"/>
              <a:t>n</a:t>
            </a:r>
            <a:r>
              <a:rPr lang="sk-SK" dirty="0" err="1" smtClean="0"/>
              <a:t>kt</a:t>
            </a:r>
            <a:r>
              <a:rPr lang="sk-SK" dirty="0" smtClean="0"/>
              <a:t>			prehnaná obozretnosť</a:t>
            </a:r>
            <a:endParaRPr lang="en-GB" dirty="0"/>
          </a:p>
          <a:p>
            <a:pPr marL="457200" lvl="1" indent="0">
              <a:buNone/>
            </a:pPr>
            <a:r>
              <a:rPr lang="en-GB" dirty="0" smtClean="0"/>
              <a:t>					</a:t>
            </a:r>
            <a:r>
              <a:rPr lang="en-GB" dirty="0" err="1" smtClean="0"/>
              <a:t>Aronsonová</a:t>
            </a:r>
            <a:r>
              <a:rPr lang="en-GB" dirty="0" smtClean="0"/>
              <a:t>, L. (2014): </a:t>
            </a:r>
            <a:r>
              <a:rPr lang="en-GB" dirty="0" err="1" smtClean="0"/>
              <a:t>Scénář</a:t>
            </a:r>
            <a:r>
              <a:rPr lang="en-GB" dirty="0" smtClean="0"/>
              <a:t> pro 21. </a:t>
            </a:r>
            <a:r>
              <a:rPr lang="en-GB" dirty="0" err="1" smtClean="0"/>
              <a:t>století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06920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“Laterálne myslenie” – osobný asociačný prúd vedomia = “múza” 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	</a:t>
            </a:r>
            <a:r>
              <a:rPr lang="sk-SK" dirty="0" smtClean="0"/>
              <a:t>Výhody					nevýhody </a:t>
            </a:r>
          </a:p>
          <a:p>
            <a:pPr lvl="1"/>
            <a:r>
              <a:rPr lang="sk-SK" dirty="0" smtClean="0"/>
              <a:t>Originálne nápady v každom štádiu	nekoncentrovanosť</a:t>
            </a:r>
          </a:p>
          <a:p>
            <a:pPr lvl="1"/>
            <a:r>
              <a:rPr lang="sk-SK" dirty="0" smtClean="0"/>
              <a:t>Posúvanie hraníc klišé a štruktúry	nedostatočná </a:t>
            </a:r>
            <a:r>
              <a:rPr lang="sk-SK" dirty="0" err="1" smtClean="0"/>
              <a:t>štrukturovanosť</a:t>
            </a:r>
            <a:endParaRPr lang="sk-SK" dirty="0" smtClean="0"/>
          </a:p>
          <a:p>
            <a:pPr lvl="1"/>
            <a:r>
              <a:rPr lang="sk-SK" dirty="0" smtClean="0"/>
              <a:t>Sklon k archetypálnemu			nedôveryhodnosť a hlúposť</a:t>
            </a:r>
          </a:p>
          <a:p>
            <a:pPr lvl="1"/>
            <a:r>
              <a:rPr lang="sk-SK" dirty="0" smtClean="0"/>
              <a:t>Neobvyklé nápady			</a:t>
            </a:r>
            <a:r>
              <a:rPr lang="sk-SK" dirty="0" smtClean="0"/>
              <a:t>nedôveryhodnosť</a:t>
            </a:r>
          </a:p>
          <a:p>
            <a:pPr lvl="1"/>
            <a:r>
              <a:rPr lang="sk-SK" dirty="0" smtClean="0"/>
              <a:t>Osobný (špecifický) prístup		prehnaná subjektivita</a:t>
            </a:r>
          </a:p>
          <a:p>
            <a:pPr lvl="1"/>
            <a:r>
              <a:rPr lang="sk-SK" dirty="0" smtClean="0"/>
              <a:t>Otvorenosť voči všetkých nápadom	nekritickosť</a:t>
            </a:r>
          </a:p>
          <a:p>
            <a:pPr lvl="1"/>
            <a:r>
              <a:rPr lang="sk-SK" dirty="0" smtClean="0"/>
              <a:t>Silné emócie				sklon k melodramatickosti</a:t>
            </a:r>
          </a:p>
          <a:p>
            <a:pPr lvl="1"/>
            <a:r>
              <a:rPr lang="sk-SK" dirty="0" smtClean="0"/>
              <a:t>Komerčná </a:t>
            </a:r>
            <a:r>
              <a:rPr lang="sk-SK" dirty="0" err="1" smtClean="0"/>
              <a:t>neobvyklosť</a:t>
            </a:r>
            <a:r>
              <a:rPr lang="sk-SK" dirty="0" smtClean="0"/>
              <a:t>			žiaden komerčný inštinkt	</a:t>
            </a:r>
          </a:p>
          <a:p>
            <a:pPr marL="457200" lvl="1" indent="0">
              <a:buNone/>
            </a:pPr>
            <a:r>
              <a:rPr lang="en-GB" dirty="0" smtClean="0"/>
              <a:t>					</a:t>
            </a:r>
            <a:r>
              <a:rPr lang="en-GB" dirty="0" err="1" smtClean="0"/>
              <a:t>Aronsonová</a:t>
            </a:r>
            <a:r>
              <a:rPr lang="en-GB" dirty="0" smtClean="0"/>
              <a:t>, L. (2014): </a:t>
            </a:r>
            <a:r>
              <a:rPr lang="en-GB" dirty="0" err="1" smtClean="0"/>
              <a:t>Scénář</a:t>
            </a:r>
            <a:r>
              <a:rPr lang="en-GB" dirty="0" smtClean="0"/>
              <a:t> pro 21. </a:t>
            </a:r>
            <a:r>
              <a:rPr lang="en-GB" dirty="0" err="1" smtClean="0"/>
              <a:t>století</a:t>
            </a:r>
            <a:endParaRPr lang="en-GB" dirty="0" smtClean="0"/>
          </a:p>
          <a:p>
            <a:pPr lvl="1"/>
            <a:endParaRPr lang="sk-SK" dirty="0" smtClean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27020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Tvorivý</a:t>
            </a:r>
            <a:r>
              <a:rPr lang="en-GB" dirty="0" smtClean="0"/>
              <a:t> </a:t>
            </a:r>
            <a:r>
              <a:rPr lang="en-GB" dirty="0" err="1" smtClean="0"/>
              <a:t>proces</a:t>
            </a:r>
            <a:r>
              <a:rPr lang="en-GB" dirty="0" smtClean="0"/>
              <a:t> </a:t>
            </a:r>
            <a:r>
              <a:rPr lang="en-GB" dirty="0" err="1" smtClean="0"/>
              <a:t>podľa</a:t>
            </a:r>
            <a:r>
              <a:rPr lang="en-GB" dirty="0" smtClean="0"/>
              <a:t> </a:t>
            </a:r>
            <a:r>
              <a:rPr lang="en-GB" dirty="0" err="1" smtClean="0"/>
              <a:t>Aronsonovej</a:t>
            </a:r>
            <a:r>
              <a:rPr lang="en-GB" dirty="0" smtClean="0"/>
              <a:t> 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sk-SK" dirty="0" smtClean="0"/>
              <a:t>Vertikálnym myslením definujeme úlohu</a:t>
            </a:r>
            <a:r>
              <a:rPr lang="en-GB" dirty="0" smtClean="0"/>
              <a:t>.</a:t>
            </a:r>
            <a:endParaRPr lang="sk-SK" dirty="0" smtClean="0"/>
          </a:p>
          <a:p>
            <a:pPr marL="457200" lvl="1" indent="0">
              <a:buNone/>
            </a:pPr>
            <a:r>
              <a:rPr lang="sk-SK" dirty="0" smtClean="0"/>
              <a:t>A: Nenávidím ťa. B: REAKCIA</a:t>
            </a:r>
            <a:endParaRPr lang="en-GB" dirty="0" smtClean="0"/>
          </a:p>
          <a:p>
            <a:pPr marL="457200" lvl="1" indent="0">
              <a:buNone/>
            </a:pPr>
            <a:endParaRPr lang="sk-SK" dirty="0" smtClean="0"/>
          </a:p>
          <a:p>
            <a:pPr marL="514350" indent="-514350">
              <a:buAutoNum type="arabicPeriod"/>
            </a:pPr>
            <a:r>
              <a:rPr lang="sk-SK" dirty="0" smtClean="0"/>
              <a:t>Laterálne myslenie využijeme k </a:t>
            </a:r>
            <a:r>
              <a:rPr lang="sk-SK" dirty="0" err="1" smtClean="0"/>
              <a:t>brainstromingu</a:t>
            </a:r>
            <a:r>
              <a:rPr lang="sk-SK" dirty="0" smtClean="0"/>
              <a:t> tej úlohy</a:t>
            </a:r>
            <a:r>
              <a:rPr lang="en-GB" dirty="0" smtClean="0"/>
              <a:t>.</a:t>
            </a:r>
            <a:endParaRPr lang="sk-SK" dirty="0" smtClean="0"/>
          </a:p>
          <a:p>
            <a:pPr marL="457200" lvl="1" indent="0">
              <a:buNone/>
            </a:pPr>
            <a:r>
              <a:rPr lang="sk-SK" dirty="0" smtClean="0"/>
              <a:t>R1, R2, R3, R4,…</a:t>
            </a:r>
            <a:endParaRPr lang="en-GB" dirty="0" smtClean="0"/>
          </a:p>
          <a:p>
            <a:pPr marL="457200" lvl="1" indent="0">
              <a:buNone/>
            </a:pPr>
            <a:endParaRPr lang="sk-SK" dirty="0" smtClean="0"/>
          </a:p>
          <a:p>
            <a:pPr marL="514350" indent="-514350">
              <a:buAutoNum type="arabicPeriod"/>
            </a:pPr>
            <a:r>
              <a:rPr lang="sk-SK" dirty="0" smtClean="0"/>
              <a:t>Vertikálnym myslením zvolíme na</a:t>
            </a:r>
            <a:r>
              <a:rPr lang="en-GB" dirty="0" smtClean="0"/>
              <a:t>j</a:t>
            </a:r>
            <a:r>
              <a:rPr lang="sk-SK" dirty="0" smtClean="0"/>
              <a:t>lepšie “realistické, ale neobvyklé” riešenie. </a:t>
            </a:r>
            <a:endParaRPr lang="en-GB" dirty="0" smtClean="0"/>
          </a:p>
          <a:p>
            <a:pPr marL="457200" lvl="1" indent="0">
              <a:buNone/>
            </a:pPr>
            <a:r>
              <a:rPr lang="en-GB" dirty="0" smtClean="0"/>
              <a:t>R4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1089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Úloha: Vymyslite námet pre </a:t>
            </a:r>
            <a:r>
              <a:rPr lang="sk-SK" dirty="0" err="1" smtClean="0"/>
              <a:t>nizkorozpočotový</a:t>
            </a:r>
            <a:r>
              <a:rPr lang="sk-SK" dirty="0" smtClean="0"/>
              <a:t> romantický film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 smtClean="0"/>
              <a:t>1. </a:t>
            </a:r>
            <a:r>
              <a:rPr lang="en-GB" dirty="0" err="1" smtClean="0"/>
              <a:t>Úloha</a:t>
            </a:r>
            <a:r>
              <a:rPr lang="sk-SK" dirty="0" smtClean="0"/>
              <a:t> </a:t>
            </a:r>
            <a:r>
              <a:rPr lang="en-GB" dirty="0" smtClean="0"/>
              <a:t>(</a:t>
            </a:r>
            <a:r>
              <a:rPr lang="sk-SK" dirty="0" smtClean="0"/>
              <a:t>viď vyššie</a:t>
            </a:r>
            <a:r>
              <a:rPr lang="en-GB" dirty="0" smtClean="0"/>
              <a:t>).</a:t>
            </a: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2. Laterálne myslenie: </a:t>
            </a:r>
          </a:p>
          <a:p>
            <a:pPr lvl="1"/>
            <a:r>
              <a:rPr lang="sk-SK" dirty="0" smtClean="0"/>
              <a:t>1. Poštár sa zamiluje do listu. Resp. do adresáta/odosielateľa. </a:t>
            </a:r>
          </a:p>
          <a:p>
            <a:pPr lvl="1"/>
            <a:r>
              <a:rPr lang="sk-SK" dirty="0" smtClean="0"/>
              <a:t>2. Slon sa zamiluje do mravca. Tým </a:t>
            </a:r>
            <a:r>
              <a:rPr lang="sk-SK" dirty="0" err="1" smtClean="0"/>
              <a:t>vyvstane</a:t>
            </a:r>
            <a:r>
              <a:rPr lang="sk-SK" dirty="0" smtClean="0"/>
              <a:t> otázka </a:t>
            </a:r>
            <a:r>
              <a:rPr lang="sk-SK" dirty="0" err="1" smtClean="0"/>
              <a:t>príťažlivostidvoch</a:t>
            </a:r>
            <a:r>
              <a:rPr lang="sk-SK" dirty="0" smtClean="0"/>
              <a:t> protikladných osobností; bohatý a chudobný (</a:t>
            </a:r>
            <a:r>
              <a:rPr lang="sk-SK" dirty="0" err="1" smtClean="0"/>
              <a:t>Pretty</a:t>
            </a:r>
            <a:r>
              <a:rPr lang="sk-SK" dirty="0" smtClean="0"/>
              <a:t> </a:t>
            </a:r>
            <a:r>
              <a:rPr lang="sk-SK" dirty="0" err="1" smtClean="0"/>
              <a:t>Woman</a:t>
            </a:r>
            <a:r>
              <a:rPr lang="sk-SK" dirty="0" smtClean="0"/>
              <a:t>), rasové rozdiely (</a:t>
            </a:r>
            <a:r>
              <a:rPr lang="sk-SK" dirty="0" err="1" smtClean="0"/>
              <a:t>Avatar</a:t>
            </a:r>
            <a:r>
              <a:rPr lang="sk-SK" dirty="0" smtClean="0"/>
              <a:t>), znepriatelené rodiny (</a:t>
            </a:r>
            <a:r>
              <a:rPr lang="sk-SK" dirty="0" err="1" smtClean="0"/>
              <a:t>Rómeo</a:t>
            </a:r>
            <a:r>
              <a:rPr lang="sk-SK" dirty="0" smtClean="0"/>
              <a:t> a Júlia), starší a mladší (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Reader</a:t>
            </a:r>
            <a:r>
              <a:rPr lang="sk-SK" dirty="0" smtClean="0"/>
              <a:t>)</a:t>
            </a:r>
          </a:p>
          <a:p>
            <a:pPr lvl="1"/>
            <a:r>
              <a:rPr lang="sk-SK" dirty="0" smtClean="0"/>
              <a:t>3. Rozvedený pár sa dáva znova dohromady (</a:t>
            </a:r>
            <a:r>
              <a:rPr lang="sk-SK" dirty="0" err="1" smtClean="0"/>
              <a:t>Crazy</a:t>
            </a:r>
            <a:r>
              <a:rPr lang="sk-SK" dirty="0" smtClean="0"/>
              <a:t> </a:t>
            </a:r>
            <a:r>
              <a:rPr lang="sk-SK" dirty="0" err="1" smtClean="0"/>
              <a:t>Stupid</a:t>
            </a:r>
            <a:r>
              <a:rPr lang="sk-SK" dirty="0" smtClean="0"/>
              <a:t> Love). </a:t>
            </a:r>
          </a:p>
          <a:p>
            <a:pPr lvl="1"/>
            <a:r>
              <a:rPr lang="sk-SK" dirty="0" smtClean="0"/>
              <a:t>4. Poslucháči rádia (</a:t>
            </a:r>
            <a:r>
              <a:rPr lang="sk-SK" dirty="0" err="1" smtClean="0"/>
              <a:t>Sleepless</a:t>
            </a:r>
            <a:r>
              <a:rPr lang="sk-SK" dirty="0" smtClean="0"/>
              <a:t> in Seattle). </a:t>
            </a:r>
          </a:p>
          <a:p>
            <a:pPr lvl="1"/>
            <a:r>
              <a:rPr lang="sk-SK" dirty="0" smtClean="0"/>
              <a:t>5. Prekážka ako pomoc (50 </a:t>
            </a:r>
            <a:r>
              <a:rPr lang="sk-SK" dirty="0" err="1" smtClean="0"/>
              <a:t>First</a:t>
            </a:r>
            <a:r>
              <a:rPr lang="sk-SK" dirty="0" smtClean="0"/>
              <a:t> </a:t>
            </a:r>
            <a:r>
              <a:rPr lang="sk-SK" dirty="0" err="1" smtClean="0"/>
              <a:t>Dates</a:t>
            </a:r>
            <a:r>
              <a:rPr lang="sk-SK" dirty="0" smtClean="0"/>
              <a:t>).  </a:t>
            </a:r>
          </a:p>
          <a:p>
            <a:pPr marL="0" indent="0">
              <a:buNone/>
            </a:pPr>
            <a:r>
              <a:rPr lang="sk-SK" dirty="0" smtClean="0"/>
              <a:t>3. Výber.</a:t>
            </a:r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405918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Realistické</a:t>
            </a:r>
            <a:r>
              <a:rPr lang="en-GB" dirty="0" smtClean="0"/>
              <a:t>, ale </a:t>
            </a:r>
            <a:r>
              <a:rPr lang="en-GB" dirty="0" err="1" smtClean="0"/>
              <a:t>neobvyklé</a:t>
            </a:r>
            <a:r>
              <a:rPr lang="en-GB" dirty="0" smtClean="0"/>
              <a:t>? </a:t>
            </a:r>
            <a:r>
              <a:rPr lang="en-GB" dirty="0" err="1" smtClean="0"/>
              <a:t>Nie</a:t>
            </a:r>
            <a:r>
              <a:rPr lang="en-GB" dirty="0" smtClean="0"/>
              <a:t>.  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Opakuj krok č. jeden ale bližšie si špecifikuj zadanie</a:t>
            </a:r>
            <a:r>
              <a:rPr lang="en-GB" dirty="0" smtClean="0"/>
              <a:t>.</a:t>
            </a:r>
          </a:p>
          <a:p>
            <a:pPr lvl="1"/>
            <a:r>
              <a:rPr lang="sk-SK" dirty="0" smtClean="0"/>
              <a:t>Prostredie (miesto a doba)?</a:t>
            </a:r>
          </a:p>
          <a:p>
            <a:pPr lvl="1"/>
            <a:r>
              <a:rPr lang="sk-SK" dirty="0" smtClean="0"/>
              <a:t>Charakteristika milencov (vek, spoločenská trieda, povolanie, </a:t>
            </a:r>
            <a:r>
              <a:rPr lang="sk-SK" dirty="0" err="1" smtClean="0"/>
              <a:t>atd</a:t>
            </a:r>
            <a:r>
              <a:rPr lang="sk-SK" dirty="0" smtClean="0"/>
              <a:t>.)?</a:t>
            </a:r>
          </a:p>
          <a:p>
            <a:pPr lvl="1"/>
            <a:r>
              <a:rPr lang="sk-SK" dirty="0" smtClean="0"/>
              <a:t>Ako sa stretnú? </a:t>
            </a:r>
          </a:p>
          <a:p>
            <a:pPr lvl="1"/>
            <a:r>
              <a:rPr lang="sk-SK" dirty="0" smtClean="0"/>
              <a:t>Prekážky brániace láske (spoločenské, zdravotné, rasové, vzdialenosť, atď.)?</a:t>
            </a:r>
          </a:p>
          <a:p>
            <a:pPr lvl="1"/>
            <a:r>
              <a:rPr lang="sk-SK" dirty="0" smtClean="0"/>
              <a:t>Rival?</a:t>
            </a:r>
          </a:p>
          <a:p>
            <a:pPr lvl="1"/>
            <a:r>
              <a:rPr lang="sk-SK" dirty="0" smtClean="0"/>
              <a:t>Smutný/šťastný koniec?</a:t>
            </a:r>
          </a:p>
          <a:p>
            <a:pPr lvl="1"/>
            <a:r>
              <a:rPr lang="sk-SK" dirty="0" smtClean="0"/>
              <a:t>Uhol pohľadu (jeden z milencov, priateľ, rodič, rival, </a:t>
            </a:r>
            <a:r>
              <a:rPr lang="sk-SK" dirty="0" err="1" smtClean="0"/>
              <a:t>atď</a:t>
            </a:r>
            <a:r>
              <a:rPr lang="sk-SK" dirty="0" smtClean="0"/>
              <a:t>)?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075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Niekoľko</a:t>
            </a:r>
            <a:r>
              <a:rPr lang="en-GB" dirty="0" smtClean="0"/>
              <a:t> </a:t>
            </a:r>
            <a:r>
              <a:rPr lang="en-GB" dirty="0" err="1" smtClean="0"/>
              <a:t>pojmov</a:t>
            </a:r>
            <a:r>
              <a:rPr lang="en-GB" dirty="0" smtClean="0"/>
              <a:t> – </a:t>
            </a:r>
            <a:r>
              <a:rPr lang="en-GB" dirty="0" err="1" smtClean="0"/>
              <a:t>proces</a:t>
            </a:r>
            <a:r>
              <a:rPr lang="en-GB" dirty="0" smtClean="0"/>
              <a:t> </a:t>
            </a:r>
            <a:r>
              <a:rPr lang="en-GB" dirty="0" err="1" smtClean="0"/>
              <a:t>rozvoja</a:t>
            </a:r>
            <a:r>
              <a:rPr lang="en-GB" dirty="0" smtClean="0"/>
              <a:t> </a:t>
            </a:r>
            <a:r>
              <a:rPr lang="en-GB" dirty="0" err="1" smtClean="0"/>
              <a:t>materiálu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Idea – myšlienka, zmysel, význam, podstata </a:t>
            </a:r>
            <a:endParaRPr lang="en-GB" dirty="0" smtClean="0"/>
          </a:p>
          <a:p>
            <a:endParaRPr lang="sk-SK" dirty="0" smtClean="0"/>
          </a:p>
          <a:p>
            <a:r>
              <a:rPr lang="sk-SK" dirty="0" smtClean="0"/>
              <a:t>Téma – základné vyjadrenie umeleckého diela, jasne formulovaný a uzatvorený celok vystupujúci vo funkcii základného myšlienkového materiálu | “holý námet” (právny termín)</a:t>
            </a:r>
          </a:p>
          <a:p>
            <a:endParaRPr lang="en-GB" dirty="0" smtClean="0"/>
          </a:p>
          <a:p>
            <a:r>
              <a:rPr lang="sk-SK" dirty="0" smtClean="0"/>
              <a:t>Námet – Rozpracovaný nápad = literárna predloha/vyjadrenie deja v bodoch/</a:t>
            </a:r>
            <a:r>
              <a:rPr lang="en-GB" dirty="0" smtClean="0"/>
              <a:t>… </a:t>
            </a:r>
          </a:p>
          <a:p>
            <a:endParaRPr lang="en-GB" dirty="0"/>
          </a:p>
          <a:p>
            <a:r>
              <a:rPr lang="sk-SK" dirty="0" smtClean="0"/>
              <a:t>Scenár – viac</a:t>
            </a:r>
            <a:r>
              <a:rPr lang="sk-SK" dirty="0" smtClean="0"/>
              <a:t>, alebo menej konkrétny </a:t>
            </a:r>
            <a:r>
              <a:rPr lang="sk-SK" dirty="0" smtClean="0"/>
              <a:t>návod na výrobu diela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0132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Niekoľko</a:t>
            </a:r>
            <a:r>
              <a:rPr lang="en-GB" dirty="0" smtClean="0"/>
              <a:t> </a:t>
            </a:r>
            <a:r>
              <a:rPr lang="en-GB" dirty="0" err="1" smtClean="0"/>
              <a:t>pojmov</a:t>
            </a:r>
            <a:r>
              <a:rPr lang="en-GB" dirty="0" smtClean="0"/>
              <a:t> z </a:t>
            </a:r>
            <a:r>
              <a:rPr lang="en-GB" dirty="0" err="1" smtClean="0"/>
              <a:t>Ruského</a:t>
            </a:r>
            <a:r>
              <a:rPr lang="en-GB" dirty="0" smtClean="0"/>
              <a:t> </a:t>
            </a:r>
            <a:r>
              <a:rPr lang="en-GB" dirty="0" err="1" smtClean="0"/>
              <a:t>formalizmus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Fabula – Chronologické poradie udalostí tvoriacich príbeh (V. </a:t>
            </a:r>
            <a:r>
              <a:rPr lang="sk-SK" dirty="0" err="1" smtClean="0"/>
              <a:t>Propp</a:t>
            </a:r>
            <a:r>
              <a:rPr lang="sk-SK" dirty="0" smtClean="0"/>
              <a:t>)</a:t>
            </a:r>
          </a:p>
          <a:p>
            <a:r>
              <a:rPr lang="sk-SK" dirty="0" err="1" smtClean="0"/>
              <a:t>Sužet</a:t>
            </a:r>
            <a:r>
              <a:rPr lang="sk-SK" dirty="0" smtClean="0"/>
              <a:t> (</a:t>
            </a:r>
            <a:r>
              <a:rPr lang="sk-SK" dirty="0" err="1" smtClean="0"/>
              <a:t>syžet</a:t>
            </a:r>
            <a:r>
              <a:rPr lang="sk-SK" dirty="0" smtClean="0"/>
              <a:t>) – spôsob usporiadania zložiek fabule (deja) (V. </a:t>
            </a:r>
            <a:r>
              <a:rPr lang="sk-SK" dirty="0" err="1" smtClean="0"/>
              <a:t>Propp</a:t>
            </a:r>
            <a:r>
              <a:rPr lang="en-GB" dirty="0" smtClean="0"/>
              <a:t>)</a:t>
            </a:r>
          </a:p>
          <a:p>
            <a:pPr marL="0" indent="0" algn="ctr">
              <a:buNone/>
            </a:pPr>
            <a:r>
              <a:rPr lang="sk-SK" dirty="0" smtClean="0"/>
              <a:t>≠</a:t>
            </a:r>
            <a:endParaRPr lang="sk-SK" dirty="0"/>
          </a:p>
          <a:p>
            <a:r>
              <a:rPr lang="sk-SK" dirty="0" smtClean="0"/>
              <a:t>Kompozícia – zámerné usporiadanie jednotlivých zložiek diela do jednotného, </a:t>
            </a:r>
            <a:r>
              <a:rPr lang="sk-SK" dirty="0" err="1" smtClean="0"/>
              <a:t>pevn</a:t>
            </a:r>
            <a:r>
              <a:rPr lang="en-GB" dirty="0" smtClean="0"/>
              <a:t>e</a:t>
            </a:r>
            <a:r>
              <a:rPr lang="sk-SK" dirty="0" smtClean="0"/>
              <a:t> </a:t>
            </a:r>
            <a:r>
              <a:rPr lang="en-GB" dirty="0" smtClean="0"/>
              <a:t>o</a:t>
            </a:r>
            <a:r>
              <a:rPr lang="sk-SK" dirty="0" err="1" smtClean="0"/>
              <a:t>rganizovaného</a:t>
            </a:r>
            <a:r>
              <a:rPr lang="sk-SK" dirty="0" smtClean="0"/>
              <a:t> a vnútorne súdržného celku</a:t>
            </a:r>
            <a:r>
              <a:rPr lang="en-GB" dirty="0" smtClean="0"/>
              <a:t>.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42675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415</Words>
  <Application>Microsoft Office PowerPoint</Application>
  <PresentationFormat>Widescreen</PresentationFormat>
  <Paragraphs>70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AVD je tiež len text</vt:lpstr>
      <vt:lpstr>Edward de Bono: Latheral Thinking (1970)</vt:lpstr>
      <vt:lpstr>“Vertikálne myslenie” – logika = remeslo = pravidlá </vt:lpstr>
      <vt:lpstr>“Laterálne myslenie” – osobný asociačný prúd vedomia = “múza” </vt:lpstr>
      <vt:lpstr>Tvorivý proces podľa Aronsonovej </vt:lpstr>
      <vt:lpstr>Úloha: Vymyslite námet pre nizkorozpočotový romantický film</vt:lpstr>
      <vt:lpstr>Realistické, ale neobvyklé? Nie.  </vt:lpstr>
      <vt:lpstr>Niekoľko pojmov – proces rozvoja materiálu</vt:lpstr>
      <vt:lpstr>Niekoľko pojmov z Ruského formalizmus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AVD je tiež len text</dc:title>
  <dc:creator>Miroslav Vlček</dc:creator>
  <cp:lastModifiedBy>Miroslav Vlček</cp:lastModifiedBy>
  <cp:revision>7</cp:revision>
  <dcterms:created xsi:type="dcterms:W3CDTF">2016-10-05T21:24:47Z</dcterms:created>
  <dcterms:modified xsi:type="dcterms:W3CDTF">2016-10-05T22:10:31Z</dcterms:modified>
</cp:coreProperties>
</file>