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63"/>
  </p:notesMasterIdLst>
  <p:sldIdLst>
    <p:sldId id="256" r:id="rId2"/>
    <p:sldId id="418" r:id="rId3"/>
    <p:sldId id="420" r:id="rId4"/>
    <p:sldId id="421" r:id="rId5"/>
    <p:sldId id="422" r:id="rId6"/>
    <p:sldId id="423" r:id="rId7"/>
    <p:sldId id="438" r:id="rId8"/>
    <p:sldId id="425" r:id="rId9"/>
    <p:sldId id="426" r:id="rId10"/>
    <p:sldId id="397" r:id="rId11"/>
    <p:sldId id="398" r:id="rId12"/>
    <p:sldId id="417" r:id="rId13"/>
    <p:sldId id="400" r:id="rId14"/>
    <p:sldId id="401" r:id="rId15"/>
    <p:sldId id="399" r:id="rId16"/>
    <p:sldId id="402" r:id="rId17"/>
    <p:sldId id="393" r:id="rId18"/>
    <p:sldId id="428" r:id="rId19"/>
    <p:sldId id="394" r:id="rId20"/>
    <p:sldId id="395" r:id="rId21"/>
    <p:sldId id="381" r:id="rId22"/>
    <p:sldId id="363" r:id="rId23"/>
    <p:sldId id="369" r:id="rId24"/>
    <p:sldId id="361" r:id="rId25"/>
    <p:sldId id="309" r:id="rId26"/>
    <p:sldId id="310" r:id="rId27"/>
    <p:sldId id="311" r:id="rId28"/>
    <p:sldId id="312" r:id="rId29"/>
    <p:sldId id="313" r:id="rId30"/>
    <p:sldId id="316" r:id="rId31"/>
    <p:sldId id="300" r:id="rId32"/>
    <p:sldId id="290" r:id="rId33"/>
    <p:sldId id="291" r:id="rId34"/>
    <p:sldId id="370" r:id="rId35"/>
    <p:sldId id="286" r:id="rId36"/>
    <p:sldId id="293" r:id="rId37"/>
    <p:sldId id="297" r:id="rId38"/>
    <p:sldId id="294" r:id="rId39"/>
    <p:sldId id="295" r:id="rId40"/>
    <p:sldId id="296" r:id="rId41"/>
    <p:sldId id="298" r:id="rId42"/>
    <p:sldId id="439" r:id="rId43"/>
    <p:sldId id="436" r:id="rId44"/>
    <p:sldId id="430" r:id="rId45"/>
    <p:sldId id="431" r:id="rId46"/>
    <p:sldId id="432" r:id="rId47"/>
    <p:sldId id="433" r:id="rId48"/>
    <p:sldId id="434" r:id="rId49"/>
    <p:sldId id="435" r:id="rId50"/>
    <p:sldId id="441" r:id="rId51"/>
    <p:sldId id="442" r:id="rId52"/>
    <p:sldId id="349" r:id="rId53"/>
    <p:sldId id="444" r:id="rId54"/>
    <p:sldId id="443" r:id="rId55"/>
    <p:sldId id="353" r:id="rId56"/>
    <p:sldId id="354" r:id="rId57"/>
    <p:sldId id="355" r:id="rId58"/>
    <p:sldId id="357" r:id="rId59"/>
    <p:sldId id="356" r:id="rId60"/>
    <p:sldId id="445" r:id="rId61"/>
    <p:sldId id="258" r:id="rId6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3" autoAdjust="0"/>
    <p:restoredTop sz="94660"/>
  </p:normalViewPr>
  <p:slideViewPr>
    <p:cSldViewPr>
      <p:cViewPr varScale="1">
        <p:scale>
          <a:sx n="75" d="100"/>
          <a:sy n="75" d="100"/>
        </p:scale>
        <p:origin x="-28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FBF96-9E1A-4AAC-9A0A-4284E627C182}" type="datetimeFigureOut">
              <a:rPr lang="cs-CZ" smtClean="0"/>
              <a:t>23.11.2016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4062C-D675-42F7-8978-F695BAA9BD1A}" type="slidenum">
              <a:rPr lang="cs-CZ" smtClean="0"/>
              <a:t>‹#›</a:t>
            </a:fld>
            <a:endParaRPr lang="cs-CZ"/>
          </a:p>
        </p:txBody>
      </p:sp>
    </p:spTree>
    <p:extLst>
      <p:ext uri="{BB962C8B-B14F-4D97-AF65-F5344CB8AC3E}">
        <p14:creationId xmlns:p14="http://schemas.microsoft.com/office/powerpoint/2010/main" val="44502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A4062C-D675-42F7-8978-F695BAA9BD1A}" type="slidenum">
              <a:rPr lang="cs-CZ" smtClean="0"/>
              <a:t>45</a:t>
            </a:fld>
            <a:endParaRPr lang="cs-CZ"/>
          </a:p>
        </p:txBody>
      </p:sp>
    </p:spTree>
    <p:extLst>
      <p:ext uri="{BB962C8B-B14F-4D97-AF65-F5344CB8AC3E}">
        <p14:creationId xmlns:p14="http://schemas.microsoft.com/office/powerpoint/2010/main" val="197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A2F49989-2D8E-47C6-8BAA-B863ADF0AF6A}" type="slidenum">
              <a:rPr lang="cs-CZ" altLang="en-US" smtClean="0"/>
              <a:pPr>
                <a:defRPr/>
              </a:pPr>
              <a:t>‹#›</a:t>
            </a:fld>
            <a:endParaRPr lang="cs-CZ"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906944AB-E313-4D8E-9ADF-C4B7DFFF0573}" type="slidenum">
              <a:rPr lang="cs-CZ" altLang="en-US" smtClean="0"/>
              <a:pPr>
                <a:defRPr/>
              </a:pPr>
              <a:t>‹#›</a:t>
            </a:fld>
            <a:endParaRPr lang="cs-CZ"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4397458B-C454-4580-8F21-468311FCBC02}" type="slidenum">
              <a:rPr lang="cs-CZ" altLang="en-US" smtClean="0"/>
              <a:pPr>
                <a:defRPr/>
              </a:pPr>
              <a:t>‹#›</a:t>
            </a:fld>
            <a:endParaRPr lang="cs-CZ"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719263"/>
            <a:ext cx="8229600" cy="4411662"/>
          </a:xfrm>
        </p:spPr>
        <p:txBody>
          <a:bodyPr/>
          <a:lstStyle/>
          <a:p>
            <a:endParaRPr lang="cs-CZ"/>
          </a:p>
        </p:txBody>
      </p:sp>
      <p:sp>
        <p:nvSpPr>
          <p:cNvPr id="4" name="Zástupný symbol pro datum 3"/>
          <p:cNvSpPr>
            <a:spLocks noGrp="1"/>
          </p:cNvSpPr>
          <p:nvPr>
            <p:ph type="dt" sz="half" idx="10"/>
          </p:nvPr>
        </p:nvSpPr>
        <p:spPr>
          <a:xfrm>
            <a:off x="457200" y="6248400"/>
            <a:ext cx="2133600" cy="457200"/>
          </a:xfrm>
        </p:spPr>
        <p:txBody>
          <a:bodyPr/>
          <a:lstStyle>
            <a:lvl1pPr>
              <a:defRPr/>
            </a:lvl1pPr>
          </a:lstStyle>
          <a:p>
            <a:pPr>
              <a:defRPr/>
            </a:pPr>
            <a:endParaRPr lang="cs-CZ" altLang="en-US"/>
          </a:p>
        </p:txBody>
      </p:sp>
      <p:sp>
        <p:nvSpPr>
          <p:cNvPr id="5" name="Zástupný symbol pro zápatí 4"/>
          <p:cNvSpPr>
            <a:spLocks noGrp="1"/>
          </p:cNvSpPr>
          <p:nvPr>
            <p:ph type="ftr" sz="quarter" idx="11"/>
          </p:nvPr>
        </p:nvSpPr>
        <p:spPr>
          <a:xfrm>
            <a:off x="3124200" y="6248400"/>
            <a:ext cx="2895600" cy="457200"/>
          </a:xfrm>
        </p:spPr>
        <p:txBody>
          <a:bodyPr/>
          <a:lstStyle>
            <a:lvl1pPr>
              <a:defRPr/>
            </a:lvl1pPr>
          </a:lstStyle>
          <a:p>
            <a:pPr>
              <a:defRPr/>
            </a:pPr>
            <a:endParaRPr lang="cs-CZ" altLang="en-US"/>
          </a:p>
        </p:txBody>
      </p:sp>
      <p:sp>
        <p:nvSpPr>
          <p:cNvPr id="6" name="Zástupný symbol pro číslo snímku 5"/>
          <p:cNvSpPr>
            <a:spLocks noGrp="1"/>
          </p:cNvSpPr>
          <p:nvPr>
            <p:ph type="sldNum" sz="quarter" idx="12"/>
          </p:nvPr>
        </p:nvSpPr>
        <p:spPr>
          <a:xfrm>
            <a:off x="6553200" y="6248400"/>
            <a:ext cx="2133600" cy="457200"/>
          </a:xfrm>
        </p:spPr>
        <p:txBody>
          <a:bodyPr/>
          <a:lstStyle>
            <a:lvl1pPr>
              <a:defRPr/>
            </a:lvl1pPr>
          </a:lstStyle>
          <a:p>
            <a:pPr>
              <a:defRPr/>
            </a:pPr>
            <a:fld id="{32F00371-A132-45BA-BD04-CB0AC3D6F0BD}" type="slidenum">
              <a:rPr lang="cs-CZ" altLang="en-US"/>
              <a:pPr>
                <a:defRPr/>
              </a:pPr>
              <a:t>‹#›</a:t>
            </a:fld>
            <a:endParaRPr lang="cs-CZ" altLang="en-US"/>
          </a:p>
        </p:txBody>
      </p:sp>
    </p:spTree>
    <p:extLst>
      <p:ext uri="{BB962C8B-B14F-4D97-AF65-F5344CB8AC3E}">
        <p14:creationId xmlns:p14="http://schemas.microsoft.com/office/powerpoint/2010/main" val="318075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813DED08-3AA5-4DB8-9705-572A0C0CB1C1}" type="slidenum">
              <a:rPr lang="cs-CZ" altLang="en-US" smtClean="0"/>
              <a:pPr>
                <a:defRPr/>
              </a:pPr>
              <a:t>‹#›</a:t>
            </a:fld>
            <a:endParaRPr lang="cs-CZ"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EE28C411-2659-4E1A-8962-332DB301D785}" type="slidenum">
              <a:rPr lang="cs-CZ" altLang="en-US" smtClean="0"/>
              <a:pPr>
                <a:defRPr/>
              </a:pPr>
              <a:t>‹#›</a:t>
            </a:fld>
            <a:endParaRPr lang="cs-CZ"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AA421CF9-08BE-4744-85CA-09ADFD819581}" type="slidenum">
              <a:rPr lang="cs-CZ" altLang="en-US" smtClean="0"/>
              <a:pPr>
                <a:defRPr/>
              </a:pPr>
              <a:t>‹#›</a:t>
            </a:fld>
            <a:endParaRPr lang="cs-CZ"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cs-CZ" altLang="en-US"/>
          </a:p>
        </p:txBody>
      </p:sp>
      <p:sp>
        <p:nvSpPr>
          <p:cNvPr id="8" name="Footer Placeholder 7"/>
          <p:cNvSpPr>
            <a:spLocks noGrp="1"/>
          </p:cNvSpPr>
          <p:nvPr>
            <p:ph type="ftr" sz="quarter" idx="11"/>
          </p:nvPr>
        </p:nvSpPr>
        <p:spPr/>
        <p:txBody>
          <a:bodyPr/>
          <a:lstStyle/>
          <a:p>
            <a:pPr>
              <a:defRPr/>
            </a:pPr>
            <a:endParaRPr lang="cs-CZ" altLang="en-US"/>
          </a:p>
        </p:txBody>
      </p:sp>
      <p:sp>
        <p:nvSpPr>
          <p:cNvPr id="9" name="Slide Number Placeholder 8"/>
          <p:cNvSpPr>
            <a:spLocks noGrp="1"/>
          </p:cNvSpPr>
          <p:nvPr>
            <p:ph type="sldNum" sz="quarter" idx="12"/>
          </p:nvPr>
        </p:nvSpPr>
        <p:spPr/>
        <p:txBody>
          <a:bodyPr/>
          <a:lstStyle/>
          <a:p>
            <a:pPr>
              <a:defRPr/>
            </a:pPr>
            <a:fld id="{F0D36CF5-F86A-4B21-8F68-34CABAEAC696}" type="slidenum">
              <a:rPr lang="cs-CZ" altLang="en-US" smtClean="0"/>
              <a:pPr>
                <a:defRPr/>
              </a:pPr>
              <a:t>‹#›</a:t>
            </a:fld>
            <a:endParaRPr lang="cs-CZ"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endParaRPr lang="cs-CZ" altLang="en-US"/>
          </a:p>
        </p:txBody>
      </p:sp>
      <p:sp>
        <p:nvSpPr>
          <p:cNvPr id="4" name="Footer Placeholder 3"/>
          <p:cNvSpPr>
            <a:spLocks noGrp="1"/>
          </p:cNvSpPr>
          <p:nvPr>
            <p:ph type="ftr" sz="quarter" idx="11"/>
          </p:nvPr>
        </p:nvSpPr>
        <p:spPr/>
        <p:txBody>
          <a:bodyPr/>
          <a:lstStyle/>
          <a:p>
            <a:pPr>
              <a:defRPr/>
            </a:pPr>
            <a:endParaRPr lang="cs-CZ" altLang="en-US"/>
          </a:p>
        </p:txBody>
      </p:sp>
      <p:sp>
        <p:nvSpPr>
          <p:cNvPr id="5" name="Slide Number Placeholder 4"/>
          <p:cNvSpPr>
            <a:spLocks noGrp="1"/>
          </p:cNvSpPr>
          <p:nvPr>
            <p:ph type="sldNum" sz="quarter" idx="12"/>
          </p:nvPr>
        </p:nvSpPr>
        <p:spPr/>
        <p:txBody>
          <a:bodyPr/>
          <a:lstStyle/>
          <a:p>
            <a:pPr>
              <a:defRPr/>
            </a:pPr>
            <a:fld id="{0A3F5630-577B-4395-A31F-07FE764C3D20}" type="slidenum">
              <a:rPr lang="cs-CZ" altLang="en-US" smtClean="0"/>
              <a:pPr>
                <a:defRPr/>
              </a:pPr>
              <a:t>‹#›</a:t>
            </a:fld>
            <a:endParaRPr lang="cs-CZ"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ltLang="en-US"/>
          </a:p>
        </p:txBody>
      </p:sp>
      <p:sp>
        <p:nvSpPr>
          <p:cNvPr id="3" name="Footer Placeholder 2"/>
          <p:cNvSpPr>
            <a:spLocks noGrp="1"/>
          </p:cNvSpPr>
          <p:nvPr>
            <p:ph type="ftr" sz="quarter" idx="11"/>
          </p:nvPr>
        </p:nvSpPr>
        <p:spPr/>
        <p:txBody>
          <a:bodyPr/>
          <a:lstStyle/>
          <a:p>
            <a:pPr>
              <a:defRPr/>
            </a:pPr>
            <a:endParaRPr lang="cs-CZ" altLang="en-US"/>
          </a:p>
        </p:txBody>
      </p:sp>
      <p:sp>
        <p:nvSpPr>
          <p:cNvPr id="4" name="Slide Number Placeholder 3"/>
          <p:cNvSpPr>
            <a:spLocks noGrp="1"/>
          </p:cNvSpPr>
          <p:nvPr>
            <p:ph type="sldNum" sz="quarter" idx="12"/>
          </p:nvPr>
        </p:nvSpPr>
        <p:spPr/>
        <p:txBody>
          <a:bodyPr/>
          <a:lstStyle/>
          <a:p>
            <a:pPr>
              <a:defRPr/>
            </a:pPr>
            <a:fld id="{DF9D186A-103F-4830-8BCE-116B82C462A9}" type="slidenum">
              <a:rPr lang="cs-CZ" altLang="en-US" smtClean="0"/>
              <a:pPr>
                <a:defRPr/>
              </a:pPr>
              <a:t>‹#›</a:t>
            </a:fld>
            <a:endParaRPr lang="cs-CZ"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3CE3F9F5-5375-42BA-8527-0A634C0ADE2A}" type="slidenum">
              <a:rPr lang="cs-CZ" altLang="en-US" smtClean="0"/>
              <a:pPr>
                <a:defRPr/>
              </a:pPr>
              <a:t>‹#›</a:t>
            </a:fld>
            <a:endParaRPr lang="cs-CZ"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9AB801C9-64AE-43BF-BFCC-848E753A0260}" type="slidenum">
              <a:rPr lang="cs-CZ" altLang="en-US" smtClean="0"/>
              <a:pPr>
                <a:defRPr/>
              </a:pPr>
              <a:t>‹#›</a:t>
            </a:fld>
            <a:endParaRPr lang="cs-CZ"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cs-CZ"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cs-CZ"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799DB2E-3F65-4014-8E19-D25CD08B1C44}" type="slidenum">
              <a:rPr lang="cs-CZ" altLang="en-US" smtClean="0"/>
              <a:pPr>
                <a:defRPr/>
              </a:pPr>
              <a:t>‹#›</a:t>
            </a:fld>
            <a:endParaRPr lang="cs-CZ"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n.wikipedia.org/wiki/Wikipedia:List_of_hoaxes_on_Wikipedia"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firstmonday.org/htbin/cgiwrap/bin/ojs/index.php/fm/article/view/942/86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normAutofit fontScale="90000"/>
          </a:bodyPr>
          <a:lstStyle/>
          <a:p>
            <a:pPr eaLnBrk="1" hangingPunct="1"/>
            <a:r>
              <a:rPr lang="cs-CZ" altLang="cs-CZ" sz="4400" dirty="0" smtClean="0"/>
              <a:t>Informace online </a:t>
            </a:r>
            <a:br>
              <a:rPr lang="cs-CZ" altLang="cs-CZ" sz="4400" dirty="0" smtClean="0"/>
            </a:br>
            <a:r>
              <a:rPr lang="cs-CZ" altLang="cs-CZ" sz="4400" dirty="0" smtClean="0"/>
              <a:t>Multitasking</a:t>
            </a:r>
            <a:br>
              <a:rPr lang="cs-CZ" altLang="cs-CZ" sz="4400" dirty="0" smtClean="0"/>
            </a:br>
            <a:r>
              <a:rPr lang="cs-CZ" altLang="cs-CZ" sz="4400" dirty="0" smtClean="0"/>
              <a:t> Digital </a:t>
            </a:r>
            <a:r>
              <a:rPr lang="cs-CZ" altLang="cs-CZ" sz="4400" dirty="0" err="1" smtClean="0"/>
              <a:t>skills</a:t>
            </a:r>
            <a:endParaRPr lang="cs-CZ" altLang="cs-CZ" sz="4400" dirty="0" smtClean="0"/>
          </a:p>
        </p:txBody>
      </p:sp>
      <p:sp>
        <p:nvSpPr>
          <p:cNvPr id="3076" name="Rectangle 3"/>
          <p:cNvSpPr>
            <a:spLocks noGrp="1" noChangeArrowheads="1"/>
          </p:cNvSpPr>
          <p:nvPr>
            <p:ph type="subTitle" idx="1"/>
          </p:nvPr>
        </p:nvSpPr>
        <p:spPr>
          <a:xfrm>
            <a:off x="755650" y="3789040"/>
            <a:ext cx="6248400" cy="1641798"/>
          </a:xfrm>
        </p:spPr>
        <p:txBody>
          <a:bodyPr/>
          <a:lstStyle/>
          <a:p>
            <a:pPr eaLnBrk="1" hangingPunct="1"/>
            <a:r>
              <a:rPr lang="cs-CZ" altLang="cs-CZ" dirty="0" smtClean="0"/>
              <a:t>ZUR387 </a:t>
            </a:r>
          </a:p>
          <a:p>
            <a:pPr eaLnBrk="1" hangingPunct="1"/>
            <a:r>
              <a:rPr lang="cs-CZ" altLang="cs-CZ" dirty="0" smtClean="0"/>
              <a:t>Lenka Dědková</a:t>
            </a:r>
          </a:p>
        </p:txBody>
      </p:sp>
      <p:pic>
        <p:nvPicPr>
          <p:cNvPr id="3077" name="Picture 4" descr="inovac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971160"/>
            <a:ext cx="4833516" cy="138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mtClean="0"/>
              <a:t>Digital natives</a:t>
            </a:r>
          </a:p>
        </p:txBody>
      </p:sp>
      <p:sp>
        <p:nvSpPr>
          <p:cNvPr id="14339" name="Rectangle 3"/>
          <p:cNvSpPr>
            <a:spLocks noGrp="1" noChangeArrowheads="1"/>
          </p:cNvSpPr>
          <p:nvPr>
            <p:ph idx="1"/>
          </p:nvPr>
        </p:nvSpPr>
        <p:spPr/>
        <p:txBody>
          <a:bodyPr>
            <a:normAutofit/>
          </a:bodyPr>
          <a:lstStyle/>
          <a:p>
            <a:pPr eaLnBrk="1" hangingPunct="1"/>
            <a:r>
              <a:rPr lang="cs-CZ" altLang="cs-CZ" smtClean="0"/>
              <a:t>Don Tapscott (1998) – Net generation</a:t>
            </a:r>
          </a:p>
          <a:p>
            <a:pPr eaLnBrk="1" hangingPunct="1"/>
            <a:r>
              <a:rPr lang="cs-CZ" altLang="cs-CZ" b="1" smtClean="0"/>
              <a:t>Marc Prensky (2001) – Digital natives</a:t>
            </a:r>
          </a:p>
          <a:p>
            <a:pPr eaLnBrk="1" hangingPunct="1"/>
            <a:r>
              <a:rPr lang="cs-CZ" altLang="cs-CZ" smtClean="0"/>
              <a:t>Veen a Vrakking (2006) – Homo zappiens</a:t>
            </a:r>
          </a:p>
          <a:p>
            <a:pPr eaLnBrk="1" hangingPunct="1"/>
            <a:endParaRPr lang="cs-CZ" altLang="cs-CZ" smtClean="0"/>
          </a:p>
          <a:p>
            <a:pPr eaLnBrk="1" hangingPunct="1"/>
            <a:r>
              <a:rPr lang="cs-CZ" altLang="cs-CZ" smtClean="0"/>
              <a:t>Computer generation</a:t>
            </a:r>
          </a:p>
          <a:p>
            <a:pPr eaLnBrk="1" hangingPunct="1"/>
            <a:r>
              <a:rPr lang="cs-CZ" altLang="cs-CZ" smtClean="0"/>
              <a:t>Net-gen, always on…</a:t>
            </a:r>
          </a:p>
          <a:p>
            <a:pPr eaLnBrk="1" hangingPunct="1"/>
            <a:endParaRPr lang="cs-CZ" altLang="cs-CZ" smtClean="0"/>
          </a:p>
          <a:p>
            <a:pPr eaLnBrk="1" hangingPunct="1"/>
            <a:endParaRPr lang="cs-CZ" altLang="cs-CZ" smtClean="0"/>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500438"/>
            <a:ext cx="28765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Marc Prensky (2001)</a:t>
            </a:r>
          </a:p>
        </p:txBody>
      </p:sp>
      <p:sp>
        <p:nvSpPr>
          <p:cNvPr id="15363" name="Rectangle 3"/>
          <p:cNvSpPr>
            <a:spLocks noGrp="1" noChangeArrowheads="1"/>
          </p:cNvSpPr>
          <p:nvPr>
            <p:ph idx="1"/>
          </p:nvPr>
        </p:nvSpPr>
        <p:spPr/>
        <p:txBody>
          <a:bodyPr/>
          <a:lstStyle/>
          <a:p>
            <a:pPr eaLnBrk="1" hangingPunct="1"/>
            <a:r>
              <a:rPr lang="cs-CZ" altLang="cs-CZ" smtClean="0"/>
              <a:t>Digital natives x digital immigrants</a:t>
            </a:r>
          </a:p>
          <a:p>
            <a:pPr eaLnBrk="1" hangingPunct="1"/>
            <a:r>
              <a:rPr lang="cs-CZ" altLang="cs-CZ" smtClean="0"/>
              <a:t>Dig.imigranti: jako imigranti se mohou naučit spoustu věcí o nové kultuře, ale nikdy nebudou její úplnou součástí</a:t>
            </a:r>
          </a:p>
          <a:p>
            <a:pPr eaLnBrk="1" hangingPunct="1"/>
            <a:r>
              <a:rPr lang="cs-CZ" altLang="cs-CZ" smtClean="0"/>
              <a:t>Jakoby se učili nový jazyk v dospělosti – nikdy ho už nezvládnou dokonale</a:t>
            </a:r>
          </a:p>
          <a:p>
            <a:pPr eaLnBrk="1" hangingPunct="1"/>
            <a:endParaRPr lang="cs-CZ" altLang="cs-CZ" smtClean="0"/>
          </a:p>
          <a:p>
            <a:pPr eaLnBrk="1" hangingPunct="1"/>
            <a:endParaRPr lang="cs-CZ" altLang="cs-CZ"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17032"/>
            <a:ext cx="1932806" cy="279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„Přízvuk“ digital immigrants</a:t>
            </a:r>
          </a:p>
        </p:txBody>
      </p:sp>
      <p:sp>
        <p:nvSpPr>
          <p:cNvPr id="16387" name="Rectangle 3"/>
          <p:cNvSpPr>
            <a:spLocks noGrp="1" noChangeArrowheads="1"/>
          </p:cNvSpPr>
          <p:nvPr>
            <p:ph idx="1"/>
          </p:nvPr>
        </p:nvSpPr>
        <p:spPr>
          <a:xfrm>
            <a:off x="457201" y="1719263"/>
            <a:ext cx="4186807" cy="4411662"/>
          </a:xfrm>
        </p:spPr>
        <p:txBody>
          <a:bodyPr>
            <a:normAutofit/>
          </a:bodyPr>
          <a:lstStyle/>
          <a:p>
            <a:pPr eaLnBrk="1" hangingPunct="1"/>
            <a:r>
              <a:rPr lang="cs-CZ" altLang="cs-CZ" sz="2800" dirty="0" smtClean="0"/>
              <a:t>V </a:t>
            </a:r>
            <a:r>
              <a:rPr lang="cs-CZ" altLang="cs-CZ" sz="2800" dirty="0" err="1" smtClean="0"/>
              <a:t>dig.podobě</a:t>
            </a:r>
            <a:r>
              <a:rPr lang="cs-CZ" altLang="cs-CZ" sz="2800" dirty="0" smtClean="0"/>
              <a:t> je to např. vyhledávání informací v první řadě v </a:t>
            </a:r>
            <a:r>
              <a:rPr lang="cs-CZ" altLang="cs-CZ" sz="2800" dirty="0" err="1" smtClean="0"/>
              <a:t>offline</a:t>
            </a:r>
            <a:r>
              <a:rPr lang="cs-CZ" altLang="cs-CZ" sz="2800" dirty="0" smtClean="0"/>
              <a:t> zdrojích, čtení manuálu k programům namísto víry, že se program naučí při jeho používán, tisk emailů, tisk textů pro ruční editování…</a:t>
            </a:r>
          </a:p>
          <a:p>
            <a:pPr eaLnBrk="1" hangingPunct="1"/>
            <a:endParaRPr lang="cs-CZ" altLang="cs-CZ" dirty="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107592"/>
            <a:ext cx="3912804" cy="391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pPr eaLnBrk="1" hangingPunct="1"/>
            <a:r>
              <a:rPr lang="cs-CZ" altLang="cs-CZ" smtClean="0"/>
              <a:t>Digital natives</a:t>
            </a:r>
          </a:p>
        </p:txBody>
      </p:sp>
      <p:sp>
        <p:nvSpPr>
          <p:cNvPr id="17412" name="Rectangle 4"/>
          <p:cNvSpPr>
            <a:spLocks noGrp="1" noChangeArrowheads="1"/>
          </p:cNvSpPr>
          <p:nvPr>
            <p:ph idx="1"/>
          </p:nvPr>
        </p:nvSpPr>
        <p:spPr/>
        <p:txBody>
          <a:bodyPr>
            <a:normAutofit/>
          </a:bodyPr>
          <a:lstStyle/>
          <a:p>
            <a:pPr eaLnBrk="1" hangingPunct="1">
              <a:lnSpc>
                <a:spcPct val="90000"/>
              </a:lnSpc>
            </a:pPr>
            <a:r>
              <a:rPr lang="cs-CZ" altLang="cs-CZ" dirty="0" err="1" smtClean="0"/>
              <a:t>Neuroplasticita</a:t>
            </a:r>
            <a:r>
              <a:rPr lang="cs-CZ" altLang="cs-CZ" dirty="0" smtClean="0"/>
              <a:t> – schopnost mozku měnit svoji strukturu v závislosti na prostředí</a:t>
            </a:r>
          </a:p>
          <a:p>
            <a:pPr eaLnBrk="1" hangingPunct="1">
              <a:lnSpc>
                <a:spcPct val="90000"/>
              </a:lnSpc>
            </a:pPr>
            <a:endParaRPr lang="cs-CZ" altLang="cs-CZ" dirty="0" smtClean="0"/>
          </a:p>
          <a:p>
            <a:pPr eaLnBrk="1" hangingPunct="1">
              <a:lnSpc>
                <a:spcPct val="90000"/>
              </a:lnSpc>
            </a:pPr>
            <a:r>
              <a:rPr lang="cs-CZ" altLang="cs-CZ" dirty="0" smtClean="0"/>
              <a:t>Mozky dnešních mladých jsou odlišné od starších, protože vyrůstaly v jiném prostředí</a:t>
            </a:r>
          </a:p>
          <a:p>
            <a:pPr lvl="1" eaLnBrk="1" hangingPunct="1">
              <a:lnSpc>
                <a:spcPct val="90000"/>
              </a:lnSpc>
            </a:pPr>
            <a:r>
              <a:rPr lang="cs-CZ" altLang="cs-CZ" dirty="0" smtClean="0"/>
              <a:t>není dokázáno</a:t>
            </a:r>
          </a:p>
          <a:p>
            <a:pPr eaLnBrk="1" hangingPunct="1">
              <a:lnSpc>
                <a:spcPct val="90000"/>
              </a:lnSpc>
            </a:pPr>
            <a:endParaRPr lang="cs-CZ" altLang="cs-CZ" dirty="0" smtClean="0"/>
          </a:p>
          <a:p>
            <a:pPr eaLnBrk="1" hangingPunct="1">
              <a:lnSpc>
                <a:spcPct val="90000"/>
              </a:lnSpc>
            </a:pPr>
            <a:r>
              <a:rPr lang="cs-CZ" altLang="cs-CZ" dirty="0" smtClean="0"/>
              <a:t>Změnily se vzorce myšlení</a:t>
            </a:r>
          </a:p>
          <a:p>
            <a:pPr eaLnBrk="1" hangingPunct="1">
              <a:lnSpc>
                <a:spcPct val="90000"/>
              </a:lnSpc>
            </a:pPr>
            <a:endParaRPr lang="cs-CZ" altLang="cs-CZ" dirty="0" smtClean="0"/>
          </a:p>
          <a:p>
            <a:pPr eaLnBrk="1" hangingPunct="1">
              <a:lnSpc>
                <a:spcPct val="90000"/>
              </a:lnSpc>
            </a:pPr>
            <a:endParaRPr lang="cs-CZ" altLang="cs-CZ"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Digital natives II.</a:t>
            </a:r>
          </a:p>
        </p:txBody>
      </p:sp>
      <p:sp>
        <p:nvSpPr>
          <p:cNvPr id="18435" name="Rectangle 3"/>
          <p:cNvSpPr>
            <a:spLocks noGrp="1" noChangeArrowheads="1"/>
          </p:cNvSpPr>
          <p:nvPr>
            <p:ph idx="1"/>
          </p:nvPr>
        </p:nvSpPr>
        <p:spPr>
          <a:xfrm>
            <a:off x="457200" y="2060575"/>
            <a:ext cx="8229600" cy="4248150"/>
          </a:xfrm>
        </p:spPr>
        <p:txBody>
          <a:bodyPr>
            <a:normAutofit/>
          </a:bodyPr>
          <a:lstStyle/>
          <a:p>
            <a:pPr eaLnBrk="1" hangingPunct="1"/>
            <a:r>
              <a:rPr lang="cs-CZ" altLang="cs-CZ" smtClean="0"/>
              <a:t>Děti tráví spoustu času na PC – hraní her, internet – soustředěné, zároveň ale multitasking, časté přepínání mezi aplikacemi – paralelní aktivity na rozdíl od sériových + interaktivita</a:t>
            </a:r>
          </a:p>
          <a:p>
            <a:pPr eaLnBrk="1" hangingPunct="1"/>
            <a:r>
              <a:rPr lang="cs-CZ" altLang="cs-CZ" smtClean="0"/>
              <a:t>Vyučování postaveno sériově a pasivně – děti se hned nudí</a:t>
            </a:r>
          </a:p>
          <a:p>
            <a:pPr eaLnBrk="1" hangingPunct="1"/>
            <a:r>
              <a:rPr lang="cs-CZ" altLang="cs-CZ" smtClean="0">
                <a:sym typeface="Wingdings" pitchFamily="2" charset="2"/>
              </a:rPr>
              <a:t> vyučování pomocí dobře vyrobených interaktivních her</a:t>
            </a:r>
            <a:endParaRPr lang="cs-CZ" altLang="cs-CZ"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Digital immigrants II.</a:t>
            </a:r>
          </a:p>
        </p:txBody>
      </p:sp>
      <p:sp>
        <p:nvSpPr>
          <p:cNvPr id="19459" name="Rectangle 3"/>
          <p:cNvSpPr>
            <a:spLocks noGrp="1" noChangeArrowheads="1"/>
          </p:cNvSpPr>
          <p:nvPr>
            <p:ph idx="1"/>
          </p:nvPr>
        </p:nvSpPr>
        <p:spPr/>
        <p:txBody>
          <a:bodyPr/>
          <a:lstStyle/>
          <a:p>
            <a:pPr eaLnBrk="1" hangingPunct="1"/>
            <a:r>
              <a:rPr lang="cs-CZ" altLang="cs-CZ" dirty="0" smtClean="0"/>
              <a:t>Problém ve vzdělávání – </a:t>
            </a:r>
            <a:r>
              <a:rPr lang="cs-CZ" altLang="cs-CZ" dirty="0" err="1" smtClean="0"/>
              <a:t>dig.imigranti</a:t>
            </a:r>
            <a:r>
              <a:rPr lang="cs-CZ" altLang="cs-CZ" dirty="0" smtClean="0"/>
              <a:t> mají učit </a:t>
            </a:r>
            <a:r>
              <a:rPr lang="cs-CZ" altLang="cs-CZ" dirty="0" err="1" smtClean="0"/>
              <a:t>dig.natives</a:t>
            </a:r>
            <a:endParaRPr lang="cs-CZ" altLang="cs-CZ" dirty="0" smtClean="0"/>
          </a:p>
          <a:p>
            <a:pPr eaLnBrk="1" hangingPunct="1"/>
            <a:r>
              <a:rPr lang="cs-CZ" altLang="cs-CZ" dirty="0" smtClean="0"/>
              <a:t>Nechápou, že se mladí učí při TV nebo poslouchání hudby, protože oni sami to neumějí</a:t>
            </a:r>
          </a:p>
          <a:p>
            <a:pPr eaLnBrk="1" hangingPunct="1"/>
            <a:r>
              <a:rPr lang="cs-CZ" altLang="cs-CZ" dirty="0" smtClean="0"/>
              <a:t>Nevěří, že učení může být </a:t>
            </a:r>
            <a:r>
              <a:rPr lang="cs-CZ" altLang="cs-CZ" dirty="0" smtClean="0"/>
              <a:t>zábavné</a:t>
            </a:r>
          </a:p>
          <a:p>
            <a:pPr eaLnBrk="1" hangingPunct="1"/>
            <a:endParaRPr lang="cs-CZ" altLang="cs-CZ" dirty="0"/>
          </a:p>
          <a:p>
            <a:pPr eaLnBrk="1" hangingPunct="1"/>
            <a:endParaRPr lang="cs-CZ" altLang="cs-CZ"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Kritika</a:t>
            </a:r>
          </a:p>
        </p:txBody>
      </p:sp>
      <p:sp>
        <p:nvSpPr>
          <p:cNvPr id="20483" name="Rectangle 3"/>
          <p:cNvSpPr>
            <a:spLocks noGrp="1" noChangeArrowheads="1"/>
          </p:cNvSpPr>
          <p:nvPr>
            <p:ph idx="1"/>
          </p:nvPr>
        </p:nvSpPr>
        <p:spPr/>
        <p:txBody>
          <a:bodyPr/>
          <a:lstStyle/>
          <a:p>
            <a:pPr eaLnBrk="1" hangingPunct="1"/>
            <a:r>
              <a:rPr lang="cs-CZ" altLang="cs-CZ" dirty="0" smtClean="0">
                <a:sym typeface="Wingdings" pitchFamily="2" charset="2"/>
              </a:rPr>
              <a:t>Děti se učením neučí jen látce, ale i zodpovědnosti, trpělivosti… učí se, že je potřeba i přes nepříjemné pocity někdy „zabrat“, že život není jen hra</a:t>
            </a:r>
          </a:p>
          <a:p>
            <a:pPr eaLnBrk="1" hangingPunct="1"/>
            <a:r>
              <a:rPr lang="cs-CZ" altLang="cs-CZ" dirty="0" smtClean="0"/>
              <a:t>Rychlost, změna… </a:t>
            </a:r>
            <a:r>
              <a:rPr lang="cs-CZ" altLang="cs-CZ" dirty="0" smtClean="0">
                <a:sym typeface="Wingdings" pitchFamily="2" charset="2"/>
              </a:rPr>
              <a:t> nedostatek času na reflektování zkušeností, na vytváření mentálních modelů zkušeností</a:t>
            </a:r>
          </a:p>
          <a:p>
            <a:pPr eaLnBrk="1" hangingPunct="1"/>
            <a:endParaRPr lang="cs-CZ" altLang="cs-CZ" dirty="0" smtClean="0"/>
          </a:p>
          <a:p>
            <a:r>
              <a:rPr lang="cs-CZ" altLang="cs-CZ" dirty="0"/>
              <a:t>K čemu je </a:t>
            </a:r>
            <a:r>
              <a:rPr lang="cs-CZ" altLang="cs-CZ" dirty="0" err="1"/>
              <a:t>Prensky</a:t>
            </a:r>
            <a:r>
              <a:rPr lang="cs-CZ" altLang="cs-CZ" dirty="0"/>
              <a:t> dobrý?</a:t>
            </a:r>
          </a:p>
          <a:p>
            <a:pPr lvl="1"/>
            <a:r>
              <a:rPr lang="cs-CZ" altLang="cs-CZ" dirty="0"/>
              <a:t>Zamyslet se nad tím, co se díky ICT změnilo v procesu získávání informací</a:t>
            </a:r>
          </a:p>
          <a:p>
            <a:pPr lvl="1"/>
            <a:r>
              <a:rPr lang="cs-CZ" altLang="cs-CZ" dirty="0"/>
              <a:t>Jak využít ICT ve </a:t>
            </a:r>
            <a:r>
              <a:rPr lang="cs-CZ" altLang="cs-CZ" dirty="0" smtClean="0"/>
              <a:t>výuce, práci…  </a:t>
            </a:r>
          </a:p>
          <a:p>
            <a:pPr lvl="1"/>
            <a:r>
              <a:rPr lang="cs-CZ" altLang="cs-CZ" dirty="0" smtClean="0"/>
              <a:t>Přijmout, že to, jak se to „dělalo vždycky“, není jediná správná cesta</a:t>
            </a:r>
            <a:endParaRPr lang="cs-CZ" altLang="cs-CZ" dirty="0"/>
          </a:p>
          <a:p>
            <a:pPr eaLnBrk="1" hangingPunct="1"/>
            <a:endParaRPr lang="cs-CZ" altLang="cs-CZ"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678" y="404664"/>
            <a:ext cx="3804322"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Grp="1" noChangeArrowheads="1"/>
          </p:cNvSpPr>
          <p:nvPr>
            <p:ph type="title"/>
          </p:nvPr>
        </p:nvSpPr>
        <p:spPr/>
        <p:txBody>
          <a:bodyPr/>
          <a:lstStyle/>
          <a:p>
            <a:pPr eaLnBrk="1" hangingPunct="1"/>
            <a:r>
              <a:rPr lang="cs-CZ" altLang="cs-CZ" smtClean="0"/>
              <a:t>Digital divide</a:t>
            </a:r>
          </a:p>
        </p:txBody>
      </p:sp>
      <p:sp>
        <p:nvSpPr>
          <p:cNvPr id="21508" name="Rectangle 3"/>
          <p:cNvSpPr>
            <a:spLocks noGrp="1" noChangeArrowheads="1"/>
          </p:cNvSpPr>
          <p:nvPr>
            <p:ph idx="1"/>
          </p:nvPr>
        </p:nvSpPr>
        <p:spPr>
          <a:xfrm>
            <a:off x="395288" y="3357563"/>
            <a:ext cx="8229600" cy="2735262"/>
          </a:xfrm>
        </p:spPr>
        <p:txBody>
          <a:bodyPr/>
          <a:lstStyle/>
          <a:p>
            <a:pPr eaLnBrk="1" hangingPunct="1"/>
            <a:r>
              <a:rPr lang="cs-CZ" altLang="cs-CZ" sz="2600" smtClean="0"/>
              <a:t>Selwyn (2004) </a:t>
            </a:r>
          </a:p>
          <a:p>
            <a:pPr eaLnBrk="1" hangingPunct="1"/>
            <a:r>
              <a:rPr lang="cs-CZ" altLang="cs-CZ" sz="2600" smtClean="0"/>
              <a:t>Digital divide – rozdíl ve využívání ICT různými skupinami lidí; digitální propast</a:t>
            </a:r>
          </a:p>
          <a:p>
            <a:pPr lvl="1" eaLnBrk="1" hangingPunct="1"/>
            <a:r>
              <a:rPr lang="cs-CZ" altLang="cs-CZ" sz="2200" smtClean="0"/>
              <a:t>Proč je špatný?</a:t>
            </a:r>
          </a:p>
          <a:p>
            <a:pPr eaLnBrk="1" hangingPunct="1">
              <a:buFont typeface="Wingdings" pitchFamily="2" charset="2"/>
              <a:buNone/>
            </a:pPr>
            <a:endParaRPr lang="cs-CZ" altLang="cs-CZ" sz="26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smtClean="0"/>
              <a:t>Digital divide</a:t>
            </a:r>
          </a:p>
        </p:txBody>
      </p:sp>
      <p:sp>
        <p:nvSpPr>
          <p:cNvPr id="22531" name="Zástupný symbol pro obsah 2"/>
          <p:cNvSpPr>
            <a:spLocks noGrp="1"/>
          </p:cNvSpPr>
          <p:nvPr>
            <p:ph idx="1"/>
          </p:nvPr>
        </p:nvSpPr>
        <p:spPr/>
        <p:txBody>
          <a:bodyPr>
            <a:normAutofit/>
          </a:bodyPr>
          <a:lstStyle/>
          <a:p>
            <a:pPr eaLnBrk="1" hangingPunct="1"/>
            <a:r>
              <a:rPr lang="cs-CZ" altLang="cs-CZ" dirty="0" smtClean="0"/>
              <a:t>Původně rozdíl mezi lidmi, kteří měli a neměli přístup k ICT</a:t>
            </a:r>
          </a:p>
          <a:p>
            <a:pPr eaLnBrk="1" hangingPunct="1"/>
            <a:r>
              <a:rPr lang="cs-CZ" altLang="cs-CZ" dirty="0" smtClean="0"/>
              <a:t>Řada výzkumů ukazujících nerovnoměrný přístup k ICT závislý na SES, příjmu, pohlaví, vzdělání, věku, místě bydliště a rase</a:t>
            </a:r>
          </a:p>
          <a:p>
            <a:pPr eaLnBrk="1" hangingPunct="1"/>
            <a:endParaRPr lang="cs-CZ" altLang="cs-CZ" dirty="0" smtClean="0"/>
          </a:p>
          <a:p>
            <a:pPr eaLnBrk="1" hangingPunct="1"/>
            <a:endParaRPr lang="cs-CZ" altLang="cs-CZ" dirty="0"/>
          </a:p>
          <a:p>
            <a:pPr eaLnBrk="1" hangingPunct="1"/>
            <a:r>
              <a:rPr lang="cs-CZ" altLang="cs-CZ" dirty="0" smtClean="0"/>
              <a:t>Pozitivum takové definice</a:t>
            </a:r>
            <a:r>
              <a:rPr lang="cs-CZ" altLang="cs-CZ" dirty="0" smtClean="0"/>
              <a:t>?</a:t>
            </a:r>
          </a:p>
          <a:p>
            <a:pPr lvl="1"/>
            <a:r>
              <a:rPr lang="cs-CZ" altLang="cs-CZ" dirty="0" smtClean="0"/>
              <a:t>(Metodologické okénko)</a:t>
            </a:r>
            <a:endParaRPr lang="cs-CZ" altLang="cs-CZ" dirty="0" smtClean="0"/>
          </a:p>
          <a:p>
            <a:pPr eaLnBrk="1" hangingPunct="1"/>
            <a:endParaRPr lang="cs-CZ" altLang="cs-CZ"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cs-CZ" altLang="cs-CZ" smtClean="0"/>
              <a:t>Jenže..</a:t>
            </a:r>
          </a:p>
        </p:txBody>
      </p:sp>
      <p:sp>
        <p:nvSpPr>
          <p:cNvPr id="23556" name="Rectangle 3"/>
          <p:cNvSpPr>
            <a:spLocks noGrp="1" noChangeArrowheads="1"/>
          </p:cNvSpPr>
          <p:nvPr>
            <p:ph idx="1"/>
          </p:nvPr>
        </p:nvSpPr>
        <p:spPr/>
        <p:txBody>
          <a:bodyPr/>
          <a:lstStyle/>
          <a:p>
            <a:pPr eaLnBrk="1" hangingPunct="1"/>
            <a:r>
              <a:rPr lang="cs-CZ" altLang="cs-CZ" smtClean="0"/>
              <a:t>..nejde jen o „haves“ a „haves not“ – jsou tu i „want nots“ a obecně..</a:t>
            </a:r>
          </a:p>
          <a:p>
            <a:pPr eaLnBrk="1" hangingPunct="1"/>
            <a:r>
              <a:rPr lang="cs-CZ" altLang="cs-CZ" smtClean="0"/>
              <a:t>..celá řada proměnných ovlivňujících způsob, jakým (ne)používáme ICT</a:t>
            </a:r>
          </a:p>
          <a:p>
            <a:pPr lvl="1" eaLnBrk="1" hangingPunct="1"/>
            <a:r>
              <a:rPr lang="cs-CZ" altLang="cs-CZ" smtClean="0"/>
              <a:t>Sociální, psychologické, ekonomické, pragmatické…)</a:t>
            </a:r>
          </a:p>
          <a:p>
            <a:pPr eaLnBrk="1" hangingPunct="1"/>
            <a:endParaRPr lang="cs-CZ" altLang="cs-CZ" smtClean="0"/>
          </a:p>
          <a:p>
            <a:pPr eaLnBrk="1" hangingPunct="1"/>
            <a:endParaRPr lang="cs-CZ" alt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altLang="cs-CZ" smtClean="0"/>
              <a:t>Multitasking</a:t>
            </a:r>
          </a:p>
        </p:txBody>
      </p:sp>
      <p:sp>
        <p:nvSpPr>
          <p:cNvPr id="4099" name="Zástupný symbol pro obsah 2"/>
          <p:cNvSpPr>
            <a:spLocks noGrp="1"/>
          </p:cNvSpPr>
          <p:nvPr>
            <p:ph idx="1"/>
          </p:nvPr>
        </p:nvSpPr>
        <p:spPr>
          <a:xfrm>
            <a:off x="395288" y="1700213"/>
            <a:ext cx="8229600" cy="4525962"/>
          </a:xfrm>
        </p:spPr>
        <p:txBody>
          <a:bodyPr/>
          <a:lstStyle/>
          <a:p>
            <a:pPr eaLnBrk="1" hangingPunct="1"/>
            <a:r>
              <a:rPr lang="en-US" altLang="cs-CZ" sz="2400" smtClean="0"/>
              <a:t>“There is time enough for everything in the course of the day, if you do but one thing at once, but there is not time enough in the year, if you will do two things at a time.” </a:t>
            </a:r>
            <a:endParaRPr lang="cs-CZ" altLang="cs-CZ" sz="2400" smtClean="0"/>
          </a:p>
          <a:p>
            <a:pPr lvl="1" eaLnBrk="1" hangingPunct="1"/>
            <a:r>
              <a:rPr lang="cs-CZ" altLang="cs-CZ" sz="2000" smtClean="0"/>
              <a:t> Lord Chesterfield, 1740</a:t>
            </a:r>
          </a:p>
          <a:p>
            <a:pPr eaLnBrk="1" hangingPunct="1"/>
            <a:endParaRPr lang="cs-CZ" altLang="cs-CZ" sz="2400" smtClean="0"/>
          </a:p>
        </p:txBody>
      </p:sp>
      <p:pic>
        <p:nvPicPr>
          <p:cNvPr id="4100" name="Picture 2" descr="https://encrypted-tbn2.gstatic.com/images?q=tbn:ANd9GcT7HVJy7aaUQgukR4WvoYSHRWmnwkLgm81mNlXNMxwCXLBdGd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360738"/>
            <a:ext cx="37449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normAutofit fontScale="90000"/>
          </a:bodyPr>
          <a:lstStyle/>
          <a:p>
            <a:pPr eaLnBrk="1" hangingPunct="1"/>
            <a:r>
              <a:rPr lang="cs-CZ" altLang="cs-CZ" smtClean="0"/>
              <a:t>Van Dijk – Překážky v dostupnosti ICT</a:t>
            </a:r>
          </a:p>
        </p:txBody>
      </p:sp>
      <p:sp>
        <p:nvSpPr>
          <p:cNvPr id="24580" name="Rectangle 4"/>
          <p:cNvSpPr>
            <a:spLocks noGrp="1" noChangeArrowheads="1"/>
          </p:cNvSpPr>
          <p:nvPr>
            <p:ph idx="1"/>
          </p:nvPr>
        </p:nvSpPr>
        <p:spPr>
          <a:xfrm>
            <a:off x="468313" y="1628775"/>
            <a:ext cx="8229600" cy="4608513"/>
          </a:xfrm>
        </p:spPr>
        <p:txBody>
          <a:bodyPr/>
          <a:lstStyle/>
          <a:p>
            <a:pPr eaLnBrk="1" hangingPunct="1"/>
            <a:r>
              <a:rPr lang="cs-CZ" altLang="cs-CZ" sz="2600" dirty="0" smtClean="0"/>
              <a:t>4 druhy překážek v přístupu a typy přístupu, kterým brání:</a:t>
            </a:r>
          </a:p>
          <a:p>
            <a:pPr lvl="1" eaLnBrk="1" hangingPunct="1"/>
            <a:r>
              <a:rPr lang="cs-CZ" altLang="cs-CZ" sz="2400" dirty="0" smtClean="0"/>
              <a:t>Nedostatek základní </a:t>
            </a:r>
            <a:r>
              <a:rPr lang="cs-CZ" altLang="cs-CZ" sz="2400" dirty="0" err="1" smtClean="0"/>
              <a:t>dig.zkušenosti</a:t>
            </a:r>
            <a:r>
              <a:rPr lang="cs-CZ" altLang="cs-CZ" sz="2400" dirty="0" smtClean="0"/>
              <a:t> způsobený nedostatkem zájmu, strachem z PC, neatraktivitou technologie („</a:t>
            </a:r>
            <a:r>
              <a:rPr lang="cs-CZ" altLang="cs-CZ" sz="2400" dirty="0" err="1" smtClean="0">
                <a:solidFill>
                  <a:schemeClr val="accent5">
                    <a:lumMod val="50000"/>
                  </a:schemeClr>
                </a:solidFill>
              </a:rPr>
              <a:t>mental</a:t>
            </a:r>
            <a:r>
              <a:rPr lang="cs-CZ" altLang="cs-CZ" sz="2400" dirty="0" smtClean="0">
                <a:solidFill>
                  <a:schemeClr val="accent5">
                    <a:lumMod val="50000"/>
                  </a:schemeClr>
                </a:solidFill>
              </a:rPr>
              <a:t> </a:t>
            </a:r>
            <a:r>
              <a:rPr lang="cs-CZ" altLang="cs-CZ" sz="2400" dirty="0" err="1" smtClean="0">
                <a:solidFill>
                  <a:schemeClr val="accent5">
                    <a:lumMod val="50000"/>
                  </a:schemeClr>
                </a:solidFill>
              </a:rPr>
              <a:t>access</a:t>
            </a:r>
            <a:r>
              <a:rPr lang="cs-CZ" altLang="cs-CZ" sz="2400" dirty="0" smtClean="0"/>
              <a:t>“)</a:t>
            </a:r>
          </a:p>
          <a:p>
            <a:pPr lvl="1" eaLnBrk="1" hangingPunct="1"/>
            <a:r>
              <a:rPr lang="cs-CZ" altLang="cs-CZ" sz="2400" dirty="0" smtClean="0"/>
              <a:t>Nevlastnění PC a připojení („</a:t>
            </a:r>
            <a:r>
              <a:rPr lang="cs-CZ" altLang="cs-CZ" sz="2400" dirty="0" err="1" smtClean="0">
                <a:solidFill>
                  <a:schemeClr val="accent5">
                    <a:lumMod val="50000"/>
                  </a:schemeClr>
                </a:solidFill>
              </a:rPr>
              <a:t>material</a:t>
            </a:r>
            <a:r>
              <a:rPr lang="cs-CZ" altLang="cs-CZ" sz="2400" dirty="0" smtClean="0">
                <a:solidFill>
                  <a:schemeClr val="accent5">
                    <a:lumMod val="50000"/>
                  </a:schemeClr>
                </a:solidFill>
              </a:rPr>
              <a:t> </a:t>
            </a:r>
            <a:r>
              <a:rPr lang="cs-CZ" altLang="cs-CZ" sz="2400" dirty="0" err="1" smtClean="0">
                <a:solidFill>
                  <a:schemeClr val="accent5">
                    <a:lumMod val="50000"/>
                  </a:schemeClr>
                </a:solidFill>
              </a:rPr>
              <a:t>access</a:t>
            </a:r>
            <a:r>
              <a:rPr lang="cs-CZ" altLang="cs-CZ" sz="2400" dirty="0" smtClean="0"/>
              <a:t>“)</a:t>
            </a:r>
          </a:p>
          <a:p>
            <a:pPr lvl="1" eaLnBrk="1" hangingPunct="1"/>
            <a:r>
              <a:rPr lang="cs-CZ" altLang="cs-CZ" sz="2400" dirty="0" smtClean="0"/>
              <a:t>Nedostatek DS způsobený nedostatečným vzděláním nebo </a:t>
            </a:r>
            <a:r>
              <a:rPr lang="cs-CZ" altLang="cs-CZ" sz="2400" dirty="0" err="1" smtClean="0"/>
              <a:t>soc.podporou</a:t>
            </a:r>
            <a:r>
              <a:rPr lang="cs-CZ" altLang="cs-CZ" sz="2400" dirty="0" smtClean="0"/>
              <a:t> („</a:t>
            </a:r>
            <a:r>
              <a:rPr lang="cs-CZ" altLang="cs-CZ" sz="2400" dirty="0" err="1" smtClean="0">
                <a:solidFill>
                  <a:schemeClr val="accent5">
                    <a:lumMod val="50000"/>
                  </a:schemeClr>
                </a:solidFill>
              </a:rPr>
              <a:t>skills</a:t>
            </a:r>
            <a:r>
              <a:rPr lang="cs-CZ" altLang="cs-CZ" sz="2400" dirty="0" smtClean="0">
                <a:solidFill>
                  <a:schemeClr val="accent5">
                    <a:lumMod val="50000"/>
                  </a:schemeClr>
                </a:solidFill>
              </a:rPr>
              <a:t> </a:t>
            </a:r>
            <a:r>
              <a:rPr lang="cs-CZ" altLang="cs-CZ" sz="2400" dirty="0" err="1" smtClean="0">
                <a:solidFill>
                  <a:schemeClr val="accent5">
                    <a:lumMod val="50000"/>
                  </a:schemeClr>
                </a:solidFill>
              </a:rPr>
              <a:t>access</a:t>
            </a:r>
            <a:r>
              <a:rPr lang="cs-CZ" altLang="cs-CZ" sz="2400" dirty="0" smtClean="0"/>
              <a:t>“)</a:t>
            </a:r>
          </a:p>
          <a:p>
            <a:pPr lvl="1" eaLnBrk="1" hangingPunct="1"/>
            <a:r>
              <a:rPr lang="cs-CZ" altLang="cs-CZ" sz="2400" dirty="0" smtClean="0"/>
              <a:t>Nedostatek příležitostí být na PC („</a:t>
            </a:r>
            <a:r>
              <a:rPr lang="cs-CZ" altLang="cs-CZ" sz="2400" dirty="0" err="1" smtClean="0">
                <a:solidFill>
                  <a:schemeClr val="accent5">
                    <a:lumMod val="50000"/>
                  </a:schemeClr>
                </a:solidFill>
              </a:rPr>
              <a:t>usage</a:t>
            </a:r>
            <a:r>
              <a:rPr lang="cs-CZ" altLang="cs-CZ" sz="2400" dirty="0" smtClean="0">
                <a:solidFill>
                  <a:schemeClr val="accent5">
                    <a:lumMod val="50000"/>
                  </a:schemeClr>
                </a:solidFill>
              </a:rPr>
              <a:t> </a:t>
            </a:r>
            <a:r>
              <a:rPr lang="cs-CZ" altLang="cs-CZ" sz="2400" dirty="0" err="1" smtClean="0">
                <a:solidFill>
                  <a:schemeClr val="accent5">
                    <a:lumMod val="50000"/>
                  </a:schemeClr>
                </a:solidFill>
              </a:rPr>
              <a:t>access</a:t>
            </a:r>
            <a:r>
              <a:rPr lang="cs-CZ" altLang="cs-CZ" sz="24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573463"/>
            <a:ext cx="4086225"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p:txBody>
          <a:bodyPr/>
          <a:lstStyle/>
          <a:p>
            <a:pPr eaLnBrk="1" hangingPunct="1"/>
            <a:r>
              <a:rPr lang="cs-CZ" altLang="cs-CZ" smtClean="0"/>
              <a:t>Digital divide dnes</a:t>
            </a:r>
          </a:p>
        </p:txBody>
      </p:sp>
      <p:sp>
        <p:nvSpPr>
          <p:cNvPr id="25604" name="Rectangle 3"/>
          <p:cNvSpPr>
            <a:spLocks noGrp="1" noChangeArrowheads="1"/>
          </p:cNvSpPr>
          <p:nvPr>
            <p:ph idx="1"/>
          </p:nvPr>
        </p:nvSpPr>
        <p:spPr/>
        <p:txBody>
          <a:bodyPr/>
          <a:lstStyle/>
          <a:p>
            <a:pPr eaLnBrk="1" hangingPunct="1"/>
            <a:r>
              <a:rPr lang="cs-CZ" altLang="cs-CZ" smtClean="0"/>
              <a:t>Faktické (ne)vlastnění PC a připojení – ve vyspělých zemích jen velmi málo lidí nemá možnost připojení</a:t>
            </a:r>
          </a:p>
          <a:p>
            <a:pPr eaLnBrk="1" hangingPunct="1"/>
            <a:r>
              <a:rPr lang="cs-CZ" altLang="cs-CZ" smtClean="0"/>
              <a:t>Znamená to, že všichni využíváme benefitů ICT  stejně?</a:t>
            </a:r>
          </a:p>
          <a:p>
            <a:pPr eaLnBrk="1" hangingPunct="1"/>
            <a:endParaRPr lang="cs-CZ" altLang="cs-CZ"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smtClean="0"/>
              <a:t>Digital skills</a:t>
            </a:r>
          </a:p>
        </p:txBody>
      </p:sp>
      <p:sp>
        <p:nvSpPr>
          <p:cNvPr id="37891" name="Rectangle 3"/>
          <p:cNvSpPr>
            <a:spLocks noGrp="1" noChangeArrowheads="1"/>
          </p:cNvSpPr>
          <p:nvPr>
            <p:ph idx="1"/>
          </p:nvPr>
        </p:nvSpPr>
        <p:spPr/>
        <p:txBody>
          <a:bodyPr/>
          <a:lstStyle/>
          <a:p>
            <a:pPr eaLnBrk="1" hangingPunct="1"/>
            <a:r>
              <a:rPr lang="cs-CZ" altLang="cs-CZ" dirty="0" smtClean="0">
                <a:solidFill>
                  <a:schemeClr val="accent5">
                    <a:lumMod val="50000"/>
                  </a:schemeClr>
                </a:solidFill>
              </a:rPr>
              <a:t>Second-</a:t>
            </a:r>
            <a:r>
              <a:rPr lang="cs-CZ" altLang="cs-CZ" dirty="0" err="1" smtClean="0">
                <a:solidFill>
                  <a:schemeClr val="accent5">
                    <a:lumMod val="50000"/>
                  </a:schemeClr>
                </a:solidFill>
              </a:rPr>
              <a:t>level</a:t>
            </a:r>
            <a:r>
              <a:rPr lang="cs-CZ" altLang="cs-CZ" dirty="0" smtClean="0">
                <a:solidFill>
                  <a:schemeClr val="accent5">
                    <a:lumMod val="50000"/>
                  </a:schemeClr>
                </a:solidFill>
              </a:rPr>
              <a:t> </a:t>
            </a:r>
            <a:r>
              <a:rPr lang="cs-CZ" altLang="cs-CZ" dirty="0" err="1" smtClean="0">
                <a:solidFill>
                  <a:schemeClr val="accent5">
                    <a:lumMod val="50000"/>
                  </a:schemeClr>
                </a:solidFill>
              </a:rPr>
              <a:t>digital</a:t>
            </a:r>
            <a:r>
              <a:rPr lang="cs-CZ" altLang="cs-CZ" dirty="0" smtClean="0">
                <a:solidFill>
                  <a:schemeClr val="accent5">
                    <a:lumMod val="50000"/>
                  </a:schemeClr>
                </a:solidFill>
              </a:rPr>
              <a:t> </a:t>
            </a:r>
            <a:r>
              <a:rPr lang="cs-CZ" altLang="cs-CZ" dirty="0" err="1" smtClean="0">
                <a:solidFill>
                  <a:schemeClr val="accent5">
                    <a:lumMod val="50000"/>
                  </a:schemeClr>
                </a:solidFill>
              </a:rPr>
              <a:t>divide</a:t>
            </a:r>
            <a:r>
              <a:rPr lang="cs-CZ" altLang="cs-CZ" dirty="0" smtClean="0">
                <a:solidFill>
                  <a:schemeClr val="accent5">
                    <a:lumMod val="50000"/>
                  </a:schemeClr>
                </a:solidFill>
              </a:rPr>
              <a:t> </a:t>
            </a:r>
            <a:r>
              <a:rPr lang="cs-CZ" altLang="cs-CZ" dirty="0" smtClean="0"/>
              <a:t>– rozdíl kvůli různým úrovním DS nebo schopnosti zvládnout požadavky vysoce technické společnosti</a:t>
            </a:r>
          </a:p>
          <a:p>
            <a:pPr eaLnBrk="1" hangingPunct="1"/>
            <a:endParaRPr lang="cs-CZ" altLang="cs-CZ" dirty="0" smtClean="0"/>
          </a:p>
        </p:txBody>
      </p:sp>
      <p:sp>
        <p:nvSpPr>
          <p:cNvPr id="2" name="Zaoblený obdélník 1"/>
          <p:cNvSpPr/>
          <p:nvPr/>
        </p:nvSpPr>
        <p:spPr>
          <a:xfrm>
            <a:off x="1475656" y="3789040"/>
            <a:ext cx="2304256" cy="256490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cs-CZ" sz="2800" dirty="0" smtClean="0"/>
              <a:t>Digital</a:t>
            </a:r>
          </a:p>
          <a:p>
            <a:pPr algn="r"/>
            <a:r>
              <a:rPr lang="cs-CZ" sz="2800" dirty="0" smtClean="0"/>
              <a:t>Media</a:t>
            </a:r>
          </a:p>
          <a:p>
            <a:pPr algn="r"/>
            <a:r>
              <a:rPr lang="cs-CZ" sz="2800" dirty="0" err="1" smtClean="0"/>
              <a:t>Computer</a:t>
            </a:r>
            <a:endParaRPr lang="cs-CZ" sz="2800" dirty="0" smtClean="0"/>
          </a:p>
          <a:p>
            <a:pPr algn="r"/>
            <a:r>
              <a:rPr lang="cs-CZ" sz="2800" dirty="0" smtClean="0"/>
              <a:t>Internet</a:t>
            </a:r>
          </a:p>
        </p:txBody>
      </p:sp>
      <p:sp>
        <p:nvSpPr>
          <p:cNvPr id="5" name="Zaoblený obdélník 4"/>
          <p:cNvSpPr/>
          <p:nvPr/>
        </p:nvSpPr>
        <p:spPr>
          <a:xfrm>
            <a:off x="4860032" y="3789040"/>
            <a:ext cx="2448272" cy="256490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hangingPunct="1"/>
            <a:r>
              <a:rPr lang="cs-CZ" altLang="cs-CZ" sz="2800" dirty="0" err="1" smtClean="0"/>
              <a:t>Literacy</a:t>
            </a:r>
            <a:endParaRPr lang="cs-CZ" altLang="cs-CZ" sz="2800" dirty="0" smtClean="0"/>
          </a:p>
          <a:p>
            <a:pPr eaLnBrk="1" hangingPunct="1"/>
            <a:r>
              <a:rPr lang="cs-CZ" altLang="cs-CZ" sz="2800" dirty="0" err="1" smtClean="0"/>
              <a:t>Skills</a:t>
            </a:r>
            <a:endParaRPr lang="cs-CZ" altLang="cs-CZ" sz="2800" dirty="0" smtClean="0"/>
          </a:p>
          <a:p>
            <a:pPr eaLnBrk="1" hangingPunct="1"/>
            <a:r>
              <a:rPr lang="cs-CZ" altLang="cs-CZ" sz="2800" dirty="0" err="1" smtClean="0"/>
              <a:t>Competence</a:t>
            </a:r>
            <a:endParaRPr lang="cs-CZ" altLang="cs-CZ" sz="2800" dirty="0"/>
          </a:p>
        </p:txBody>
      </p:sp>
      <p:sp>
        <p:nvSpPr>
          <p:cNvPr id="3" name="Kříž 2"/>
          <p:cNvSpPr/>
          <p:nvPr/>
        </p:nvSpPr>
        <p:spPr>
          <a:xfrm>
            <a:off x="3923928" y="4725144"/>
            <a:ext cx="792088" cy="778396"/>
          </a:xfrm>
          <a:prstGeom prst="plus">
            <a:avLst>
              <a:gd name="adj" fmla="val 38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smtClean="0"/>
              <a:t>Digital skills</a:t>
            </a:r>
          </a:p>
        </p:txBody>
      </p:sp>
      <p:sp>
        <p:nvSpPr>
          <p:cNvPr id="38915" name="Rectangle 3"/>
          <p:cNvSpPr>
            <a:spLocks noGrp="1" noChangeArrowheads="1"/>
          </p:cNvSpPr>
          <p:nvPr>
            <p:ph idx="1"/>
          </p:nvPr>
        </p:nvSpPr>
        <p:spPr>
          <a:xfrm>
            <a:off x="107950" y="1719263"/>
            <a:ext cx="8208466" cy="4733925"/>
          </a:xfrm>
        </p:spPr>
        <p:txBody>
          <a:bodyPr/>
          <a:lstStyle/>
          <a:p>
            <a:pPr eaLnBrk="1" hangingPunct="1"/>
            <a:r>
              <a:rPr lang="cs-CZ" altLang="cs-CZ" sz="2600" dirty="0" smtClean="0"/>
              <a:t>Proč jsou DS tak důležité </a:t>
            </a:r>
          </a:p>
          <a:p>
            <a:pPr lvl="1" eaLnBrk="1" hangingPunct="1"/>
            <a:r>
              <a:rPr lang="cs-CZ" altLang="cs-CZ" sz="2200" dirty="0" smtClean="0"/>
              <a:t>Vyšší míra DS má zlepšovat využívání pozitiv na internetu a omezit zažívání negativ (případně zlepšit </a:t>
            </a:r>
            <a:r>
              <a:rPr lang="cs-CZ" altLang="cs-CZ" sz="2200" dirty="0" err="1" smtClean="0"/>
              <a:t>coping</a:t>
            </a:r>
            <a:r>
              <a:rPr lang="cs-CZ" altLang="cs-CZ" sz="2200" dirty="0" smtClean="0"/>
              <a:t> s negativy)</a:t>
            </a:r>
          </a:p>
          <a:p>
            <a:pPr eaLnBrk="1" hangingPunct="1"/>
            <a:endParaRPr lang="cs-CZ" altLang="cs-CZ" sz="2600" dirty="0" smtClean="0"/>
          </a:p>
          <a:p>
            <a:pPr eaLnBrk="1" hangingPunct="1"/>
            <a:r>
              <a:rPr lang="cs-CZ" altLang="cs-CZ" sz="2600" dirty="0" smtClean="0"/>
              <a:t>Digitální gramotnost:</a:t>
            </a:r>
          </a:p>
          <a:p>
            <a:pPr eaLnBrk="1" hangingPunct="1"/>
            <a:r>
              <a:rPr lang="cs-CZ" altLang="cs-CZ" sz="2600" dirty="0" smtClean="0"/>
              <a:t>Minimální dovednosti, které umožňují uživateli efektivně pracovat se softwarem nebo získávat potřebné informace</a:t>
            </a:r>
          </a:p>
          <a:p>
            <a:pPr lvl="1" eaLnBrk="1" hangingPunct="1"/>
            <a:r>
              <a:rPr lang="cs-CZ" altLang="cs-CZ" sz="2200" dirty="0" smtClean="0"/>
              <a:t>Funkční definice</a:t>
            </a:r>
          </a:p>
          <a:p>
            <a:pPr eaLnBrk="1" hangingPunct="1"/>
            <a:endParaRPr lang="cs-CZ" altLang="cs-CZ"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cs-CZ" smtClean="0"/>
              <a:t>Hargittai (2002)</a:t>
            </a:r>
            <a:endParaRPr lang="cs-CZ" altLang="cs-CZ" smtClean="0"/>
          </a:p>
        </p:txBody>
      </p:sp>
      <p:sp>
        <p:nvSpPr>
          <p:cNvPr id="39939" name="Rectangle 3"/>
          <p:cNvSpPr>
            <a:spLocks noGrp="1" noChangeArrowheads="1"/>
          </p:cNvSpPr>
          <p:nvPr>
            <p:ph idx="1"/>
          </p:nvPr>
        </p:nvSpPr>
        <p:spPr/>
        <p:txBody>
          <a:bodyPr/>
          <a:lstStyle/>
          <a:p>
            <a:pPr eaLnBrk="1" hangingPunct="1"/>
            <a:r>
              <a:rPr lang="cs-CZ" altLang="cs-CZ" dirty="0" smtClean="0"/>
              <a:t>DS jako schopnost efektivně hledat informace na webu</a:t>
            </a:r>
          </a:p>
          <a:p>
            <a:pPr eaLnBrk="1" hangingPunct="1"/>
            <a:r>
              <a:rPr lang="cs-CZ" altLang="cs-CZ" dirty="0" smtClean="0"/>
              <a:t>Pozorování a rozhovory s 54 náhodně vybranými uživateli internetu z předměstí New Jersey</a:t>
            </a:r>
          </a:p>
          <a:p>
            <a:pPr eaLnBrk="1" hangingPunct="1"/>
            <a:endParaRPr lang="cs-CZ" altLang="cs-CZ" dirty="0" smtClean="0"/>
          </a:p>
          <a:p>
            <a:pPr eaLnBrk="1" hangingPunct="1"/>
            <a:endParaRPr lang="cs-CZ" altLang="cs-CZ" dirty="0" smtClean="0"/>
          </a:p>
          <a:p>
            <a:pPr eaLnBrk="1" hangingPunct="1"/>
            <a:endParaRPr lang="cs-CZ" altLang="cs-CZ"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mtClean="0"/>
              <a:t>Výzkum - metoda</a:t>
            </a:r>
          </a:p>
        </p:txBody>
      </p:sp>
      <p:sp>
        <p:nvSpPr>
          <p:cNvPr id="40963" name="Rectangle 3"/>
          <p:cNvSpPr>
            <a:spLocks noGrp="1" noChangeArrowheads="1"/>
          </p:cNvSpPr>
          <p:nvPr>
            <p:ph idx="1"/>
          </p:nvPr>
        </p:nvSpPr>
        <p:spPr/>
        <p:txBody>
          <a:bodyPr/>
          <a:lstStyle/>
          <a:p>
            <a:pPr eaLnBrk="1" hangingPunct="1"/>
            <a:r>
              <a:rPr lang="cs-CZ" altLang="cs-CZ" smtClean="0"/>
              <a:t>Úkol – najít na internetu:</a:t>
            </a:r>
          </a:p>
          <a:p>
            <a:pPr lvl="1" eaLnBrk="1" hangingPunct="1"/>
            <a:r>
              <a:rPr lang="cs-CZ" altLang="cs-CZ" smtClean="0"/>
              <a:t>Informace o lokálních kulturních událostech (divadlo, kino, koncerty..)</a:t>
            </a:r>
          </a:p>
          <a:p>
            <a:pPr lvl="1" eaLnBrk="1" hangingPunct="1"/>
            <a:r>
              <a:rPr lang="cs-CZ" altLang="cs-CZ" smtClean="0"/>
              <a:t>Hudbu, kterou by mohli poslouchat online</a:t>
            </a:r>
          </a:p>
          <a:p>
            <a:pPr lvl="1" eaLnBrk="1" hangingPunct="1"/>
            <a:r>
              <a:rPr lang="cs-CZ" altLang="cs-CZ" smtClean="0"/>
              <a:t>Web.stránku porovnávající postoje prezidentských kandidátů na potraty</a:t>
            </a:r>
          </a:p>
          <a:p>
            <a:pPr lvl="1" eaLnBrk="1" hangingPunct="1"/>
            <a:r>
              <a:rPr lang="cs-CZ" altLang="cs-CZ" smtClean="0"/>
              <a:t>Daňový formulář</a:t>
            </a:r>
          </a:p>
          <a:p>
            <a:pPr lvl="1" eaLnBrk="1" hangingPunct="1"/>
            <a:r>
              <a:rPr lang="cs-CZ" altLang="cs-CZ" smtClean="0"/>
              <a:t>Umění od dětí</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0884">
            <a:off x="4500563" y="5229225"/>
            <a:ext cx="2232025"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8505">
            <a:off x="6516688" y="3933825"/>
            <a:ext cx="1997075"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mtClean="0"/>
              <a:t>Výzkum – výsledky</a:t>
            </a:r>
          </a:p>
        </p:txBody>
      </p:sp>
      <p:sp>
        <p:nvSpPr>
          <p:cNvPr id="41987" name="Rectangle 3"/>
          <p:cNvSpPr>
            <a:spLocks noGrp="1" noChangeArrowheads="1"/>
          </p:cNvSpPr>
          <p:nvPr>
            <p:ph idx="1"/>
          </p:nvPr>
        </p:nvSpPr>
        <p:spPr>
          <a:xfrm>
            <a:off x="457200" y="1719263"/>
            <a:ext cx="8229600" cy="1422400"/>
          </a:xfrm>
        </p:spPr>
        <p:txBody>
          <a:bodyPr>
            <a:normAutofit/>
          </a:bodyPr>
          <a:lstStyle/>
          <a:p>
            <a:pPr eaLnBrk="1" hangingPunct="1"/>
            <a:r>
              <a:rPr lang="cs-CZ" altLang="cs-CZ" smtClean="0"/>
              <a:t>Dovednost – definována úspěšným nalezením požadovaného obsahu + časem</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781300"/>
            <a:ext cx="65881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107950" y="2924175"/>
            <a:ext cx="2592388"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tx2"/>
              </a:buClr>
              <a:buSzPct val="70000"/>
              <a:buFont typeface="Wingdings" pitchFamily="2" charset="2"/>
              <a:buChar char="l"/>
            </a:pPr>
            <a:r>
              <a:rPr lang="cs-CZ" altLang="cs-CZ" sz="2600" dirty="0"/>
              <a:t> </a:t>
            </a:r>
            <a:r>
              <a:rPr lang="cs-CZ" altLang="cs-CZ" sz="2600" dirty="0" smtClean="0"/>
              <a:t>polovina lidí </a:t>
            </a:r>
            <a:r>
              <a:rPr lang="cs-CZ" altLang="cs-CZ" sz="2600" dirty="0"/>
              <a:t>zvládla všechny úkoly, 31,5 % </a:t>
            </a:r>
            <a:r>
              <a:rPr lang="cs-CZ" altLang="cs-CZ" sz="2600" dirty="0" smtClean="0"/>
              <a:t>4 </a:t>
            </a:r>
            <a:r>
              <a:rPr lang="cs-CZ" altLang="cs-CZ" sz="2600" dirty="0"/>
              <a:t>z 5, zbylých 10 zvládlo 1-3 </a:t>
            </a:r>
            <a:r>
              <a:rPr lang="cs-CZ" altLang="cs-CZ" sz="2600" dirty="0" smtClean="0"/>
              <a:t>úkoly</a:t>
            </a:r>
          </a:p>
          <a:p>
            <a:pPr eaLnBrk="1" hangingPunct="1">
              <a:spcBef>
                <a:spcPct val="20000"/>
              </a:spcBef>
              <a:buClr>
                <a:schemeClr val="tx2"/>
              </a:buClr>
              <a:buSzPct val="70000"/>
              <a:buFont typeface="Wingdings" pitchFamily="2" charset="2"/>
              <a:buChar char="l"/>
            </a:pPr>
            <a:r>
              <a:rPr lang="cs-CZ" altLang="cs-CZ" sz="2000" dirty="0" smtClean="0"/>
              <a:t>(N = 54)</a:t>
            </a:r>
            <a:endParaRPr lang="cs-CZ" altLang="cs-CZ"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86531" y="404664"/>
            <a:ext cx="8229600" cy="1549400"/>
          </a:xfrm>
        </p:spPr>
        <p:txBody>
          <a:bodyPr>
            <a:normAutofit/>
          </a:bodyPr>
          <a:lstStyle/>
          <a:p>
            <a:pPr eaLnBrk="1" hangingPunct="1"/>
            <a:r>
              <a:rPr lang="cs-CZ" altLang="cs-CZ" dirty="0" smtClean="0"/>
              <a:t>Velký rozptyl – 2,5 – 33 min</a:t>
            </a:r>
          </a:p>
          <a:p>
            <a:pPr eaLnBrk="1" hangingPunct="1"/>
            <a:r>
              <a:rPr lang="cs-CZ" altLang="cs-CZ" dirty="0" smtClean="0"/>
              <a:t>Polovina respondentů hotová do 12 minut</a:t>
            </a:r>
          </a:p>
          <a:p>
            <a:pPr eaLnBrk="1" hangingPunct="1"/>
            <a:endParaRPr lang="cs-CZ" altLang="cs-CZ" dirty="0" smtClean="0"/>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14488"/>
            <a:ext cx="7812087"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247650" y="458813"/>
            <a:ext cx="8229600" cy="1412875"/>
          </a:xfrm>
        </p:spPr>
        <p:txBody>
          <a:bodyPr/>
          <a:lstStyle/>
          <a:p>
            <a:pPr eaLnBrk="1" hangingPunct="1">
              <a:lnSpc>
                <a:spcPct val="90000"/>
              </a:lnSpc>
            </a:pPr>
            <a:r>
              <a:rPr lang="cs-CZ" altLang="cs-CZ" sz="2600" dirty="0" smtClean="0"/>
              <a:t>Úspěšní ve všech úkolech (N = 27)</a:t>
            </a:r>
          </a:p>
          <a:p>
            <a:pPr eaLnBrk="1" hangingPunct="1">
              <a:lnSpc>
                <a:spcPct val="90000"/>
              </a:lnSpc>
            </a:pPr>
            <a:r>
              <a:rPr lang="cs-CZ" altLang="cs-CZ" sz="2600" dirty="0" smtClean="0"/>
              <a:t>2,5 – 30,3 min</a:t>
            </a:r>
          </a:p>
          <a:p>
            <a:pPr eaLnBrk="1" hangingPunct="1">
              <a:lnSpc>
                <a:spcPct val="90000"/>
              </a:lnSpc>
            </a:pPr>
            <a:r>
              <a:rPr lang="cs-CZ" altLang="cs-CZ" sz="2600" dirty="0" smtClean="0"/>
              <a:t>Polovina do 9 min</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55788"/>
            <a:ext cx="7502525"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9388" y="0"/>
            <a:ext cx="7543800" cy="1295400"/>
          </a:xfrm>
        </p:spPr>
        <p:txBody>
          <a:bodyPr/>
          <a:lstStyle/>
          <a:p>
            <a:pPr eaLnBrk="1" hangingPunct="1"/>
            <a:r>
              <a:rPr lang="cs-CZ" altLang="cs-CZ" smtClean="0"/>
              <a:t>Věk</a:t>
            </a:r>
          </a:p>
        </p:txBody>
      </p:sp>
      <p:sp>
        <p:nvSpPr>
          <p:cNvPr id="45059" name="Rectangle 3"/>
          <p:cNvSpPr>
            <a:spLocks noGrp="1" noChangeArrowheads="1"/>
          </p:cNvSpPr>
          <p:nvPr>
            <p:ph idx="1"/>
          </p:nvPr>
        </p:nvSpPr>
        <p:spPr>
          <a:xfrm>
            <a:off x="468313" y="5300663"/>
            <a:ext cx="8229600" cy="1008062"/>
          </a:xfrm>
        </p:spPr>
        <p:txBody>
          <a:bodyPr>
            <a:normAutofit/>
          </a:bodyPr>
          <a:lstStyle/>
          <a:p>
            <a:pPr eaLnBrk="1" hangingPunct="1"/>
            <a:r>
              <a:rPr lang="cs-CZ" altLang="cs-CZ" sz="2600" dirty="0" smtClean="0"/>
              <a:t>Mladší jsou rychlejší a v plnění úkolů úspěšnější</a:t>
            </a:r>
          </a:p>
          <a:p>
            <a:pPr eaLnBrk="1" hangingPunct="1"/>
            <a:r>
              <a:rPr lang="cs-CZ" altLang="cs-CZ" sz="2600" dirty="0" smtClean="0"/>
              <a:t>Pohlaví – rozdíly </a:t>
            </a:r>
            <a:r>
              <a:rPr lang="cs-CZ" altLang="cs-CZ" sz="2600" dirty="0" err="1" smtClean="0"/>
              <a:t>ns</a:t>
            </a:r>
            <a:r>
              <a:rPr lang="cs-CZ" altLang="cs-CZ" sz="2600" dirty="0" smtClean="0"/>
              <a:t>.</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5725"/>
            <a:ext cx="7596188"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mtClean="0"/>
              <a:t>Typy MT</a:t>
            </a:r>
          </a:p>
        </p:txBody>
      </p:sp>
      <p:sp>
        <p:nvSpPr>
          <p:cNvPr id="3" name="Zástupný symbol pro obsah 2"/>
          <p:cNvSpPr>
            <a:spLocks noGrp="1"/>
          </p:cNvSpPr>
          <p:nvPr>
            <p:ph idx="1"/>
          </p:nvPr>
        </p:nvSpPr>
        <p:spPr/>
        <p:txBody>
          <a:bodyPr>
            <a:normAutofit/>
          </a:bodyPr>
          <a:lstStyle/>
          <a:p>
            <a:pPr eaLnBrk="1" hangingPunct="1">
              <a:defRPr/>
            </a:pPr>
            <a:r>
              <a:rPr lang="cs-CZ" dirty="0" smtClean="0"/>
              <a:t>Sekvenční – úkol začíná až po dokončení předchozího úkolu</a:t>
            </a:r>
          </a:p>
          <a:p>
            <a:pPr lvl="1" eaLnBrk="1" hangingPunct="1">
              <a:defRPr/>
            </a:pPr>
            <a:r>
              <a:rPr lang="cs-CZ" dirty="0" smtClean="0"/>
              <a:t>V podstatě není MT, ve výzkumech jako kontrolní úroveň</a:t>
            </a:r>
          </a:p>
          <a:p>
            <a:pPr eaLnBrk="1" hangingPunct="1">
              <a:defRPr/>
            </a:pPr>
            <a:r>
              <a:rPr lang="cs-CZ" dirty="0" smtClean="0"/>
              <a:t>Paralelní – úkoly se dělají ve stejnou dobu, maximální úroveň překryvu</a:t>
            </a:r>
          </a:p>
          <a:p>
            <a:pPr lvl="1" eaLnBrk="1" hangingPunct="1">
              <a:defRPr/>
            </a:pPr>
            <a:r>
              <a:rPr lang="cs-CZ" dirty="0" smtClean="0"/>
              <a:t>Obtížné – dělit takto pozornost ani neumíme, možné při úkolech vyžadujících jiný typ pozornosti (hudba + čtení)</a:t>
            </a:r>
          </a:p>
          <a:p>
            <a:pPr eaLnBrk="1" hangingPunct="1">
              <a:defRPr/>
            </a:pPr>
            <a:r>
              <a:rPr lang="cs-CZ" dirty="0" smtClean="0"/>
              <a:t>Prokládání úkolů – před jejich dokončením</a:t>
            </a:r>
          </a:p>
          <a:p>
            <a:pPr lvl="1" eaLnBrk="1" hangingPunct="1">
              <a:defRPr/>
            </a:pPr>
            <a:r>
              <a:rPr lang="cs-CZ" dirty="0" smtClean="0"/>
              <a:t>Typické pro PC MT </a:t>
            </a:r>
          </a:p>
          <a:p>
            <a:pPr lvl="1" eaLnBrk="1" hangingPunct="1">
              <a:defRPr/>
            </a:pPr>
            <a:r>
              <a:rPr lang="cs-CZ" dirty="0" smtClean="0"/>
              <a:t>Záměrné x nucené</a:t>
            </a:r>
          </a:p>
          <a:p>
            <a:pPr eaLnBrk="1" hangingPunct="1">
              <a:defRPr/>
            </a:pPr>
            <a:endParaRPr 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79214"/>
            <a:ext cx="2519363" cy="2133600"/>
          </a:xfrm>
        </p:spPr>
        <p:txBody>
          <a:bodyPr/>
          <a:lstStyle/>
          <a:p>
            <a:pPr eaLnBrk="1" hangingPunct="1"/>
            <a:r>
              <a:rPr lang="cs-CZ" altLang="cs-CZ" sz="3600" dirty="0" smtClean="0"/>
              <a:t>Předchozí zkušenost s </a:t>
            </a:r>
            <a:r>
              <a:rPr lang="cs-CZ" altLang="cs-CZ" sz="3600" dirty="0" err="1" smtClean="0"/>
              <a:t>netem</a:t>
            </a:r>
            <a:endParaRPr lang="cs-CZ" altLang="cs-CZ" sz="3600" dirty="0" smtClean="0"/>
          </a:p>
        </p:txBody>
      </p:sp>
      <p:sp>
        <p:nvSpPr>
          <p:cNvPr id="47107" name="Rectangle 3"/>
          <p:cNvSpPr>
            <a:spLocks noGrp="1" noChangeArrowheads="1"/>
          </p:cNvSpPr>
          <p:nvPr>
            <p:ph idx="1"/>
          </p:nvPr>
        </p:nvSpPr>
        <p:spPr>
          <a:xfrm>
            <a:off x="468313" y="3317875"/>
            <a:ext cx="8229600" cy="3206750"/>
          </a:xfrm>
        </p:spPr>
        <p:txBody>
          <a:bodyPr>
            <a:normAutofit/>
          </a:bodyPr>
          <a:lstStyle/>
          <a:p>
            <a:pPr eaLnBrk="1" hangingPunct="1"/>
            <a:r>
              <a:rPr lang="cs-CZ" altLang="cs-CZ" sz="2600" dirty="0" smtClean="0"/>
              <a:t>Rozdíl především mezi lidmi, kteří internet používají méně než hodinu týdně a všemi ostatními</a:t>
            </a:r>
          </a:p>
          <a:p>
            <a:pPr eaLnBrk="1" hangingPunct="1"/>
            <a:r>
              <a:rPr lang="cs-CZ" altLang="cs-CZ" sz="2600" dirty="0" smtClean="0"/>
              <a:t>Počet let používání </a:t>
            </a:r>
            <a:r>
              <a:rPr lang="cs-CZ" altLang="cs-CZ" sz="2600" dirty="0" err="1" smtClean="0"/>
              <a:t>netu</a:t>
            </a:r>
            <a:r>
              <a:rPr lang="cs-CZ" altLang="cs-CZ" sz="2600" dirty="0" smtClean="0"/>
              <a:t> – rozdíl mezi těmi, co 2 roky a méně a všemi ostatními </a:t>
            </a:r>
          </a:p>
          <a:p>
            <a:pPr lvl="1" eaLnBrk="1" hangingPunct="1"/>
            <a:r>
              <a:rPr lang="cs-CZ" altLang="cs-CZ" sz="2200" dirty="0" smtClean="0"/>
              <a:t>Ale platí, že ti, co </a:t>
            </a:r>
            <a:r>
              <a:rPr lang="cs-CZ" altLang="cs-CZ" sz="2200" dirty="0" err="1" smtClean="0"/>
              <a:t>net</a:t>
            </a:r>
            <a:r>
              <a:rPr lang="cs-CZ" altLang="cs-CZ" sz="2200" dirty="0" smtClean="0"/>
              <a:t> používají méně, jsou starší </a:t>
            </a:r>
            <a:r>
              <a:rPr lang="cs-CZ" altLang="cs-CZ" sz="2200" dirty="0" smtClean="0"/>
              <a:t>– možný </a:t>
            </a:r>
            <a:r>
              <a:rPr lang="cs-CZ" altLang="cs-CZ" sz="2200" dirty="0" smtClean="0"/>
              <a:t>vliv věku</a:t>
            </a:r>
          </a:p>
          <a:p>
            <a:pPr eaLnBrk="1" hangingPunct="1"/>
            <a:r>
              <a:rPr lang="cs-CZ" altLang="cs-CZ" sz="2600" dirty="0" smtClean="0"/>
              <a:t>Další ukázka toho, že lidé mají různé DS</a:t>
            </a:r>
          </a:p>
          <a:p>
            <a:pPr eaLnBrk="1" hangingPunct="1"/>
            <a:endParaRPr lang="cs-CZ" altLang="cs-CZ" sz="2600" dirty="0" smtClean="0"/>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146050"/>
            <a:ext cx="680402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cs-CZ" altLang="cs-CZ" smtClean="0"/>
              <a:t>Definice DS</a:t>
            </a:r>
          </a:p>
        </p:txBody>
      </p:sp>
      <p:sp>
        <p:nvSpPr>
          <p:cNvPr id="48131" name="Rectangle 3"/>
          <p:cNvSpPr>
            <a:spLocks noGrp="1" noChangeArrowheads="1"/>
          </p:cNvSpPr>
          <p:nvPr>
            <p:ph idx="1"/>
          </p:nvPr>
        </p:nvSpPr>
        <p:spPr/>
        <p:txBody>
          <a:bodyPr/>
          <a:lstStyle/>
          <a:p>
            <a:pPr eaLnBrk="1" hangingPunct="1"/>
            <a:r>
              <a:rPr lang="cs-CZ" altLang="cs-CZ" smtClean="0"/>
              <a:t>DS jako schopnost hledat informace</a:t>
            </a:r>
          </a:p>
          <a:p>
            <a:pPr eaLnBrk="1" hangingPunct="1"/>
            <a:r>
              <a:rPr lang="cs-CZ" altLang="cs-CZ" smtClean="0"/>
              <a:t>To samo o sobě nestačí – patří sem i dovednost posuzovat získané informace, používat je, kriticky hodnotit (zjišťovat zdroje informací, účel jejich prezentace – reklama, ..), znát obecné konstrukce stránek, vědět, kdo je očekávaným publikem</a:t>
            </a:r>
          </a:p>
          <a:p>
            <a:pPr eaLnBrk="1" hangingPunct="1"/>
            <a:endParaRPr lang="cs-CZ" alt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700" y="4656138"/>
            <a:ext cx="35623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2"/>
          <p:cNvSpPr>
            <a:spLocks noGrp="1" noChangeArrowheads="1"/>
          </p:cNvSpPr>
          <p:nvPr>
            <p:ph type="title"/>
          </p:nvPr>
        </p:nvSpPr>
        <p:spPr/>
        <p:txBody>
          <a:bodyPr/>
          <a:lstStyle/>
          <a:p>
            <a:pPr eaLnBrk="1" hangingPunct="1"/>
            <a:r>
              <a:rPr lang="cs-CZ" altLang="cs-CZ" smtClean="0"/>
              <a:t>Měření digital skills</a:t>
            </a:r>
          </a:p>
        </p:txBody>
      </p:sp>
      <p:sp>
        <p:nvSpPr>
          <p:cNvPr id="49156" name="Rectangle 3"/>
          <p:cNvSpPr>
            <a:spLocks noGrp="1" noChangeArrowheads="1"/>
          </p:cNvSpPr>
          <p:nvPr>
            <p:ph idx="1"/>
          </p:nvPr>
        </p:nvSpPr>
        <p:spPr/>
        <p:txBody>
          <a:bodyPr>
            <a:normAutofit/>
          </a:bodyPr>
          <a:lstStyle/>
          <a:p>
            <a:pPr eaLnBrk="1" hangingPunct="1"/>
            <a:r>
              <a:rPr lang="cs-CZ" altLang="cs-CZ" smtClean="0"/>
              <a:t>Pokud není zahrnuto přímé pozorování interakce s počítačem – obtížné..</a:t>
            </a:r>
          </a:p>
          <a:p>
            <a:pPr eaLnBrk="1" hangingPunct="1"/>
            <a:r>
              <a:rPr lang="cs-CZ" altLang="cs-CZ" smtClean="0"/>
              <a:t>3 základní přístupy:</a:t>
            </a:r>
          </a:p>
          <a:p>
            <a:pPr eaLnBrk="1" hangingPunct="1"/>
            <a:r>
              <a:rPr lang="cs-CZ" altLang="cs-CZ" smtClean="0"/>
              <a:t>Měření rozsahu a hloubky online aktivit</a:t>
            </a:r>
          </a:p>
          <a:p>
            <a:pPr lvl="1" eaLnBrk="1" hangingPunct="1"/>
            <a:r>
              <a:rPr lang="cs-CZ" altLang="cs-CZ" smtClean="0"/>
              <a:t>Předpoklad, že čím více na internetu děláme, tím vyšší bude naše DS – neměří se DS, ale míra aktivit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cs-CZ" altLang="cs-CZ" smtClean="0"/>
          </a:p>
        </p:txBody>
      </p:sp>
      <p:sp>
        <p:nvSpPr>
          <p:cNvPr id="50179" name="Rectangle 3"/>
          <p:cNvSpPr>
            <a:spLocks noGrp="1" noChangeArrowheads="1"/>
          </p:cNvSpPr>
          <p:nvPr>
            <p:ph idx="1"/>
          </p:nvPr>
        </p:nvSpPr>
        <p:spPr/>
        <p:txBody>
          <a:bodyPr/>
          <a:lstStyle/>
          <a:p>
            <a:pPr eaLnBrk="1" hangingPunct="1"/>
            <a:r>
              <a:rPr lang="cs-CZ" altLang="cs-CZ" sz="2600" smtClean="0"/>
              <a:t>Online self-efficacy</a:t>
            </a:r>
          </a:p>
          <a:p>
            <a:pPr lvl="1" eaLnBrk="1" hangingPunct="1"/>
            <a:r>
              <a:rPr lang="cs-CZ" altLang="cs-CZ" sz="2200" smtClean="0"/>
              <a:t>Schopnost zvládat internet (jak moc si věřím, že s netem dokážu dobře zacházet)</a:t>
            </a:r>
          </a:p>
          <a:p>
            <a:pPr lvl="1" eaLnBrk="1" hangingPunct="1"/>
            <a:r>
              <a:rPr lang="cs-CZ" altLang="cs-CZ" sz="2200" smtClean="0"/>
              <a:t>Položky jako: Jak dobrý jsi v používání internetu?, Vím o internetu hodně věcí..</a:t>
            </a:r>
          </a:p>
          <a:p>
            <a:pPr eaLnBrk="1" hangingPunct="1"/>
            <a:r>
              <a:rPr lang="cs-CZ" altLang="cs-CZ" sz="2600" smtClean="0"/>
              <a:t>Měření konkrétních dovedností</a:t>
            </a:r>
          </a:p>
          <a:p>
            <a:pPr lvl="1" eaLnBrk="1" hangingPunct="1"/>
            <a:r>
              <a:rPr lang="cs-CZ" altLang="cs-CZ" sz="2200" smtClean="0"/>
              <a:t>Předpoklad, že součástí DS jsou specifické dovednosti; ptáme se respondentů, zda je dokážou udělat</a:t>
            </a:r>
          </a:p>
          <a:p>
            <a:pPr lvl="1" eaLnBrk="1" hangingPunct="1"/>
            <a:r>
              <a:rPr lang="cs-CZ" altLang="cs-CZ" sz="2200" smtClean="0"/>
              <a:t>Př. – nastavit filtrování stránek, zablokovat osobu, vytvořit jednoduché webové stránky</a:t>
            </a:r>
          </a:p>
          <a:p>
            <a:pPr lvl="1" eaLnBrk="1" hangingPunct="1"/>
            <a:endParaRPr lang="cs-CZ" altLang="cs-CZ" sz="2200" smtClean="0"/>
          </a:p>
          <a:p>
            <a:pPr eaLnBrk="1" hangingPunct="1"/>
            <a:endParaRPr lang="cs-CZ" altLang="cs-CZ" sz="26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mtClean="0"/>
              <a:t>EUKO a DS</a:t>
            </a:r>
          </a:p>
        </p:txBody>
      </p:sp>
      <p:sp>
        <p:nvSpPr>
          <p:cNvPr id="51203" name="Rectangle 3"/>
          <p:cNvSpPr>
            <a:spLocks noGrp="1" noChangeArrowheads="1"/>
          </p:cNvSpPr>
          <p:nvPr>
            <p:ph idx="1"/>
          </p:nvPr>
        </p:nvSpPr>
        <p:spPr/>
        <p:txBody>
          <a:bodyPr/>
          <a:lstStyle/>
          <a:p>
            <a:pPr eaLnBrk="1" hangingPunct="1"/>
            <a:r>
              <a:rPr lang="cs-CZ" altLang="cs-CZ" smtClean="0"/>
              <a:t>Jejich přístup k měření:</a:t>
            </a:r>
          </a:p>
          <a:p>
            <a:pPr eaLnBrk="1" hangingPunct="1"/>
            <a:r>
              <a:rPr lang="cs-CZ" altLang="cs-CZ" smtClean="0"/>
              <a:t>Všechny 3</a:t>
            </a:r>
          </a:p>
          <a:p>
            <a:pPr lvl="1" eaLnBrk="1" hangingPunct="1"/>
            <a:r>
              <a:rPr lang="cs-CZ" altLang="cs-CZ" smtClean="0"/>
              <a:t>Rozsah aktivit na internetu</a:t>
            </a:r>
          </a:p>
          <a:p>
            <a:pPr lvl="1" eaLnBrk="1" hangingPunct="1"/>
            <a:r>
              <a:rPr lang="cs-CZ" altLang="cs-CZ" smtClean="0"/>
              <a:t>Internet self-efficacy</a:t>
            </a:r>
          </a:p>
          <a:p>
            <a:pPr lvl="1" eaLnBrk="1" hangingPunct="1"/>
            <a:r>
              <a:rPr lang="cs-CZ" altLang="cs-CZ" smtClean="0"/>
              <a:t>Konkrétní dovednosti (s fokusem na safety skills)</a:t>
            </a:r>
          </a:p>
          <a:p>
            <a:pPr eaLnBrk="1" hangingPunct="1"/>
            <a:endParaRPr lang="cs-CZ" altLang="cs-CZ" smtClean="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581525"/>
            <a:ext cx="2736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332656"/>
            <a:ext cx="3048000" cy="1295400"/>
          </a:xfrm>
        </p:spPr>
        <p:txBody>
          <a:bodyPr>
            <a:normAutofit fontScale="90000"/>
          </a:bodyPr>
          <a:lstStyle/>
          <a:p>
            <a:pPr eaLnBrk="1" hangingPunct="1"/>
            <a:r>
              <a:rPr lang="cs-CZ" altLang="cs-CZ" dirty="0" smtClean="0"/>
              <a:t>Dovednosti</a:t>
            </a:r>
            <a:br>
              <a:rPr lang="cs-CZ" altLang="cs-CZ" dirty="0" smtClean="0"/>
            </a:br>
            <a:r>
              <a:rPr lang="cs-CZ" altLang="cs-CZ" dirty="0" smtClean="0"/>
              <a:t>EUKO (11+)</a:t>
            </a:r>
          </a:p>
        </p:txBody>
      </p:sp>
      <p:sp>
        <p:nvSpPr>
          <p:cNvPr id="52227" name="Rectangle 3"/>
          <p:cNvSpPr>
            <a:spLocks noGrp="1" noChangeArrowheads="1"/>
          </p:cNvSpPr>
          <p:nvPr>
            <p:ph idx="1"/>
          </p:nvPr>
        </p:nvSpPr>
        <p:spPr>
          <a:xfrm>
            <a:off x="179388" y="1773238"/>
            <a:ext cx="3827462" cy="4525962"/>
          </a:xfrm>
        </p:spPr>
        <p:txBody>
          <a:bodyPr>
            <a:normAutofit/>
          </a:bodyPr>
          <a:lstStyle/>
          <a:p>
            <a:pPr eaLnBrk="1" hangingPunct="1"/>
            <a:r>
              <a:rPr lang="cs-CZ" altLang="cs-CZ" sz="2600" smtClean="0"/>
              <a:t>Celkově:</a:t>
            </a:r>
          </a:p>
          <a:p>
            <a:pPr lvl="1" eaLnBrk="1" hangingPunct="1"/>
            <a:r>
              <a:rPr lang="cs-CZ" altLang="cs-CZ" sz="2200" smtClean="0"/>
              <a:t>Průměrně umí 4 z 8</a:t>
            </a:r>
          </a:p>
          <a:p>
            <a:pPr lvl="1" eaLnBrk="1" hangingPunct="1"/>
            <a:r>
              <a:rPr lang="cs-CZ" altLang="cs-CZ" sz="2200" smtClean="0"/>
              <a:t>S věkem počet dovedností stoupá</a:t>
            </a:r>
          </a:p>
          <a:p>
            <a:pPr lvl="1" eaLnBrk="1" hangingPunct="1"/>
            <a:r>
              <a:rPr lang="cs-CZ" altLang="cs-CZ" sz="2200" smtClean="0"/>
              <a:t>O něco více dovedností mají chlapci</a:t>
            </a:r>
          </a:p>
          <a:p>
            <a:pPr eaLnBrk="1" hangingPunct="1"/>
            <a:r>
              <a:rPr lang="cs-CZ" altLang="cs-CZ" sz="2600" smtClean="0"/>
              <a:t>64 % umí přidat stránku do záložek a zablokovat zprávy</a:t>
            </a:r>
          </a:p>
          <a:p>
            <a:pPr lvl="1" eaLnBrk="1" hangingPunct="1"/>
            <a:r>
              <a:rPr lang="cs-CZ" altLang="cs-CZ" sz="2200" smtClean="0"/>
              <a:t>Druhý pohled: 36 % to neumí!</a:t>
            </a:r>
          </a:p>
        </p:txBody>
      </p:sp>
      <p:pic>
        <p:nvPicPr>
          <p:cNvPr id="52228" name="Picture 4" descr="Bez názvu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44463"/>
            <a:ext cx="49482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4140200" y="2708920"/>
            <a:ext cx="5003800" cy="79208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mtClean="0"/>
              <a:t>Digital skills podle zemí</a:t>
            </a:r>
          </a:p>
        </p:txBody>
      </p:sp>
      <p:sp>
        <p:nvSpPr>
          <p:cNvPr id="53251" name="Rectangle 3"/>
          <p:cNvSpPr>
            <a:spLocks noGrp="1" noChangeArrowheads="1"/>
          </p:cNvSpPr>
          <p:nvPr>
            <p:ph idx="1"/>
          </p:nvPr>
        </p:nvSpPr>
        <p:spPr>
          <a:xfrm>
            <a:off x="457200" y="1719263"/>
            <a:ext cx="8229600" cy="915987"/>
          </a:xfrm>
        </p:spPr>
        <p:txBody>
          <a:bodyPr/>
          <a:lstStyle/>
          <a:p>
            <a:pPr eaLnBrk="1" hangingPunct="1"/>
            <a:r>
              <a:rPr lang="cs-CZ" altLang="cs-CZ" smtClean="0"/>
              <a:t>Průměr: 4,2, ČR: 5 dovedností</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914400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AutoShape 5"/>
          <p:cNvSpPr>
            <a:spLocks noChangeArrowheads="1"/>
          </p:cNvSpPr>
          <p:nvPr/>
        </p:nvSpPr>
        <p:spPr bwMode="auto">
          <a:xfrm>
            <a:off x="1403350" y="2997200"/>
            <a:ext cx="647700" cy="936625"/>
          </a:xfrm>
          <a:prstGeom prst="downArrow">
            <a:avLst>
              <a:gd name="adj1" fmla="val 50000"/>
              <a:gd name="adj2" fmla="val 35703"/>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cs-CZ" alt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cs-CZ" altLang="cs-CZ" smtClean="0"/>
              <a:t>„Vím hodně věcí o tom, jak používat internet.“</a:t>
            </a:r>
          </a:p>
        </p:txBody>
      </p:sp>
      <p:sp>
        <p:nvSpPr>
          <p:cNvPr id="54275" name="Rectangle 3"/>
          <p:cNvSpPr>
            <a:spLocks noGrp="1" noChangeArrowheads="1"/>
          </p:cNvSpPr>
          <p:nvPr>
            <p:ph idx="1"/>
          </p:nvPr>
        </p:nvSpPr>
        <p:spPr/>
        <p:txBody>
          <a:bodyPr>
            <a:normAutofit/>
          </a:bodyPr>
          <a:lstStyle/>
          <a:p>
            <a:pPr eaLnBrk="1" hangingPunct="1"/>
            <a:r>
              <a:rPr lang="cs-CZ" altLang="cs-CZ" dirty="0" smtClean="0"/>
              <a:t>Online </a:t>
            </a:r>
            <a:r>
              <a:rPr lang="cs-CZ" altLang="cs-CZ" dirty="0" err="1" smtClean="0"/>
              <a:t>self-efficacy</a:t>
            </a:r>
            <a:endParaRPr lang="cs-CZ" altLang="cs-CZ" dirty="0" smtClean="0"/>
          </a:p>
          <a:p>
            <a:pPr eaLnBrk="1" hangingPunct="1"/>
            <a:endParaRPr lang="cs-CZ" altLang="cs-CZ" dirty="0" smtClean="0"/>
          </a:p>
          <a:p>
            <a:pPr eaLnBrk="1" hangingPunct="1"/>
            <a:r>
              <a:rPr lang="cs-CZ" altLang="cs-CZ" dirty="0" smtClean="0"/>
              <a:t>12 % „není pravda“</a:t>
            </a:r>
          </a:p>
          <a:p>
            <a:pPr eaLnBrk="1" hangingPunct="1"/>
            <a:r>
              <a:rPr lang="cs-CZ" altLang="cs-CZ" dirty="0" smtClean="0"/>
              <a:t>49 % „trochu pravda“</a:t>
            </a:r>
          </a:p>
          <a:p>
            <a:pPr eaLnBrk="1" hangingPunct="1"/>
            <a:r>
              <a:rPr lang="cs-CZ" altLang="cs-CZ" dirty="0" smtClean="0"/>
              <a:t>39 % „zcela pravda“</a:t>
            </a:r>
          </a:p>
          <a:p>
            <a:pPr eaLnBrk="1" hangingPunct="1"/>
            <a:endParaRPr lang="cs-CZ" altLang="cs-CZ" dirty="0" smtClean="0"/>
          </a:p>
          <a:p>
            <a:pPr eaLnBrk="1" hangingPunct="1"/>
            <a:r>
              <a:rPr lang="cs-CZ" altLang="cs-CZ" dirty="0" smtClean="0"/>
              <a:t>Starší si věří více, chlapci víc než </a:t>
            </a:r>
            <a:r>
              <a:rPr lang="cs-CZ" altLang="cs-CZ" dirty="0" smtClean="0"/>
              <a:t>dívky</a:t>
            </a:r>
          </a:p>
          <a:p>
            <a:pPr eaLnBrk="1" hangingPunct="1"/>
            <a:r>
              <a:rPr lang="cs-CZ" altLang="cs-CZ" dirty="0" smtClean="0"/>
              <a:t>(jedna položka, slabé měření, ale pro představu)</a:t>
            </a:r>
            <a:endParaRPr lang="cs-CZ" altLang="cs-CZ"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cs-CZ" altLang="cs-CZ" smtClean="0"/>
              <a:t>„Vím toho o internetu víc než mí rodiče“</a:t>
            </a:r>
          </a:p>
        </p:txBody>
      </p:sp>
      <p:sp>
        <p:nvSpPr>
          <p:cNvPr id="55299" name="Rectangle 3"/>
          <p:cNvSpPr>
            <a:spLocks noGrp="1" noChangeArrowheads="1"/>
          </p:cNvSpPr>
          <p:nvPr>
            <p:ph idx="1"/>
          </p:nvPr>
        </p:nvSpPr>
        <p:spPr>
          <a:xfrm>
            <a:off x="457200" y="1719263"/>
            <a:ext cx="3898900" cy="4733925"/>
          </a:xfrm>
        </p:spPr>
        <p:txBody>
          <a:bodyPr>
            <a:normAutofit/>
          </a:bodyPr>
          <a:lstStyle/>
          <a:p>
            <a:pPr eaLnBrk="1" hangingPunct="1">
              <a:lnSpc>
                <a:spcPct val="90000"/>
              </a:lnSpc>
            </a:pPr>
            <a:r>
              <a:rPr lang="cs-CZ" altLang="cs-CZ" sz="2600" smtClean="0"/>
              <a:t>Celkově:</a:t>
            </a:r>
          </a:p>
          <a:p>
            <a:pPr lvl="1" eaLnBrk="1" hangingPunct="1">
              <a:lnSpc>
                <a:spcPct val="90000"/>
              </a:lnSpc>
            </a:pPr>
            <a:r>
              <a:rPr lang="cs-CZ" altLang="cs-CZ" sz="2200" smtClean="0"/>
              <a:t>36 % „zcela pravda“</a:t>
            </a:r>
          </a:p>
          <a:p>
            <a:pPr lvl="1" eaLnBrk="1" hangingPunct="1">
              <a:lnSpc>
                <a:spcPct val="90000"/>
              </a:lnSpc>
            </a:pPr>
            <a:r>
              <a:rPr lang="cs-CZ" altLang="cs-CZ" sz="2200" smtClean="0"/>
              <a:t>31 % „trochu pravda“</a:t>
            </a:r>
          </a:p>
          <a:p>
            <a:pPr lvl="1" eaLnBrk="1" hangingPunct="1">
              <a:lnSpc>
                <a:spcPct val="90000"/>
              </a:lnSpc>
            </a:pPr>
            <a:r>
              <a:rPr lang="cs-CZ" altLang="cs-CZ" sz="2200" smtClean="0"/>
              <a:t>33 % „není pravda“</a:t>
            </a:r>
          </a:p>
          <a:p>
            <a:pPr eaLnBrk="1" hangingPunct="1">
              <a:lnSpc>
                <a:spcPct val="90000"/>
              </a:lnSpc>
            </a:pPr>
            <a:r>
              <a:rPr lang="cs-CZ" altLang="cs-CZ" sz="2600" smtClean="0"/>
              <a:t>SES:</a:t>
            </a:r>
          </a:p>
          <a:p>
            <a:pPr eaLnBrk="1" hangingPunct="1">
              <a:lnSpc>
                <a:spcPct val="90000"/>
              </a:lnSpc>
            </a:pPr>
            <a:r>
              <a:rPr lang="cs-CZ" altLang="cs-CZ" sz="2600" smtClean="0"/>
              <a:t>Děti z rodin s nižším SES si více věří</a:t>
            </a:r>
          </a:p>
          <a:p>
            <a:pPr eaLnBrk="1" hangingPunct="1">
              <a:lnSpc>
                <a:spcPct val="90000"/>
              </a:lnSpc>
            </a:pPr>
            <a:r>
              <a:rPr lang="cs-CZ" altLang="cs-CZ" sz="2600" smtClean="0"/>
              <a:t>Věk:</a:t>
            </a:r>
          </a:p>
          <a:p>
            <a:pPr lvl="1" eaLnBrk="1" hangingPunct="1">
              <a:lnSpc>
                <a:spcPct val="90000"/>
              </a:lnSpc>
            </a:pPr>
            <a:r>
              <a:rPr lang="cs-CZ" altLang="cs-CZ" sz="2200" smtClean="0"/>
              <a:t>Nejmladší – 63 % není pravda</a:t>
            </a:r>
          </a:p>
          <a:p>
            <a:pPr lvl="1" eaLnBrk="1" hangingPunct="1">
              <a:lnSpc>
                <a:spcPct val="90000"/>
              </a:lnSpc>
            </a:pPr>
            <a:r>
              <a:rPr lang="cs-CZ" altLang="cs-CZ" sz="2200" smtClean="0"/>
              <a:t>Nejstarší: 56 % zcela pravda</a:t>
            </a:r>
          </a:p>
          <a:p>
            <a:pPr eaLnBrk="1" hangingPunct="1">
              <a:lnSpc>
                <a:spcPct val="90000"/>
              </a:lnSpc>
            </a:pPr>
            <a:endParaRPr lang="cs-CZ" altLang="cs-CZ" sz="2600" smtClean="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557338"/>
            <a:ext cx="44815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altLang="cs-CZ" smtClean="0"/>
              <a:t>Online aktivity</a:t>
            </a:r>
          </a:p>
        </p:txBody>
      </p:sp>
      <p:sp>
        <p:nvSpPr>
          <p:cNvPr id="56323" name="Rectangle 3"/>
          <p:cNvSpPr>
            <a:spLocks noGrp="1" noChangeArrowheads="1"/>
          </p:cNvSpPr>
          <p:nvPr>
            <p:ph idx="1"/>
          </p:nvPr>
        </p:nvSpPr>
        <p:spPr>
          <a:xfrm>
            <a:off x="457200" y="1719263"/>
            <a:ext cx="4908550" cy="4411662"/>
          </a:xfrm>
        </p:spPr>
        <p:txBody>
          <a:bodyPr>
            <a:normAutofit/>
          </a:bodyPr>
          <a:lstStyle/>
          <a:p>
            <a:pPr eaLnBrk="1" hangingPunct="1">
              <a:lnSpc>
                <a:spcPct val="90000"/>
              </a:lnSpc>
            </a:pPr>
            <a:r>
              <a:rPr lang="cs-CZ" altLang="cs-CZ" sz="2600" smtClean="0"/>
              <a:t>Pro školní práci: 85 %</a:t>
            </a:r>
          </a:p>
          <a:p>
            <a:pPr eaLnBrk="1" hangingPunct="1">
              <a:lnSpc>
                <a:spcPct val="90000"/>
              </a:lnSpc>
            </a:pPr>
            <a:r>
              <a:rPr lang="cs-CZ" altLang="cs-CZ" sz="2600" smtClean="0"/>
              <a:t>Hraní her: 83 %</a:t>
            </a:r>
          </a:p>
          <a:p>
            <a:pPr eaLnBrk="1" hangingPunct="1">
              <a:lnSpc>
                <a:spcPct val="90000"/>
              </a:lnSpc>
            </a:pPr>
            <a:r>
              <a:rPr lang="cs-CZ" altLang="cs-CZ" sz="2600" smtClean="0"/>
              <a:t>Sledování videoklipů: 76 %</a:t>
            </a:r>
          </a:p>
          <a:p>
            <a:pPr eaLnBrk="1" hangingPunct="1">
              <a:lnSpc>
                <a:spcPct val="90000"/>
              </a:lnSpc>
            </a:pPr>
            <a:r>
              <a:rPr lang="cs-CZ" altLang="cs-CZ" sz="2600" smtClean="0"/>
              <a:t>Komunikace: 62 %</a:t>
            </a:r>
          </a:p>
          <a:p>
            <a:pPr eaLnBrk="1" hangingPunct="1">
              <a:lnSpc>
                <a:spcPct val="90000"/>
              </a:lnSpc>
            </a:pPr>
            <a:endParaRPr lang="cs-CZ" altLang="cs-CZ" sz="2600" smtClean="0"/>
          </a:p>
          <a:p>
            <a:pPr eaLnBrk="1" hangingPunct="1">
              <a:lnSpc>
                <a:spcPct val="90000"/>
              </a:lnSpc>
            </a:pPr>
            <a:r>
              <a:rPr lang="cs-CZ" altLang="cs-CZ" sz="2600" smtClean="0"/>
              <a:t>Zveřejňování obrázků: 39 %</a:t>
            </a:r>
          </a:p>
          <a:p>
            <a:pPr eaLnBrk="1" hangingPunct="1">
              <a:lnSpc>
                <a:spcPct val="90000"/>
              </a:lnSpc>
            </a:pPr>
            <a:r>
              <a:rPr lang="cs-CZ" altLang="cs-CZ" sz="2600" smtClean="0"/>
              <a:t>Webkamera: 31 %</a:t>
            </a:r>
          </a:p>
          <a:p>
            <a:pPr eaLnBrk="1" hangingPunct="1">
              <a:lnSpc>
                <a:spcPct val="90000"/>
              </a:lnSpc>
            </a:pPr>
            <a:r>
              <a:rPr lang="cs-CZ" altLang="cs-CZ" sz="2600" smtClean="0"/>
              <a:t>Vytváření avataru: 18 %</a:t>
            </a:r>
          </a:p>
          <a:p>
            <a:pPr eaLnBrk="1" hangingPunct="1">
              <a:lnSpc>
                <a:spcPct val="90000"/>
              </a:lnSpc>
            </a:pPr>
            <a:r>
              <a:rPr lang="cs-CZ" altLang="cs-CZ" sz="2600" smtClean="0"/>
              <a:t>Virtuální světy: 16 %</a:t>
            </a:r>
          </a:p>
          <a:p>
            <a:pPr eaLnBrk="1" hangingPunct="1">
              <a:lnSpc>
                <a:spcPct val="90000"/>
              </a:lnSpc>
            </a:pPr>
            <a:r>
              <a:rPr lang="cs-CZ" altLang="cs-CZ" sz="2600" smtClean="0"/>
              <a:t>Psaní blogu: 11 %</a:t>
            </a:r>
          </a:p>
          <a:p>
            <a:pPr eaLnBrk="1" hangingPunct="1">
              <a:lnSpc>
                <a:spcPct val="90000"/>
              </a:lnSpc>
            </a:pPr>
            <a:endParaRPr lang="cs-CZ" altLang="cs-CZ" sz="2600" smtClean="0"/>
          </a:p>
        </p:txBody>
      </p:sp>
      <p:sp>
        <p:nvSpPr>
          <p:cNvPr id="56324" name="Text Box 4"/>
          <p:cNvSpPr txBox="1">
            <a:spLocks noChangeArrowheads="1"/>
          </p:cNvSpPr>
          <p:nvPr/>
        </p:nvSpPr>
        <p:spPr bwMode="auto">
          <a:xfrm>
            <a:off x="5867400" y="1989138"/>
            <a:ext cx="2592388"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cs-CZ" altLang="cs-CZ" sz="2600"/>
              <a:t> s věkem procenta stoupají</a:t>
            </a:r>
          </a:p>
          <a:p>
            <a:pPr eaLnBrk="1" hangingPunct="1">
              <a:spcBef>
                <a:spcPct val="50000"/>
              </a:spcBef>
              <a:buFontTx/>
              <a:buChar char="-"/>
            </a:pPr>
            <a:r>
              <a:rPr lang="cs-CZ" altLang="cs-CZ" sz="2600"/>
              <a:t> chlapci častěji hrají hry, jinak skoro žádné rozdíly</a:t>
            </a:r>
          </a:p>
          <a:p>
            <a:pPr eaLnBrk="1" hangingPunct="1">
              <a:spcBef>
                <a:spcPct val="50000"/>
              </a:spcBef>
              <a:buFontTx/>
              <a:buChar char="-"/>
            </a:pPr>
            <a:r>
              <a:rPr lang="cs-CZ" altLang="cs-CZ" sz="2600"/>
              <a:t> průměrně 7,2 aktivity (ze 17)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Šipka doprava 7"/>
          <p:cNvSpPr/>
          <p:nvPr/>
        </p:nvSpPr>
        <p:spPr>
          <a:xfrm>
            <a:off x="755650" y="3644900"/>
            <a:ext cx="7488238" cy="1552575"/>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171" name="Nadpis 1"/>
          <p:cNvSpPr>
            <a:spLocks noGrp="1"/>
          </p:cNvSpPr>
          <p:nvPr>
            <p:ph type="title"/>
          </p:nvPr>
        </p:nvSpPr>
        <p:spPr/>
        <p:txBody>
          <a:bodyPr/>
          <a:lstStyle/>
          <a:p>
            <a:pPr eaLnBrk="1" hangingPunct="1"/>
            <a:r>
              <a:rPr lang="cs-CZ" altLang="cs-CZ" smtClean="0"/>
              <a:t>MT jako škála</a:t>
            </a:r>
          </a:p>
        </p:txBody>
      </p:sp>
      <p:sp>
        <p:nvSpPr>
          <p:cNvPr id="7172" name="Zástupný symbol pro obsah 2"/>
          <p:cNvSpPr>
            <a:spLocks noGrp="1"/>
          </p:cNvSpPr>
          <p:nvPr>
            <p:ph idx="1"/>
          </p:nvPr>
        </p:nvSpPr>
        <p:spPr>
          <a:xfrm>
            <a:off x="539750" y="1897063"/>
            <a:ext cx="8229600" cy="4525962"/>
          </a:xfrm>
        </p:spPr>
        <p:txBody>
          <a:bodyPr/>
          <a:lstStyle/>
          <a:p>
            <a:pPr eaLnBrk="1" hangingPunct="1"/>
            <a:r>
              <a:rPr lang="cs-CZ" altLang="cs-CZ" smtClean="0"/>
              <a:t>Kontinuum podle doby, po jaké přepneme na druhý úkol</a:t>
            </a:r>
          </a:p>
        </p:txBody>
      </p:sp>
      <p:sp>
        <p:nvSpPr>
          <p:cNvPr id="7173" name="TextovéPole 5"/>
          <p:cNvSpPr txBox="1">
            <a:spLocks noChangeArrowheads="1"/>
          </p:cNvSpPr>
          <p:nvPr/>
        </p:nvSpPr>
        <p:spPr bwMode="auto">
          <a:xfrm>
            <a:off x="539750" y="519271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a:t>paralelní</a:t>
            </a:r>
          </a:p>
        </p:txBody>
      </p:sp>
      <p:sp>
        <p:nvSpPr>
          <p:cNvPr id="7174" name="TextovéPole 6"/>
          <p:cNvSpPr txBox="1">
            <a:spLocks noChangeArrowheads="1"/>
          </p:cNvSpPr>
          <p:nvPr/>
        </p:nvSpPr>
        <p:spPr bwMode="auto">
          <a:xfrm>
            <a:off x="3822700" y="4159250"/>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800"/>
              <a:t>čas</a:t>
            </a:r>
          </a:p>
        </p:txBody>
      </p:sp>
      <p:sp>
        <p:nvSpPr>
          <p:cNvPr id="7175" name="TextovéPole 8"/>
          <p:cNvSpPr txBox="1">
            <a:spLocks noChangeArrowheads="1"/>
          </p:cNvSpPr>
          <p:nvPr/>
        </p:nvSpPr>
        <p:spPr bwMode="auto">
          <a:xfrm>
            <a:off x="6732588" y="5210175"/>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a:t>sekvenční</a:t>
            </a:r>
            <a:endParaRPr lang="cs-CZ" altLang="cs-CZ"/>
          </a:p>
        </p:txBody>
      </p:sp>
      <p:sp>
        <p:nvSpPr>
          <p:cNvPr id="7176" name="TextovéPole 9"/>
          <p:cNvSpPr txBox="1">
            <a:spLocks noChangeArrowheads="1"/>
          </p:cNvSpPr>
          <p:nvPr/>
        </p:nvSpPr>
        <p:spPr bwMode="auto">
          <a:xfrm>
            <a:off x="3505200" y="5192713"/>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a:t>prokládání</a:t>
            </a:r>
            <a:endParaRPr lang="cs-CZ" alt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789488" y="122238"/>
            <a:ext cx="3211512" cy="1295400"/>
          </a:xfrm>
        </p:spPr>
        <p:txBody>
          <a:bodyPr>
            <a:normAutofit/>
          </a:bodyPr>
          <a:lstStyle/>
          <a:p>
            <a:pPr eaLnBrk="1" hangingPunct="1"/>
            <a:r>
              <a:rPr lang="cs-CZ" altLang="cs-CZ" smtClean="0"/>
              <a:t>DS x aktivity</a:t>
            </a:r>
          </a:p>
        </p:txBody>
      </p:sp>
      <p:sp>
        <p:nvSpPr>
          <p:cNvPr id="57347" name="Rectangle 3"/>
          <p:cNvSpPr>
            <a:spLocks noGrp="1" noChangeArrowheads="1"/>
          </p:cNvSpPr>
          <p:nvPr>
            <p:ph idx="1"/>
          </p:nvPr>
        </p:nvSpPr>
        <p:spPr>
          <a:xfrm>
            <a:off x="4572000" y="1719263"/>
            <a:ext cx="4114800" cy="4411662"/>
          </a:xfrm>
        </p:spPr>
        <p:txBody>
          <a:bodyPr>
            <a:normAutofit/>
          </a:bodyPr>
          <a:lstStyle/>
          <a:p>
            <a:pPr eaLnBrk="1" hangingPunct="1">
              <a:lnSpc>
                <a:spcPct val="90000"/>
              </a:lnSpc>
            </a:pPr>
            <a:r>
              <a:rPr lang="cs-CZ" altLang="cs-CZ" smtClean="0"/>
              <a:t>Celkově:</a:t>
            </a:r>
          </a:p>
          <a:p>
            <a:pPr lvl="1" eaLnBrk="1" hangingPunct="1">
              <a:lnSpc>
                <a:spcPct val="90000"/>
              </a:lnSpc>
            </a:pPr>
            <a:r>
              <a:rPr lang="cs-CZ" altLang="cs-CZ" smtClean="0"/>
              <a:t>4,2 DS</a:t>
            </a:r>
          </a:p>
          <a:p>
            <a:pPr lvl="1" eaLnBrk="1" hangingPunct="1">
              <a:lnSpc>
                <a:spcPct val="90000"/>
              </a:lnSpc>
            </a:pPr>
            <a:r>
              <a:rPr lang="cs-CZ" altLang="cs-CZ" smtClean="0"/>
              <a:t>7,2 aktivit (ze 17)</a:t>
            </a:r>
          </a:p>
          <a:p>
            <a:pPr eaLnBrk="1" hangingPunct="1">
              <a:lnSpc>
                <a:spcPct val="90000"/>
              </a:lnSpc>
            </a:pPr>
            <a:r>
              <a:rPr lang="cs-CZ" altLang="cs-CZ" smtClean="0"/>
              <a:t>ČR:</a:t>
            </a:r>
          </a:p>
          <a:p>
            <a:pPr lvl="1" eaLnBrk="1" hangingPunct="1">
              <a:lnSpc>
                <a:spcPct val="90000"/>
              </a:lnSpc>
            </a:pPr>
            <a:r>
              <a:rPr lang="cs-CZ" altLang="cs-CZ" smtClean="0"/>
              <a:t>5 DS, 8,4 aktivit</a:t>
            </a:r>
          </a:p>
          <a:p>
            <a:pPr eaLnBrk="1" hangingPunct="1">
              <a:lnSpc>
                <a:spcPct val="90000"/>
              </a:lnSpc>
            </a:pPr>
            <a:endParaRPr lang="cs-CZ" altLang="cs-CZ" smtClean="0"/>
          </a:p>
          <a:p>
            <a:pPr eaLnBrk="1" hangingPunct="1">
              <a:lnSpc>
                <a:spcPct val="90000"/>
              </a:lnSpc>
            </a:pPr>
            <a:r>
              <a:rPr lang="cs-CZ" altLang="cs-CZ" smtClean="0"/>
              <a:t>Korelace sg. 0,47 (country level) a 0,55 (individual level)</a:t>
            </a:r>
          </a:p>
          <a:p>
            <a:pPr eaLnBrk="1" hangingPunct="1">
              <a:lnSpc>
                <a:spcPct val="90000"/>
              </a:lnSpc>
            </a:pPr>
            <a:endParaRPr lang="cs-CZ" altLang="cs-CZ" smtClean="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AutoShape 5"/>
          <p:cNvSpPr>
            <a:spLocks noChangeArrowheads="1"/>
          </p:cNvSpPr>
          <p:nvPr/>
        </p:nvSpPr>
        <p:spPr bwMode="auto">
          <a:xfrm>
            <a:off x="1547813" y="1341438"/>
            <a:ext cx="1223962" cy="431800"/>
          </a:xfrm>
          <a:prstGeom prst="leftRightArrow">
            <a:avLst>
              <a:gd name="adj1" fmla="val 50000"/>
              <a:gd name="adj2" fmla="val 43306"/>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cs-CZ" alt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smtClean="0"/>
              <a:t>DS x SE x aktivity</a:t>
            </a:r>
          </a:p>
        </p:txBody>
      </p:sp>
      <p:sp>
        <p:nvSpPr>
          <p:cNvPr id="58371" name="Rectangle 3"/>
          <p:cNvSpPr>
            <a:spLocks noGrp="1" noChangeArrowheads="1"/>
          </p:cNvSpPr>
          <p:nvPr>
            <p:ph idx="1"/>
          </p:nvPr>
        </p:nvSpPr>
        <p:spPr>
          <a:xfrm>
            <a:off x="457200" y="1719263"/>
            <a:ext cx="8229600" cy="4733925"/>
          </a:xfrm>
        </p:spPr>
        <p:txBody>
          <a:bodyPr>
            <a:normAutofit/>
          </a:bodyPr>
          <a:lstStyle/>
          <a:p>
            <a:pPr eaLnBrk="1" hangingPunct="1"/>
            <a:r>
              <a:rPr lang="cs-CZ" altLang="cs-CZ" smtClean="0"/>
              <a:t>Zároveň pozitivně koreluje OSE s aktivitami (r = 0,36) a DS (r = 0,43)</a:t>
            </a:r>
          </a:p>
          <a:p>
            <a:pPr eaLnBrk="1" hangingPunct="1"/>
            <a:endParaRPr lang="cs-CZ" altLang="cs-CZ" smtClean="0"/>
          </a:p>
          <a:p>
            <a:pPr eaLnBrk="1" hangingPunct="1"/>
            <a:r>
              <a:rPr lang="cs-CZ" altLang="cs-CZ" smtClean="0"/>
              <a:t>Proč je to důležité?</a:t>
            </a:r>
          </a:p>
          <a:p>
            <a:pPr lvl="1" eaLnBrk="1" hangingPunct="1"/>
            <a:r>
              <a:rPr lang="cs-CZ" altLang="cs-CZ" smtClean="0"/>
              <a:t>Zvýšením jednoho se mohou zvýšit ostatní</a:t>
            </a:r>
          </a:p>
          <a:p>
            <a:pPr lvl="1" eaLnBrk="1" hangingPunct="1"/>
            <a:r>
              <a:rPr lang="cs-CZ" altLang="cs-CZ" smtClean="0"/>
              <a:t>Tj. s větším množstvím aktivit se zvětšují DS a zároveň online sebedůvěra</a:t>
            </a:r>
          </a:p>
          <a:p>
            <a:pPr lvl="1" eaLnBrk="1" hangingPunct="1"/>
            <a:r>
              <a:rPr lang="cs-CZ" altLang="cs-CZ" smtClean="0">
                <a:sym typeface="Wingdings" pitchFamily="2" charset="2"/>
              </a:rPr>
              <a:t> poté se předpokládá vyšší využívání pozitiv internetu</a:t>
            </a:r>
            <a:endParaRPr lang="cs-CZ" alt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Důvěryhodnost informací na internetu</a:t>
            </a:r>
            <a:endParaRPr lang="cs-CZ" dirty="0"/>
          </a:p>
        </p:txBody>
      </p:sp>
      <p:sp>
        <p:nvSpPr>
          <p:cNvPr id="3" name="Zástupný symbol pro obsah 2"/>
          <p:cNvSpPr>
            <a:spLocks noGrp="1"/>
          </p:cNvSpPr>
          <p:nvPr>
            <p:ph idx="1"/>
          </p:nvPr>
        </p:nvSpPr>
        <p:spPr/>
        <p:txBody>
          <a:bodyPr/>
          <a:lstStyle/>
          <a:p>
            <a:r>
              <a:rPr lang="cs-CZ" dirty="0" smtClean="0"/>
              <a:t>Když hledáte informace a dostanete se na novou stránku (kterou vidíte poprvé), podle čeho se rozhodujete, že informaci ne/budete věřit?</a:t>
            </a:r>
            <a:endParaRPr lang="cs-CZ" dirty="0"/>
          </a:p>
        </p:txBody>
      </p:sp>
    </p:spTree>
    <p:extLst>
      <p:ext uri="{BB962C8B-B14F-4D97-AF65-F5344CB8AC3E}">
        <p14:creationId xmlns:p14="http://schemas.microsoft.com/office/powerpoint/2010/main" val="2344763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900" y="3734854"/>
            <a:ext cx="4958345" cy="295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6903"/>
            <a:ext cx="3115532" cy="326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89718"/>
            <a:ext cx="3404620" cy="324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95" y="0"/>
            <a:ext cx="284704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descr="Výřez obrazovk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299" y="630004"/>
            <a:ext cx="3312368" cy="2603753"/>
          </a:xfrm>
          <a:prstGeom prst="rect">
            <a:avLst/>
          </a:prstGeom>
        </p:spPr>
      </p:pic>
    </p:spTree>
    <p:extLst>
      <p:ext uri="{BB962C8B-B14F-4D97-AF65-F5344CB8AC3E}">
        <p14:creationId xmlns:p14="http://schemas.microsoft.com/office/powerpoint/2010/main" val="1133250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cs-CZ" altLang="cs-CZ" smtClean="0"/>
              <a:t>Wikipedia</a:t>
            </a:r>
          </a:p>
        </p:txBody>
      </p:sp>
      <p:sp>
        <p:nvSpPr>
          <p:cNvPr id="68611" name="Rectangle 3"/>
          <p:cNvSpPr>
            <a:spLocks noGrp="1" noChangeArrowheads="1"/>
          </p:cNvSpPr>
          <p:nvPr>
            <p:ph idx="1"/>
          </p:nvPr>
        </p:nvSpPr>
        <p:spPr/>
        <p:txBody>
          <a:bodyPr/>
          <a:lstStyle/>
          <a:p>
            <a:pPr>
              <a:lnSpc>
                <a:spcPct val="80000"/>
              </a:lnSpc>
            </a:pPr>
            <a:r>
              <a:rPr lang="cs-CZ" altLang="cs-CZ" sz="2100" dirty="0" smtClean="0"/>
              <a:t>15.1. 2001 jako doplněk </a:t>
            </a:r>
            <a:r>
              <a:rPr lang="cs-CZ" altLang="cs-CZ" sz="2100" dirty="0" err="1" smtClean="0"/>
              <a:t>Nupedie</a:t>
            </a:r>
            <a:endParaRPr lang="cs-CZ" altLang="cs-CZ" sz="2100" dirty="0" smtClean="0"/>
          </a:p>
          <a:p>
            <a:pPr>
              <a:lnSpc>
                <a:spcPct val="80000"/>
              </a:lnSpc>
            </a:pPr>
            <a:r>
              <a:rPr lang="cs-CZ" altLang="cs-CZ" sz="2100" dirty="0" smtClean="0"/>
              <a:t>Jimmy Wales, </a:t>
            </a:r>
            <a:r>
              <a:rPr lang="cs-CZ" altLang="cs-CZ" sz="2100" dirty="0" err="1" smtClean="0"/>
              <a:t>Larry</a:t>
            </a:r>
            <a:r>
              <a:rPr lang="cs-CZ" altLang="cs-CZ" sz="2100" dirty="0" smtClean="0"/>
              <a:t> </a:t>
            </a:r>
            <a:r>
              <a:rPr lang="cs-CZ" altLang="cs-CZ" sz="2100" dirty="0" err="1" smtClean="0"/>
              <a:t>Sanger</a:t>
            </a:r>
            <a:endParaRPr lang="cs-CZ" altLang="cs-CZ" sz="2100" dirty="0" smtClean="0"/>
          </a:p>
          <a:p>
            <a:pPr>
              <a:lnSpc>
                <a:spcPct val="80000"/>
              </a:lnSpc>
            </a:pPr>
            <a:r>
              <a:rPr lang="cs-CZ" altLang="cs-CZ" sz="2100" dirty="0" smtClean="0"/>
              <a:t>Otevřená online encyklopedie</a:t>
            </a:r>
          </a:p>
          <a:p>
            <a:pPr>
              <a:lnSpc>
                <a:spcPct val="80000"/>
              </a:lnSpc>
            </a:pPr>
            <a:endParaRPr lang="cs-CZ" altLang="cs-CZ" sz="2100" dirty="0" smtClean="0"/>
          </a:p>
          <a:p>
            <a:pPr>
              <a:lnSpc>
                <a:spcPct val="80000"/>
              </a:lnSpc>
            </a:pPr>
            <a:r>
              <a:rPr lang="cs-CZ" altLang="cs-CZ" sz="2100" i="1" dirty="0" smtClean="0"/>
              <a:t>Hello, </a:t>
            </a:r>
            <a:r>
              <a:rPr lang="cs-CZ" altLang="cs-CZ" sz="2100" i="1" dirty="0" err="1" smtClean="0"/>
              <a:t>world</a:t>
            </a:r>
            <a:r>
              <a:rPr lang="cs-CZ" altLang="cs-CZ" sz="2100" i="1" dirty="0" smtClean="0"/>
              <a:t>!</a:t>
            </a:r>
          </a:p>
          <a:p>
            <a:pPr>
              <a:lnSpc>
                <a:spcPct val="80000"/>
              </a:lnSpc>
            </a:pPr>
            <a:endParaRPr lang="cs-CZ" altLang="cs-CZ" sz="2100" dirty="0" smtClean="0"/>
          </a:p>
          <a:p>
            <a:pPr>
              <a:lnSpc>
                <a:spcPct val="80000"/>
              </a:lnSpc>
            </a:pPr>
            <a:r>
              <a:rPr lang="cs-CZ" altLang="cs-CZ" sz="2100" dirty="0" smtClean="0"/>
              <a:t>Cíl: volně šířit informace</a:t>
            </a:r>
          </a:p>
          <a:p>
            <a:pPr>
              <a:lnSpc>
                <a:spcPct val="80000"/>
              </a:lnSpc>
            </a:pPr>
            <a:r>
              <a:rPr lang="cs-CZ" altLang="cs-CZ" sz="2100" dirty="0" smtClean="0"/>
              <a:t>2013: </a:t>
            </a:r>
            <a:r>
              <a:rPr lang="cs-CZ" altLang="cs-CZ" sz="2100" dirty="0" smtClean="0">
                <a:solidFill>
                  <a:srgbClr val="C00000"/>
                </a:solidFill>
              </a:rPr>
              <a:t>287 jazyků, </a:t>
            </a:r>
            <a:r>
              <a:rPr lang="cs-CZ" sz="2100" dirty="0" smtClean="0">
                <a:solidFill>
                  <a:srgbClr val="C00000"/>
                </a:solidFill>
              </a:rPr>
              <a:t>29,7mil. článků </a:t>
            </a:r>
          </a:p>
          <a:p>
            <a:pPr>
              <a:lnSpc>
                <a:spcPct val="80000"/>
              </a:lnSpc>
            </a:pPr>
            <a:r>
              <a:rPr lang="cs-CZ" altLang="cs-CZ" sz="2100" dirty="0" smtClean="0"/>
              <a:t>Žádné reklamy, dobrovolné příspěvky</a:t>
            </a:r>
          </a:p>
          <a:p>
            <a:pPr>
              <a:lnSpc>
                <a:spcPct val="80000"/>
              </a:lnSpc>
            </a:pPr>
            <a:r>
              <a:rPr lang="cs-CZ" altLang="cs-CZ" sz="2100" dirty="0" smtClean="0"/>
              <a:t>Česká WP: 3.5. 2002</a:t>
            </a:r>
          </a:p>
          <a:p>
            <a:pPr>
              <a:lnSpc>
                <a:spcPct val="80000"/>
              </a:lnSpc>
            </a:pPr>
            <a:endParaRPr lang="cs-CZ" altLang="cs-CZ" sz="2100" dirty="0" smtClean="0"/>
          </a:p>
          <a:p>
            <a:pPr>
              <a:lnSpc>
                <a:spcPct val="80000"/>
              </a:lnSpc>
            </a:pPr>
            <a:r>
              <a:rPr lang="cs-CZ" altLang="cs-CZ" sz="2100" dirty="0" smtClean="0"/>
              <a:t> Články by měly být:</a:t>
            </a:r>
          </a:p>
          <a:p>
            <a:pPr lvl="1">
              <a:lnSpc>
                <a:spcPct val="80000"/>
              </a:lnSpc>
            </a:pPr>
            <a:r>
              <a:rPr lang="cs-CZ" altLang="cs-CZ" sz="2000" dirty="0" smtClean="0"/>
              <a:t>nezaujaté</a:t>
            </a:r>
          </a:p>
          <a:p>
            <a:pPr lvl="1">
              <a:lnSpc>
                <a:spcPct val="80000"/>
              </a:lnSpc>
            </a:pPr>
            <a:r>
              <a:rPr lang="cs-CZ" altLang="cs-CZ" sz="2000" dirty="0" smtClean="0"/>
              <a:t>ověřitelné</a:t>
            </a:r>
          </a:p>
        </p:txBody>
      </p:sp>
      <p:pic>
        <p:nvPicPr>
          <p:cNvPr id="68612" name="Picture 4" descr="220px-Wikimedia_Foundation_RGB_logo_with_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76250"/>
            <a:ext cx="1735138" cy="17351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6" y="3501008"/>
            <a:ext cx="2097087"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7544" y="0"/>
            <a:ext cx="7543800" cy="1295400"/>
          </a:xfrm>
        </p:spPr>
        <p:txBody>
          <a:bodyPr/>
          <a:lstStyle/>
          <a:p>
            <a:r>
              <a:rPr lang="cs-CZ" altLang="cs-CZ" dirty="0" smtClean="0"/>
              <a:t>Říjen 2013</a:t>
            </a:r>
          </a:p>
        </p:txBody>
      </p:sp>
      <p:graphicFrame>
        <p:nvGraphicFramePr>
          <p:cNvPr id="69635" name="Group 3"/>
          <p:cNvGraphicFramePr>
            <a:graphicFrameLocks noGrp="1"/>
          </p:cNvGraphicFramePr>
          <p:nvPr>
            <p:ph type="tbl" idx="1"/>
            <p:extLst>
              <p:ext uri="{D42A27DB-BD31-4B8C-83A1-F6EECF244321}">
                <p14:modId xmlns:p14="http://schemas.microsoft.com/office/powerpoint/2010/main" val="3181362736"/>
              </p:ext>
            </p:extLst>
          </p:nvPr>
        </p:nvGraphicFramePr>
        <p:xfrm>
          <a:off x="251520" y="1340768"/>
          <a:ext cx="8651875" cy="5365855"/>
        </p:xfrm>
        <a:graphic>
          <a:graphicData uri="http://schemas.openxmlformats.org/drawingml/2006/table">
            <a:tbl>
              <a:tblPr/>
              <a:tblGrid>
                <a:gridCol w="836088"/>
                <a:gridCol w="1680374"/>
                <a:gridCol w="1533854"/>
                <a:gridCol w="1533853"/>
                <a:gridCol w="1533853"/>
                <a:gridCol w="1533853"/>
              </a:tblGrid>
              <a:tr h="389037">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endParaRPr kumimoji="0" lang="cs-CZ" altLang="cs-CZ" sz="1600" b="1"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endParaRPr kumimoji="0" lang="cs-CZ" altLang="cs-CZ" sz="1600" b="1"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1" i="0" u="none" strike="noStrike" cap="none" normalizeH="0" baseline="0" dirty="0" smtClean="0">
                          <a:ln>
                            <a:noFill/>
                          </a:ln>
                          <a:solidFill>
                            <a:schemeClr val="tx1"/>
                          </a:solidFill>
                          <a:effectLst/>
                          <a:latin typeface="Arial" charset="0"/>
                          <a:cs typeface="Arial" charset="0"/>
                        </a:rPr>
                        <a:t>počet článků</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1" i="0" u="none" strike="noStrike" cap="none" normalizeH="0" baseline="0" dirty="0" smtClean="0">
                          <a:ln>
                            <a:noFill/>
                          </a:ln>
                          <a:solidFill>
                            <a:schemeClr val="tx1"/>
                          </a:solidFill>
                          <a:effectLst/>
                          <a:latin typeface="Arial" charset="0"/>
                          <a:cs typeface="Arial" charset="0"/>
                        </a:rPr>
                        <a:t>2013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endParaRPr kumimoji="0" lang="cs-CZ" altLang="cs-CZ" sz="1600" b="1"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1" i="0" u="none" strike="noStrike" cap="none" normalizeH="0" baseline="0" dirty="0" smtClean="0">
                          <a:ln>
                            <a:noFill/>
                          </a:ln>
                          <a:solidFill>
                            <a:schemeClr val="tx1"/>
                          </a:solidFill>
                          <a:effectLst/>
                          <a:latin typeface="Arial" charset="0"/>
                          <a:cs typeface="Arial" charset="0"/>
                        </a:rPr>
                        <a:t>2012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388938">
                <a:tc>
                  <a:txBody>
                    <a:bodyPr/>
                    <a:lstStyle/>
                    <a:p>
                      <a:pPr algn="l"/>
                      <a:r>
                        <a:rPr lang="cs-CZ"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dirty="0"/>
                        <a:t>anglická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a:t>4 340 311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14,6 %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anglická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17,5 %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dirty="0"/>
                        <a:t>nizozemská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a:t>1 698 322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5,7 %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německá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6,3 %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dirty="0"/>
                        <a:t>německá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dirty="0"/>
                        <a:t>1 636 045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5,5 %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francouzská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5,6 %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34988">
                <a:tc>
                  <a:txBody>
                    <a:bodyPr/>
                    <a:lstStyle/>
                    <a:p>
                      <a:pPr algn="l"/>
                      <a:r>
                        <a:rPr lang="cs-CZ"/>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švédská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dirty="0"/>
                        <a:t>1 589 285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5,3 %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nizozemská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4,8 %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33388">
                <a:tc>
                  <a:txBody>
                    <a:bodyPr/>
                    <a:lstStyle/>
                    <a:p>
                      <a:pPr algn="l"/>
                      <a:r>
                        <a:rPr lang="cs-CZ"/>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francouzská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dirty="0"/>
                        <a:t>1 431 633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4,8 %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italská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4,1 %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italská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a:t>1 067 656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3,6 %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polská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4 %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ruská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a:t>1 049 232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3,5 %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španělská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4 %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španělská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a:t>1 049 157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3,5 %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ruská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3, 9 %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polská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a:t>1 001 369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lang="cs-CZ" sz="1600" dirty="0" smtClean="0"/>
                        <a:t>3,4 %</a:t>
                      </a: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japonská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3,5 %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a:t>wáray-wáray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dirty="0"/>
                        <a:t>913 397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3,1 %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portugalská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Clr>
                          <a:schemeClr val="tx2"/>
                        </a:buClr>
                        <a:buSzPct val="70000"/>
                        <a:buFont typeface="Wingdings" pitchFamily="2" charset="2"/>
                        <a:defRPr sz="2600">
                          <a:solidFill>
                            <a:schemeClr val="tx1"/>
                          </a:solidFill>
                          <a:latin typeface="Arial" charset="0"/>
                          <a:cs typeface="Arial" charset="0"/>
                        </a:defRPr>
                      </a:lvl1pPr>
                      <a:lvl2pPr marL="692150" indent="-347663" eaLnBrk="0" hangingPunct="0">
                        <a:spcBef>
                          <a:spcPct val="20000"/>
                        </a:spcBef>
                        <a:buClr>
                          <a:schemeClr val="accent2"/>
                        </a:buClr>
                        <a:buSzPct val="70000"/>
                        <a:buFont typeface="Wingdings" pitchFamily="2" charset="2"/>
                        <a:defRPr sz="2200">
                          <a:solidFill>
                            <a:schemeClr val="tx1"/>
                          </a:solidFill>
                          <a:latin typeface="Arial" charset="0"/>
                          <a:cs typeface="Arial" charset="0"/>
                        </a:defRPr>
                      </a:lvl2pPr>
                      <a:lvl3pPr marL="987425" indent="-293688" eaLnBrk="0" hangingPunct="0">
                        <a:spcBef>
                          <a:spcPct val="20000"/>
                        </a:spcBef>
                        <a:buClr>
                          <a:schemeClr val="accent1"/>
                        </a:buClr>
                        <a:buSzPct val="70000"/>
                        <a:buFont typeface="Wingdings" pitchFamily="2" charset="2"/>
                        <a:defRPr sz="2100">
                          <a:solidFill>
                            <a:schemeClr val="tx1"/>
                          </a:solidFill>
                          <a:latin typeface="Arial" charset="0"/>
                          <a:cs typeface="Arial" charset="0"/>
                        </a:defRPr>
                      </a:lvl3pPr>
                      <a:lvl4pPr marL="1281113" indent="-292100" eaLnBrk="0" hangingPunct="0">
                        <a:spcBef>
                          <a:spcPct val="20000"/>
                        </a:spcBef>
                        <a:buClr>
                          <a:schemeClr val="tx2"/>
                        </a:buClr>
                        <a:buSzPct val="75000"/>
                        <a:buFont typeface="Wingdings" pitchFamily="2" charset="2"/>
                        <a:defRPr>
                          <a:solidFill>
                            <a:schemeClr val="tx1"/>
                          </a:solidFill>
                          <a:latin typeface="Arial" charset="0"/>
                          <a:cs typeface="Arial" charset="0"/>
                        </a:defRPr>
                      </a:lvl4pPr>
                      <a:lvl5pPr marL="1598613" indent="-315913" eaLnBrk="0" hangingPunct="0">
                        <a:spcBef>
                          <a:spcPct val="20000"/>
                        </a:spcBef>
                        <a:buClr>
                          <a:schemeClr val="folHlink"/>
                        </a:buClr>
                        <a:buSzPct val="80000"/>
                        <a:buFont typeface="Wingdings" pitchFamily="2" charset="2"/>
                        <a:defRPr>
                          <a:solidFill>
                            <a:schemeClr val="tx1"/>
                          </a:solidFill>
                          <a:latin typeface="Arial" charset="0"/>
                          <a:cs typeface="Arial" charset="0"/>
                        </a:defRPr>
                      </a:lvl5pPr>
                      <a:lvl6pPr marL="20558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5130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9702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427413" indent="-315913"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chemeClr val="tx1"/>
                          </a:solidFill>
                          <a:effectLst/>
                          <a:latin typeface="Arial" charset="0"/>
                          <a:cs typeface="Arial" charset="0"/>
                        </a:rPr>
                        <a:t>3,3 %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52438">
                <a:tc>
                  <a:txBody>
                    <a:bodyPr/>
                    <a:lstStyle/>
                    <a:p>
                      <a:pPr algn="l"/>
                      <a:r>
                        <a:rPr lang="cs-CZ" dirty="0" smtClean="0">
                          <a:solidFill>
                            <a:srgbClr val="C00000"/>
                          </a:solidFill>
                        </a:rPr>
                        <a:t>21</a:t>
                      </a:r>
                      <a:endParaRPr lang="cs-CZ"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cs-CZ" dirty="0" smtClean="0">
                          <a:solidFill>
                            <a:srgbClr val="C00000"/>
                          </a:solidFill>
                        </a:rPr>
                        <a:t>česká</a:t>
                      </a:r>
                      <a:endParaRPr lang="cs-CZ"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cs-CZ" dirty="0" smtClean="0">
                          <a:solidFill>
                            <a:srgbClr val="C00000"/>
                          </a:solidFill>
                        </a:rPr>
                        <a:t>276 000</a:t>
                      </a:r>
                      <a:endParaRPr lang="cs-CZ"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cs-CZ" altLang="cs-CZ" sz="1600" b="0" i="0" u="none" strike="noStrike" cap="none" normalizeH="0" baseline="0" dirty="0" smtClean="0">
                          <a:ln>
                            <a:noFill/>
                          </a:ln>
                          <a:solidFill>
                            <a:srgbClr val="C00000"/>
                          </a:solidFill>
                          <a:effectLst/>
                          <a:latin typeface="Arial" charset="0"/>
                          <a:cs typeface="Arial" charset="0"/>
                        </a:rPr>
                        <a:t>0,9 %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
                          <a:schemeClr val="tx2"/>
                        </a:buClr>
                        <a:buSzPct val="70000"/>
                        <a:buFont typeface="Wingdings" pitchFamily="2" charset="2"/>
                        <a:buNone/>
                        <a:tabLst/>
                      </a:pP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tx2"/>
                        </a:buClr>
                        <a:buSzPct val="70000"/>
                        <a:buFont typeface="Wingdings" pitchFamily="2" charset="2"/>
                        <a:buNone/>
                        <a:tabLst/>
                      </a:pPr>
                      <a:endParaRPr kumimoji="0" lang="cs-CZ" altLang="cs-CZ"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cs-CZ" altLang="cs-CZ" smtClean="0"/>
          </a:p>
        </p:txBody>
      </p:sp>
      <p:sp>
        <p:nvSpPr>
          <p:cNvPr id="70659" name="Rectangle 3"/>
          <p:cNvSpPr>
            <a:spLocks noGrp="1" noChangeArrowheads="1"/>
          </p:cNvSpPr>
          <p:nvPr>
            <p:ph idx="1"/>
          </p:nvPr>
        </p:nvSpPr>
        <p:spPr>
          <a:xfrm>
            <a:off x="493204" y="6597352"/>
            <a:ext cx="8229600" cy="320675"/>
          </a:xfrm>
        </p:spPr>
        <p:txBody>
          <a:bodyPr/>
          <a:lstStyle/>
          <a:p>
            <a:pPr>
              <a:lnSpc>
                <a:spcPct val="80000"/>
              </a:lnSpc>
            </a:pPr>
            <a:r>
              <a:rPr lang="cs-CZ" altLang="cs-CZ" sz="1400" dirty="0" smtClean="0"/>
              <a:t>http://en.wikipedia.org/wiki/Wikipedia</a:t>
            </a:r>
          </a:p>
        </p:txBody>
      </p:sp>
      <p:pic>
        <p:nvPicPr>
          <p:cNvPr id="5122" name="Picture 2" descr="File:EnwikipediaG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107"/>
            <a:ext cx="8856984" cy="6591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cs-CZ" altLang="cs-CZ" smtClean="0"/>
              <a:t>Pět pilířů WP</a:t>
            </a:r>
            <a:br>
              <a:rPr lang="cs-CZ" altLang="cs-CZ" smtClean="0"/>
            </a:br>
            <a:r>
              <a:rPr lang="cs-CZ" altLang="cs-CZ" sz="1700" smtClean="0"/>
              <a:t>http://en.wikipedia.org/wiki/Wikipedia:Five_pillars</a:t>
            </a:r>
          </a:p>
        </p:txBody>
      </p:sp>
      <p:sp>
        <p:nvSpPr>
          <p:cNvPr id="71683" name="Rectangle 3"/>
          <p:cNvSpPr>
            <a:spLocks noGrp="1" noChangeArrowheads="1"/>
          </p:cNvSpPr>
          <p:nvPr>
            <p:ph idx="1"/>
          </p:nvPr>
        </p:nvSpPr>
        <p:spPr/>
        <p:txBody>
          <a:bodyPr/>
          <a:lstStyle/>
          <a:p>
            <a:pPr>
              <a:lnSpc>
                <a:spcPct val="80000"/>
              </a:lnSpc>
            </a:pPr>
            <a:r>
              <a:rPr lang="cs-CZ" altLang="cs-CZ" sz="2600" smtClean="0"/>
              <a:t>WP je encyklopedie – obsahuje již zveřejněné informace </a:t>
            </a:r>
          </a:p>
          <a:p>
            <a:pPr lvl="1">
              <a:lnSpc>
                <a:spcPct val="80000"/>
              </a:lnSpc>
            </a:pPr>
            <a:r>
              <a:rPr lang="cs-CZ" altLang="cs-CZ" sz="2000" smtClean="0"/>
              <a:t>„Wikipedia is not a publisher of original thought“</a:t>
            </a:r>
          </a:p>
          <a:p>
            <a:pPr>
              <a:lnSpc>
                <a:spcPct val="80000"/>
              </a:lnSpc>
            </a:pPr>
            <a:r>
              <a:rPr lang="cs-CZ" altLang="cs-CZ" sz="2600" smtClean="0"/>
              <a:t>Je psaná nezaujatě a s odkazy (ověřitelnost/důvěryhodnost)</a:t>
            </a:r>
          </a:p>
          <a:p>
            <a:pPr>
              <a:lnSpc>
                <a:spcPct val="80000"/>
              </a:lnSpc>
            </a:pPr>
            <a:r>
              <a:rPr lang="cs-CZ" altLang="cs-CZ" sz="2600" smtClean="0"/>
              <a:t>Kdokoliv může obsah upravovat, používat a rozšiřovat</a:t>
            </a:r>
          </a:p>
          <a:p>
            <a:pPr>
              <a:lnSpc>
                <a:spcPct val="80000"/>
              </a:lnSpc>
            </a:pPr>
            <a:r>
              <a:rPr lang="cs-CZ" altLang="cs-CZ" sz="2600" smtClean="0"/>
              <a:t>Editující spolu komunikují s respektem a zdvořilostí</a:t>
            </a:r>
          </a:p>
          <a:p>
            <a:pPr>
              <a:lnSpc>
                <a:spcPct val="80000"/>
              </a:lnSpc>
            </a:pPr>
            <a:r>
              <a:rPr lang="cs-CZ" altLang="cs-CZ" sz="2600" smtClean="0"/>
              <a:t>WP nemá pevná pravidla </a:t>
            </a:r>
          </a:p>
          <a:p>
            <a:pPr lvl="1">
              <a:lnSpc>
                <a:spcPct val="80000"/>
              </a:lnSpc>
            </a:pPr>
            <a:r>
              <a:rPr lang="cs-CZ" altLang="cs-CZ" sz="1700" smtClean="0"/>
              <a:t>„Policies and guidelines should always be applied using reason and common sense“</a:t>
            </a:r>
          </a:p>
          <a:p>
            <a:pPr>
              <a:lnSpc>
                <a:spcPct val="80000"/>
              </a:lnSpc>
            </a:pPr>
            <a:endParaRPr lang="cs-CZ" altLang="cs-CZ" sz="19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cs-CZ" altLang="cs-CZ" smtClean="0"/>
              <a:t>Vandalismus na WP</a:t>
            </a:r>
          </a:p>
        </p:txBody>
      </p:sp>
      <p:sp>
        <p:nvSpPr>
          <p:cNvPr id="72707" name="Rectangle 3"/>
          <p:cNvSpPr>
            <a:spLocks noGrp="1" noChangeArrowheads="1"/>
          </p:cNvSpPr>
          <p:nvPr>
            <p:ph idx="1"/>
          </p:nvPr>
        </p:nvSpPr>
        <p:spPr/>
        <p:txBody>
          <a:bodyPr/>
          <a:lstStyle/>
          <a:p>
            <a:r>
              <a:rPr lang="cs-CZ" altLang="cs-CZ" dirty="0" smtClean="0"/>
              <a:t>Úmyslné vkládání nepravdivých a/nebo urážlivých informací, mazání článků…</a:t>
            </a:r>
          </a:p>
          <a:p>
            <a:r>
              <a:rPr lang="cs-CZ" altLang="cs-CZ" dirty="0" smtClean="0">
                <a:hlinkClick r:id="rId2"/>
              </a:rPr>
              <a:t>http://en.wikipedia.org/wiki/Wikipedia:List_of_hoaxes_on_Wikipedia</a:t>
            </a:r>
            <a:endParaRPr lang="cs-CZ" altLang="cs-CZ" dirty="0" smtClean="0"/>
          </a:p>
          <a:p>
            <a:endParaRPr lang="cs-CZ" altLang="cs-CZ"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256" y="4437112"/>
            <a:ext cx="2495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49080"/>
            <a:ext cx="6049955" cy="75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cs-CZ" altLang="cs-CZ" smtClean="0"/>
              <a:t>Kritika WP</a:t>
            </a:r>
          </a:p>
        </p:txBody>
      </p:sp>
      <p:sp>
        <p:nvSpPr>
          <p:cNvPr id="73731" name="Rectangle 3"/>
          <p:cNvSpPr>
            <a:spLocks noGrp="1" noChangeArrowheads="1"/>
          </p:cNvSpPr>
          <p:nvPr>
            <p:ph idx="1"/>
          </p:nvPr>
        </p:nvSpPr>
        <p:spPr/>
        <p:txBody>
          <a:bodyPr>
            <a:normAutofit/>
          </a:bodyPr>
          <a:lstStyle/>
          <a:p>
            <a:r>
              <a:rPr lang="cs-CZ" altLang="cs-CZ" dirty="0" smtClean="0"/>
              <a:t>Kdokoliv přidává informace </a:t>
            </a:r>
            <a:r>
              <a:rPr lang="cs-CZ" altLang="cs-CZ" dirty="0" smtClean="0">
                <a:sym typeface="Wingdings" pitchFamily="2" charset="2"/>
              </a:rPr>
              <a:t> nekontrolovatelnost</a:t>
            </a:r>
          </a:p>
          <a:p>
            <a:r>
              <a:rPr lang="cs-CZ" altLang="cs-CZ" dirty="0" smtClean="0">
                <a:sym typeface="Wingdings" pitchFamily="2" charset="2"/>
              </a:rPr>
              <a:t>Stránky se mohou změnit každým okamžikem – v podstatě ji nelze citovat</a:t>
            </a:r>
          </a:p>
          <a:p>
            <a:r>
              <a:rPr lang="cs-CZ" altLang="cs-CZ" dirty="0" smtClean="0">
                <a:sym typeface="Wingdings" pitchFamily="2" charset="2"/>
              </a:rPr>
              <a:t>Nezaujatost x liberální pohled</a:t>
            </a:r>
          </a:p>
          <a:p>
            <a:endParaRPr lang="cs-CZ" altLang="cs-CZ" dirty="0" smtClean="0">
              <a:sym typeface="Wingdings" pitchFamily="2" charset="2"/>
            </a:endParaRPr>
          </a:p>
          <a:p>
            <a:r>
              <a:rPr lang="cs-CZ" altLang="cs-CZ" dirty="0" smtClean="0">
                <a:sym typeface="Wingdings" pitchFamily="2" charset="2"/>
              </a:rPr>
              <a:t>WP není odborným zdrojem!</a:t>
            </a:r>
          </a:p>
          <a:p>
            <a:pPr lvl="1"/>
            <a:r>
              <a:rPr lang="cs-CZ" altLang="cs-CZ" dirty="0" smtClean="0">
                <a:sym typeface="Wingdings" pitchFamily="2" charset="2"/>
              </a:rPr>
              <a:t>byť výzkumy porovnávající hesla na Wiki s </a:t>
            </a:r>
            <a:r>
              <a:rPr lang="cs-CZ" altLang="cs-CZ" dirty="0" err="1" smtClean="0">
                <a:sym typeface="Wingdings" pitchFamily="2" charset="2"/>
              </a:rPr>
              <a:t>Britannicou</a:t>
            </a:r>
            <a:r>
              <a:rPr lang="cs-CZ" altLang="cs-CZ" dirty="0" smtClean="0">
                <a:sym typeface="Wingdings" pitchFamily="2" charset="2"/>
              </a:rPr>
              <a:t> (i jinými) ukazují srovnatelnou kvalitu (resp. srovnatelnou chybovost)</a:t>
            </a:r>
            <a:endParaRPr lang="cs-CZ" altLang="cs-CZ" dirty="0">
              <a:sym typeface="Wingdings" pitchFamily="2" charset="2"/>
            </a:endParaRPr>
          </a:p>
          <a:p>
            <a:endParaRPr lang="cs-CZ" altLang="cs-CZ"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r>
              <a:rPr lang="cs-CZ" altLang="cs-CZ" smtClean="0"/>
              <a:t>Umíme to všichni?</a:t>
            </a:r>
          </a:p>
        </p:txBody>
      </p:sp>
      <p:sp>
        <p:nvSpPr>
          <p:cNvPr id="24579" name="Rectangle 3"/>
          <p:cNvSpPr>
            <a:spLocks noGrp="1"/>
          </p:cNvSpPr>
          <p:nvPr>
            <p:ph idx="1"/>
          </p:nvPr>
        </p:nvSpPr>
        <p:spPr/>
        <p:txBody>
          <a:bodyPr/>
          <a:lstStyle/>
          <a:p>
            <a:pPr eaLnBrk="1" hangingPunct="1">
              <a:lnSpc>
                <a:spcPct val="80000"/>
              </a:lnSpc>
            </a:pPr>
            <a:r>
              <a:rPr lang="cs-CZ" altLang="cs-CZ" sz="2200" dirty="0" smtClean="0"/>
              <a:t>Chůze + jídlo</a:t>
            </a:r>
          </a:p>
          <a:p>
            <a:pPr eaLnBrk="1" hangingPunct="1">
              <a:lnSpc>
                <a:spcPct val="80000"/>
              </a:lnSpc>
            </a:pPr>
            <a:r>
              <a:rPr lang="cs-CZ" altLang="cs-CZ" sz="2200" dirty="0" smtClean="0"/>
              <a:t>Chůze + rozhovor</a:t>
            </a:r>
          </a:p>
          <a:p>
            <a:pPr eaLnBrk="1" hangingPunct="1">
              <a:lnSpc>
                <a:spcPct val="80000"/>
              </a:lnSpc>
            </a:pPr>
            <a:r>
              <a:rPr lang="cs-CZ" altLang="cs-CZ" sz="2200" dirty="0" smtClean="0"/>
              <a:t>Chůze + telefonování</a:t>
            </a:r>
          </a:p>
          <a:p>
            <a:pPr eaLnBrk="1" hangingPunct="1">
              <a:lnSpc>
                <a:spcPct val="80000"/>
              </a:lnSpc>
            </a:pPr>
            <a:r>
              <a:rPr lang="cs-CZ" altLang="cs-CZ" sz="2200" dirty="0" smtClean="0"/>
              <a:t>Řízení + telefonování</a:t>
            </a:r>
          </a:p>
          <a:p>
            <a:pPr eaLnBrk="1" hangingPunct="1">
              <a:lnSpc>
                <a:spcPct val="80000"/>
              </a:lnSpc>
            </a:pPr>
            <a:r>
              <a:rPr lang="cs-CZ" altLang="cs-CZ" sz="2200" dirty="0" smtClean="0"/>
              <a:t>Poslech hudby + uklízení</a:t>
            </a:r>
          </a:p>
          <a:p>
            <a:pPr eaLnBrk="1" hangingPunct="1">
              <a:lnSpc>
                <a:spcPct val="80000"/>
              </a:lnSpc>
            </a:pPr>
            <a:r>
              <a:rPr lang="cs-CZ" altLang="cs-CZ" sz="2200" dirty="0" smtClean="0"/>
              <a:t>Poslech hudby + čtení</a:t>
            </a:r>
          </a:p>
          <a:p>
            <a:pPr eaLnBrk="1" hangingPunct="1">
              <a:lnSpc>
                <a:spcPct val="80000"/>
              </a:lnSpc>
            </a:pPr>
            <a:r>
              <a:rPr lang="cs-CZ" altLang="cs-CZ" sz="2200" dirty="0" smtClean="0"/>
              <a:t>Televize + čtení </a:t>
            </a:r>
          </a:p>
          <a:p>
            <a:pPr eaLnBrk="1" hangingPunct="1">
              <a:lnSpc>
                <a:spcPct val="80000"/>
              </a:lnSpc>
            </a:pPr>
            <a:r>
              <a:rPr lang="cs-CZ" altLang="cs-CZ" sz="2200" dirty="0" smtClean="0"/>
              <a:t>Čtení + ostatní lidé bavící se v místnosti</a:t>
            </a:r>
          </a:p>
          <a:p>
            <a:pPr eaLnBrk="1" hangingPunct="1">
              <a:lnSpc>
                <a:spcPct val="80000"/>
              </a:lnSpc>
            </a:pPr>
            <a:r>
              <a:rPr lang="cs-CZ" altLang="cs-CZ" sz="2200" dirty="0" smtClean="0"/>
              <a:t>Rozhovor + zavazování tkaniček u bot</a:t>
            </a:r>
          </a:p>
          <a:p>
            <a:pPr eaLnBrk="1" hangingPunct="1">
              <a:lnSpc>
                <a:spcPct val="80000"/>
              </a:lnSpc>
            </a:pPr>
            <a:endParaRPr lang="cs-CZ" altLang="cs-CZ" sz="2200" dirty="0" smtClean="0"/>
          </a:p>
          <a:p>
            <a:pPr eaLnBrk="1" hangingPunct="1">
              <a:lnSpc>
                <a:spcPct val="80000"/>
              </a:lnSpc>
            </a:pPr>
            <a:r>
              <a:rPr lang="cs-CZ" altLang="cs-CZ" sz="2200" dirty="0" smtClean="0"/>
              <a:t>Učení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dirty="0" smtClean="0"/>
              <a:t>Důvěryhodnost informací </a:t>
            </a:r>
          </a:p>
        </p:txBody>
      </p:sp>
      <p:sp>
        <p:nvSpPr>
          <p:cNvPr id="60419" name="Rectangle 3"/>
          <p:cNvSpPr>
            <a:spLocks noGrp="1" noChangeArrowheads="1"/>
          </p:cNvSpPr>
          <p:nvPr>
            <p:ph idx="1"/>
          </p:nvPr>
        </p:nvSpPr>
        <p:spPr/>
        <p:txBody>
          <a:bodyPr>
            <a:normAutofit/>
          </a:bodyPr>
          <a:lstStyle/>
          <a:p>
            <a:pPr eaLnBrk="1" hangingPunct="1"/>
            <a:r>
              <a:rPr lang="cs-CZ" altLang="cs-CZ" sz="2600" dirty="0" smtClean="0"/>
              <a:t>Hodně populární téma v marketingové oblasti </a:t>
            </a:r>
          </a:p>
          <a:p>
            <a:pPr lvl="1" eaLnBrk="1" hangingPunct="1"/>
            <a:r>
              <a:rPr lang="cs-CZ" altLang="cs-CZ" sz="2200" dirty="0" smtClean="0"/>
              <a:t>Důvěra v produkt/službu/</a:t>
            </a:r>
            <a:r>
              <a:rPr lang="cs-CZ" altLang="cs-CZ" sz="2200" dirty="0" err="1" smtClean="0"/>
              <a:t>eshop</a:t>
            </a:r>
            <a:r>
              <a:rPr lang="cs-CZ" altLang="cs-CZ" sz="2200" dirty="0" smtClean="0"/>
              <a:t>…</a:t>
            </a:r>
          </a:p>
          <a:p>
            <a:pPr lvl="1" eaLnBrk="1" hangingPunct="1"/>
            <a:endParaRPr lang="cs-CZ" altLang="cs-CZ" sz="2200" dirty="0"/>
          </a:p>
          <a:p>
            <a:pPr eaLnBrk="1" hangingPunct="1"/>
            <a:r>
              <a:rPr lang="cs-CZ" altLang="cs-CZ" sz="2600" dirty="0" smtClean="0"/>
              <a:t>Ale i jinde: informace o zdraví, o </a:t>
            </a:r>
          </a:p>
          <a:p>
            <a:pPr eaLnBrk="1" hangingPunct="1"/>
            <a:endParaRPr lang="cs-CZ" altLang="cs-CZ" sz="2600" dirty="0"/>
          </a:p>
        </p:txBody>
      </p:sp>
    </p:spTree>
    <p:extLst>
      <p:ext uri="{BB962C8B-B14F-4D97-AF65-F5344CB8AC3E}">
        <p14:creationId xmlns:p14="http://schemas.microsoft.com/office/powerpoint/2010/main" val="13138924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Důvěryhodnost informací </a:t>
            </a:r>
            <a:endParaRPr lang="cs-CZ" dirty="0"/>
          </a:p>
        </p:txBody>
      </p:sp>
      <p:sp>
        <p:nvSpPr>
          <p:cNvPr id="3" name="Zástupný symbol pro obsah 2"/>
          <p:cNvSpPr>
            <a:spLocks noGrp="1"/>
          </p:cNvSpPr>
          <p:nvPr>
            <p:ph idx="1"/>
          </p:nvPr>
        </p:nvSpPr>
        <p:spPr/>
        <p:txBody>
          <a:bodyPr>
            <a:normAutofit/>
          </a:bodyPr>
          <a:lstStyle/>
          <a:p>
            <a:r>
              <a:rPr lang="cs-CZ" altLang="cs-CZ" dirty="0"/>
              <a:t>Internet je čím více populární zdroj pro vyhledávání informací</a:t>
            </a:r>
          </a:p>
          <a:p>
            <a:r>
              <a:rPr lang="cs-CZ" altLang="cs-CZ" dirty="0" smtClean="0"/>
              <a:t>Levný prostředek pro šíření informací – </a:t>
            </a:r>
            <a:r>
              <a:rPr lang="cs-CZ" altLang="cs-CZ" dirty="0"/>
              <a:t>různé kvality</a:t>
            </a:r>
            <a:endParaRPr lang="cs-CZ" altLang="cs-CZ" sz="2000" dirty="0"/>
          </a:p>
          <a:p>
            <a:r>
              <a:rPr lang="cs-CZ" altLang="cs-CZ" dirty="0" smtClean="0">
                <a:sym typeface="Wingdings" panose="05000000000000000000" pitchFamily="2" charset="2"/>
              </a:rPr>
              <a:t>„</a:t>
            </a:r>
            <a:r>
              <a:rPr lang="cs-CZ" altLang="cs-CZ" dirty="0" err="1" smtClean="0">
                <a:sym typeface="Wingdings" panose="05000000000000000000" pitchFamily="2" charset="2"/>
              </a:rPr>
              <a:t>leveling</a:t>
            </a:r>
            <a:r>
              <a:rPr lang="cs-CZ" altLang="cs-CZ" dirty="0" smtClean="0">
                <a:sym typeface="Wingdings" panose="05000000000000000000" pitchFamily="2" charset="2"/>
              </a:rPr>
              <a:t> </a:t>
            </a:r>
            <a:r>
              <a:rPr lang="cs-CZ" altLang="cs-CZ" dirty="0" err="1" smtClean="0">
                <a:sym typeface="Wingdings" panose="05000000000000000000" pitchFamily="2" charset="2"/>
              </a:rPr>
              <a:t>effect</a:t>
            </a:r>
            <a:r>
              <a:rPr lang="cs-CZ" altLang="cs-CZ" dirty="0" smtClean="0">
                <a:sym typeface="Wingdings" panose="05000000000000000000" pitchFamily="2" charset="2"/>
              </a:rPr>
              <a:t>“ – stejná dostupnost informací = v očích uživatelů stejná úroveň důvěryhodnosti autorů</a:t>
            </a:r>
            <a:endParaRPr lang="cs-CZ" altLang="cs-CZ" dirty="0"/>
          </a:p>
          <a:p>
            <a:endParaRPr lang="cs-CZ" dirty="0" smtClean="0"/>
          </a:p>
          <a:p>
            <a:endParaRPr lang="cs-CZ" dirty="0"/>
          </a:p>
          <a:p>
            <a:r>
              <a:rPr lang="cs-CZ" altLang="cs-CZ" b="1" dirty="0">
                <a:sym typeface="Wingdings" panose="05000000000000000000" pitchFamily="2" charset="2"/>
              </a:rPr>
              <a:t> rozpoznání „dobrých“ informací </a:t>
            </a:r>
            <a:r>
              <a:rPr lang="cs-CZ" altLang="cs-CZ" b="1" dirty="0" smtClean="0">
                <a:sym typeface="Wingdings" panose="05000000000000000000" pitchFamily="2" charset="2"/>
              </a:rPr>
              <a:t>online od </a:t>
            </a:r>
            <a:r>
              <a:rPr lang="cs-CZ" altLang="cs-CZ" b="1" dirty="0">
                <a:sym typeface="Wingdings" panose="05000000000000000000" pitchFamily="2" charset="2"/>
              </a:rPr>
              <a:t>„špatných“ </a:t>
            </a:r>
            <a:r>
              <a:rPr lang="cs-CZ" altLang="cs-CZ" b="1" dirty="0" smtClean="0">
                <a:sym typeface="Wingdings" panose="05000000000000000000" pitchFamily="2" charset="2"/>
              </a:rPr>
              <a:t>je </a:t>
            </a:r>
            <a:r>
              <a:rPr lang="cs-CZ" altLang="cs-CZ" b="1" dirty="0">
                <a:sym typeface="Wingdings" panose="05000000000000000000" pitchFamily="2" charset="2"/>
              </a:rPr>
              <a:t>čím dál </a:t>
            </a:r>
            <a:r>
              <a:rPr lang="cs-CZ" altLang="cs-CZ" b="1" dirty="0" smtClean="0">
                <a:sym typeface="Wingdings" panose="05000000000000000000" pitchFamily="2" charset="2"/>
              </a:rPr>
              <a:t>důležitější </a:t>
            </a:r>
          </a:p>
          <a:p>
            <a:pPr lvl="1"/>
            <a:r>
              <a:rPr lang="cs-CZ" altLang="cs-CZ" dirty="0" smtClean="0">
                <a:sym typeface="Wingdings" panose="05000000000000000000" pitchFamily="2" charset="2"/>
              </a:rPr>
              <a:t>(je to jednak součást </a:t>
            </a:r>
            <a:r>
              <a:rPr lang="cs-CZ" altLang="cs-CZ" dirty="0" err="1" smtClean="0">
                <a:sym typeface="Wingdings" panose="05000000000000000000" pitchFamily="2" charset="2"/>
              </a:rPr>
              <a:t>digital</a:t>
            </a:r>
            <a:r>
              <a:rPr lang="cs-CZ" altLang="cs-CZ" dirty="0" smtClean="0">
                <a:sym typeface="Wingdings" panose="05000000000000000000" pitchFamily="2" charset="2"/>
              </a:rPr>
              <a:t> </a:t>
            </a:r>
            <a:r>
              <a:rPr lang="cs-CZ" altLang="cs-CZ" dirty="0" err="1" smtClean="0">
                <a:sym typeface="Wingdings" panose="05000000000000000000" pitchFamily="2" charset="2"/>
              </a:rPr>
              <a:t>literacy</a:t>
            </a:r>
            <a:r>
              <a:rPr lang="cs-CZ" altLang="cs-CZ" dirty="0" smtClean="0">
                <a:sym typeface="Wingdings" panose="05000000000000000000" pitchFamily="2" charset="2"/>
              </a:rPr>
              <a:t> a jednak se základ až tak neliší od informací </a:t>
            </a:r>
            <a:r>
              <a:rPr lang="cs-CZ" altLang="cs-CZ" dirty="0" err="1" smtClean="0">
                <a:sym typeface="Wingdings" panose="05000000000000000000" pitchFamily="2" charset="2"/>
              </a:rPr>
              <a:t>offline</a:t>
            </a:r>
            <a:r>
              <a:rPr lang="cs-CZ" altLang="cs-CZ" dirty="0" smtClean="0">
                <a:sym typeface="Wingdings" panose="05000000000000000000" pitchFamily="2" charset="2"/>
              </a:rPr>
              <a:t> – kritické myšlení)</a:t>
            </a:r>
            <a:endParaRPr lang="cs-CZ" altLang="cs-CZ" dirty="0">
              <a:sym typeface="Wingdings" panose="05000000000000000000" pitchFamily="2" charset="2"/>
            </a:endParaRPr>
          </a:p>
          <a:p>
            <a:endParaRPr lang="cs-CZ" dirty="0"/>
          </a:p>
        </p:txBody>
      </p:sp>
    </p:spTree>
    <p:extLst>
      <p:ext uri="{BB962C8B-B14F-4D97-AF65-F5344CB8AC3E}">
        <p14:creationId xmlns:p14="http://schemas.microsoft.com/office/powerpoint/2010/main" val="3299690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smtClean="0"/>
              <a:t>Důvěryhodnost informací </a:t>
            </a:r>
          </a:p>
        </p:txBody>
      </p:sp>
      <p:sp>
        <p:nvSpPr>
          <p:cNvPr id="60419" name="Rectangle 3"/>
          <p:cNvSpPr>
            <a:spLocks noGrp="1" noChangeArrowheads="1"/>
          </p:cNvSpPr>
          <p:nvPr>
            <p:ph idx="1"/>
          </p:nvPr>
        </p:nvSpPr>
        <p:spPr/>
        <p:txBody>
          <a:bodyPr/>
          <a:lstStyle/>
          <a:p>
            <a:pPr eaLnBrk="1" hangingPunct="1"/>
            <a:r>
              <a:rPr lang="cs-CZ" altLang="cs-CZ" sz="2600" dirty="0" err="1" smtClean="0"/>
              <a:t>Metzger</a:t>
            </a:r>
            <a:r>
              <a:rPr lang="cs-CZ" altLang="cs-CZ" sz="2600" dirty="0" smtClean="0"/>
              <a:t> (2007)</a:t>
            </a:r>
          </a:p>
          <a:p>
            <a:pPr eaLnBrk="1" hangingPunct="1"/>
            <a:r>
              <a:rPr lang="cs-CZ" altLang="cs-CZ" sz="2600" dirty="0" smtClean="0"/>
              <a:t>5 kritérií </a:t>
            </a:r>
            <a:r>
              <a:rPr lang="cs-CZ" altLang="cs-CZ" sz="2600" dirty="0" smtClean="0"/>
              <a:t>hodnocení informací (i </a:t>
            </a:r>
            <a:r>
              <a:rPr lang="cs-CZ" altLang="cs-CZ" sz="2600" dirty="0" err="1" smtClean="0"/>
              <a:t>offline</a:t>
            </a:r>
            <a:r>
              <a:rPr lang="cs-CZ" altLang="cs-CZ" sz="2600" dirty="0" smtClean="0"/>
              <a:t>)</a:t>
            </a:r>
            <a:endParaRPr lang="cs-CZ" altLang="cs-CZ" sz="2600" dirty="0" smtClean="0"/>
          </a:p>
          <a:p>
            <a:pPr lvl="1" eaLnBrk="1" hangingPunct="1"/>
            <a:r>
              <a:rPr lang="cs-CZ" altLang="cs-CZ" sz="2200" dirty="0" smtClean="0"/>
              <a:t>Přesnost – do jaké míry je daná stránka bez chyb, zda se informace dají ověřit, spolehlivost informací</a:t>
            </a:r>
          </a:p>
          <a:p>
            <a:pPr lvl="1" eaLnBrk="1" hangingPunct="1"/>
            <a:r>
              <a:rPr lang="cs-CZ" altLang="cs-CZ" sz="2200" dirty="0" smtClean="0"/>
              <a:t>Autorství – kdo je autorem, jaká je jeho odbornost, zda je zde uvedený kontakt nebo organizace..</a:t>
            </a:r>
          </a:p>
          <a:p>
            <a:pPr lvl="1" eaLnBrk="1" hangingPunct="1"/>
            <a:r>
              <a:rPr lang="cs-CZ" altLang="cs-CZ" sz="2200" dirty="0" smtClean="0"/>
              <a:t>Objektivita – identifikace účelu zveřejnění informace, reklama, politika?, porozumění odkazů a sponzorovaných odkazů</a:t>
            </a:r>
          </a:p>
          <a:p>
            <a:pPr lvl="1" eaLnBrk="1" hangingPunct="1"/>
            <a:r>
              <a:rPr lang="cs-CZ" altLang="cs-CZ" sz="2200" dirty="0" smtClean="0"/>
              <a:t>Aktuálnost</a:t>
            </a:r>
          </a:p>
          <a:p>
            <a:pPr lvl="1" eaLnBrk="1" hangingPunct="1"/>
            <a:r>
              <a:rPr lang="cs-CZ" altLang="cs-CZ" sz="2200" dirty="0" smtClean="0"/>
              <a:t>Rozsah (pokrytí tématu) – šíře a hloubka informace</a:t>
            </a:r>
          </a:p>
          <a:p>
            <a:pPr eaLnBrk="1" hangingPunct="1"/>
            <a:endParaRPr lang="cs-CZ" altLang="cs-CZ" sz="26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-list přístupy</a:t>
            </a:r>
            <a:endParaRPr lang="cs-CZ" dirty="0"/>
          </a:p>
        </p:txBody>
      </p:sp>
      <p:sp>
        <p:nvSpPr>
          <p:cNvPr id="3" name="Zástupný symbol pro obsah 2"/>
          <p:cNvSpPr>
            <a:spLocks noGrp="1"/>
          </p:cNvSpPr>
          <p:nvPr>
            <p:ph idx="1"/>
          </p:nvPr>
        </p:nvSpPr>
        <p:spPr/>
        <p:txBody>
          <a:bodyPr numCol="2">
            <a:normAutofit fontScale="70000" lnSpcReduction="20000"/>
          </a:bodyPr>
          <a:lstStyle/>
          <a:p>
            <a:r>
              <a:rPr lang="en-US" dirty="0"/>
              <a:t>Presence of date stamp showing information is current</a:t>
            </a:r>
          </a:p>
          <a:p>
            <a:r>
              <a:rPr lang="en-US" dirty="0"/>
              <a:t>Source citations</a:t>
            </a:r>
          </a:p>
          <a:p>
            <a:r>
              <a:rPr lang="en-US" dirty="0"/>
              <a:t>Citations to scientific data or references</a:t>
            </a:r>
          </a:p>
          <a:p>
            <a:r>
              <a:rPr lang="en-US" dirty="0"/>
              <a:t>Author identification</a:t>
            </a:r>
          </a:p>
          <a:p>
            <a:r>
              <a:rPr lang="en-US" dirty="0"/>
              <a:t>Author qualifications and credentials</a:t>
            </a:r>
          </a:p>
          <a:p>
            <a:r>
              <a:rPr lang="en-US" dirty="0"/>
              <a:t>Presence of contact information</a:t>
            </a:r>
          </a:p>
          <a:p>
            <a:r>
              <a:rPr lang="en-US" dirty="0"/>
              <a:t>Absence of advertising</a:t>
            </a:r>
          </a:p>
          <a:p>
            <a:r>
              <a:rPr lang="en-US" dirty="0"/>
              <a:t>Presence of privacy and security policies</a:t>
            </a:r>
          </a:p>
          <a:p>
            <a:r>
              <a:rPr lang="en-US" dirty="0"/>
              <a:t>Certifications or seals from trusted third parties</a:t>
            </a:r>
          </a:p>
          <a:p>
            <a:r>
              <a:rPr lang="en-US" dirty="0"/>
              <a:t>Professional, attractive, and consistent page design, including graphics, logos, color schemes, etc.</a:t>
            </a:r>
          </a:p>
          <a:p>
            <a:r>
              <a:rPr lang="en-US" dirty="0"/>
              <a:t>Easy navigation, well-organized site</a:t>
            </a:r>
          </a:p>
          <a:p>
            <a:r>
              <a:rPr lang="en-US" dirty="0"/>
              <a:t>Sponsorship by of external links to reputable organizations</a:t>
            </a:r>
          </a:p>
          <a:p>
            <a:r>
              <a:rPr lang="en-US" dirty="0"/>
              <a:t>Notification/presence of editorial review process or board</a:t>
            </a:r>
          </a:p>
          <a:p>
            <a:r>
              <a:rPr lang="en-US" dirty="0"/>
              <a:t>Absence of typographical errors and broken links</a:t>
            </a:r>
          </a:p>
          <a:p>
            <a:r>
              <a:rPr lang="en-US" dirty="0"/>
              <a:t>Professional-quality and clear writing</a:t>
            </a:r>
          </a:p>
          <a:p>
            <a:r>
              <a:rPr lang="en-US" dirty="0"/>
              <a:t>Download speed</a:t>
            </a:r>
          </a:p>
          <a:p>
            <a:r>
              <a:rPr lang="en-US" dirty="0"/>
              <a:t>Message relevance, tailoring</a:t>
            </a:r>
          </a:p>
          <a:p>
            <a:r>
              <a:rPr lang="en-US" dirty="0"/>
              <a:t>Interactive features (e.g., search capabilities, confirmation messages, quick customer-service responses)</a:t>
            </a:r>
          </a:p>
          <a:p>
            <a:r>
              <a:rPr lang="en-US" dirty="0"/>
              <a:t>Past experience with source/organization (reputation)</a:t>
            </a:r>
          </a:p>
          <a:p>
            <a:r>
              <a:rPr lang="en-US" dirty="0"/>
              <a:t>Domain name and URL (suffix)</a:t>
            </a:r>
          </a:p>
          <a:p>
            <a:r>
              <a:rPr lang="en-US" dirty="0"/>
              <a:t>Ability to verify claims elsewhere (e.g., external links)</a:t>
            </a:r>
          </a:p>
          <a:p>
            <a:r>
              <a:rPr lang="en-US" dirty="0"/>
              <a:t>Comprehensiveness of information provided</a:t>
            </a:r>
          </a:p>
          <a:p>
            <a:r>
              <a:rPr lang="en-US" dirty="0"/>
              <a:t>Ranking in search engine output</a:t>
            </a:r>
          </a:p>
          <a:p>
            <a:r>
              <a:rPr lang="en-US" dirty="0"/>
              <a:t>Paid access to information</a:t>
            </a:r>
          </a:p>
          <a:p>
            <a:r>
              <a:rPr lang="en-US" dirty="0"/>
              <a:t>Plausibility of </a:t>
            </a:r>
            <a:r>
              <a:rPr lang="en-US" dirty="0" smtClean="0"/>
              <a:t>arguments</a:t>
            </a:r>
            <a:endParaRPr lang="cs-CZ" dirty="0" smtClean="0"/>
          </a:p>
          <a:p>
            <a:r>
              <a:rPr lang="cs-CZ" dirty="0" smtClean="0"/>
              <a:t>……</a:t>
            </a:r>
            <a:endParaRPr lang="cs-CZ" dirty="0"/>
          </a:p>
        </p:txBody>
      </p:sp>
      <p:sp>
        <p:nvSpPr>
          <p:cNvPr id="5" name="Obdélník 4"/>
          <p:cNvSpPr/>
          <p:nvPr/>
        </p:nvSpPr>
        <p:spPr>
          <a:xfrm>
            <a:off x="5940152" y="692696"/>
            <a:ext cx="3203848" cy="18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Vyžadují množství času, ne vždy jsou všechny body relevantní pro každou stránku, méně bodů nemusí automaticky znamenat méně kvalitní informace</a:t>
            </a:r>
            <a:endParaRPr lang="cs-CZ" dirty="0"/>
          </a:p>
        </p:txBody>
      </p:sp>
    </p:spTree>
    <p:extLst>
      <p:ext uri="{BB962C8B-B14F-4D97-AF65-F5344CB8AC3E}">
        <p14:creationId xmlns:p14="http://schemas.microsoft.com/office/powerpoint/2010/main" val="1018155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Kontextový model hodnocení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Namísto </a:t>
            </a:r>
            <a:r>
              <a:rPr lang="cs-CZ" dirty="0" err="1" smtClean="0"/>
              <a:t>check</a:t>
            </a:r>
            <a:r>
              <a:rPr lang="cs-CZ" dirty="0" smtClean="0"/>
              <a:t>-listových</a:t>
            </a:r>
          </a:p>
          <a:p>
            <a:r>
              <a:rPr lang="cs-CZ" dirty="0" err="1" smtClean="0"/>
              <a:t>Meola</a:t>
            </a:r>
            <a:r>
              <a:rPr lang="cs-CZ" dirty="0" smtClean="0"/>
              <a:t> (2004)</a:t>
            </a:r>
          </a:p>
          <a:p>
            <a:endParaRPr lang="cs-CZ" dirty="0"/>
          </a:p>
          <a:p>
            <a:r>
              <a:rPr lang="cs-CZ" dirty="0" smtClean="0"/>
              <a:t>Free web &amp; </a:t>
            </a:r>
            <a:r>
              <a:rPr lang="cs-CZ" dirty="0" err="1" smtClean="0"/>
              <a:t>fee-based</a:t>
            </a:r>
            <a:r>
              <a:rPr lang="cs-CZ" dirty="0" smtClean="0"/>
              <a:t> web</a:t>
            </a:r>
          </a:p>
          <a:p>
            <a:endParaRPr lang="cs-CZ" dirty="0"/>
          </a:p>
          <a:p>
            <a:r>
              <a:rPr lang="cs-CZ" dirty="0" smtClean="0"/>
              <a:t>Důraz na externí ověření </a:t>
            </a:r>
          </a:p>
          <a:p>
            <a:r>
              <a:rPr lang="en-US" dirty="0"/>
              <a:t>(a) </a:t>
            </a:r>
            <a:r>
              <a:rPr lang="en-US" i="1" dirty="0"/>
              <a:t>promoting peer- and editorially reviewed </a:t>
            </a:r>
            <a:r>
              <a:rPr lang="en-US" i="1" dirty="0" smtClean="0"/>
              <a:t>resources</a:t>
            </a:r>
            <a:endParaRPr lang="cs-CZ" i="1" dirty="0" smtClean="0"/>
          </a:p>
          <a:p>
            <a:pPr lvl="1"/>
            <a:r>
              <a:rPr lang="cs-CZ" dirty="0" smtClean="0"/>
              <a:t>doporučení od odborníků, naučit uživatele, jaké stránky poskytují „dobré“ informace</a:t>
            </a:r>
          </a:p>
          <a:p>
            <a:r>
              <a:rPr lang="cs-CZ" i="1" dirty="0" smtClean="0"/>
              <a:t>(b) </a:t>
            </a:r>
            <a:r>
              <a:rPr lang="cs-CZ" i="1" dirty="0" err="1" smtClean="0"/>
              <a:t>comparing</a:t>
            </a:r>
            <a:r>
              <a:rPr lang="cs-CZ" i="1" dirty="0" smtClean="0"/>
              <a:t> </a:t>
            </a:r>
            <a:r>
              <a:rPr lang="cs-CZ" i="1" dirty="0" err="1" smtClean="0"/>
              <a:t>information</a:t>
            </a:r>
            <a:endParaRPr lang="cs-CZ" i="1" dirty="0" smtClean="0"/>
          </a:p>
          <a:p>
            <a:pPr lvl="1"/>
            <a:r>
              <a:rPr lang="cs-CZ" dirty="0"/>
              <a:t>p</a:t>
            </a:r>
            <a:r>
              <a:rPr lang="cs-CZ" dirty="0" smtClean="0"/>
              <a:t>orovnání online zdrojů s jinými online zdroji, s </a:t>
            </a:r>
            <a:r>
              <a:rPr lang="cs-CZ" dirty="0" err="1" smtClean="0"/>
              <a:t>offline</a:t>
            </a:r>
            <a:r>
              <a:rPr lang="cs-CZ" dirty="0" smtClean="0"/>
              <a:t> zdroji, s odborníky</a:t>
            </a:r>
          </a:p>
          <a:p>
            <a:r>
              <a:rPr lang="cs-CZ" i="1" dirty="0" smtClean="0"/>
              <a:t>(c) </a:t>
            </a:r>
            <a:r>
              <a:rPr lang="cs-CZ" i="1" dirty="0" err="1" smtClean="0"/>
              <a:t>corroboration</a:t>
            </a:r>
            <a:endParaRPr lang="cs-CZ" i="1" dirty="0" smtClean="0"/>
          </a:p>
          <a:p>
            <a:pPr lvl="1"/>
            <a:r>
              <a:rPr lang="cs-CZ" dirty="0" smtClean="0"/>
              <a:t>hledání potvrzení informace, syntéza informací z různých zdrojů</a:t>
            </a:r>
          </a:p>
          <a:p>
            <a:pPr lvl="1"/>
            <a:endParaRPr lang="cs-CZ" i="1" dirty="0" smtClean="0"/>
          </a:p>
          <a:p>
            <a:pPr lvl="1"/>
            <a:endParaRPr lang="cs-CZ" dirty="0"/>
          </a:p>
        </p:txBody>
      </p:sp>
    </p:spTree>
    <p:extLst>
      <p:ext uri="{BB962C8B-B14F-4D97-AF65-F5344CB8AC3E}">
        <p14:creationId xmlns:p14="http://schemas.microsoft.com/office/powerpoint/2010/main" val="2541046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528" y="332656"/>
            <a:ext cx="7543800" cy="858837"/>
          </a:xfrm>
        </p:spPr>
        <p:txBody>
          <a:bodyPr>
            <a:normAutofit/>
          </a:bodyPr>
          <a:lstStyle/>
          <a:p>
            <a:pPr eaLnBrk="1" hangingPunct="1"/>
            <a:r>
              <a:rPr lang="cs-CZ" altLang="cs-CZ" sz="3500" dirty="0" smtClean="0"/>
              <a:t>Jak často tato kritéria uplatňujeme</a:t>
            </a:r>
          </a:p>
        </p:txBody>
      </p:sp>
      <p:sp>
        <p:nvSpPr>
          <p:cNvPr id="61443" name="Rectangle 3"/>
          <p:cNvSpPr>
            <a:spLocks noGrp="1" noChangeArrowheads="1"/>
          </p:cNvSpPr>
          <p:nvPr>
            <p:ph idx="1"/>
          </p:nvPr>
        </p:nvSpPr>
        <p:spPr>
          <a:xfrm>
            <a:off x="457200" y="1268413"/>
            <a:ext cx="8229600" cy="1368425"/>
          </a:xfrm>
        </p:spPr>
        <p:txBody>
          <a:bodyPr/>
          <a:lstStyle/>
          <a:p>
            <a:pPr eaLnBrk="1" hangingPunct="1"/>
            <a:r>
              <a:rPr lang="cs-CZ" altLang="cs-CZ" sz="2600" smtClean="0"/>
              <a:t>Celkově: napříč vzorky a kritérii nejčastější odpovědi – „občas“ a „zřídka“</a:t>
            </a:r>
          </a:p>
          <a:p>
            <a:pPr eaLnBrk="1" hangingPunct="1"/>
            <a:r>
              <a:rPr lang="cs-CZ" altLang="cs-CZ" sz="2600" smtClean="0"/>
              <a:t>Nejvíc ty, které dají nejméně práce</a:t>
            </a: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8588"/>
            <a:ext cx="914400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aoblený obdélník 1"/>
          <p:cNvSpPr/>
          <p:nvPr/>
        </p:nvSpPr>
        <p:spPr>
          <a:xfrm>
            <a:off x="8460432" y="3429000"/>
            <a:ext cx="576064" cy="2952328"/>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aoblený obdélník 5"/>
          <p:cNvSpPr/>
          <p:nvPr/>
        </p:nvSpPr>
        <p:spPr>
          <a:xfrm>
            <a:off x="107504" y="6197116"/>
            <a:ext cx="4824536" cy="368424"/>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mtClean="0"/>
              <a:t>Scholz-Crane, 1998</a:t>
            </a:r>
          </a:p>
        </p:txBody>
      </p:sp>
      <p:sp>
        <p:nvSpPr>
          <p:cNvPr id="62467" name="Rectangle 3"/>
          <p:cNvSpPr>
            <a:spLocks noGrp="1" noChangeArrowheads="1"/>
          </p:cNvSpPr>
          <p:nvPr>
            <p:ph idx="1"/>
          </p:nvPr>
        </p:nvSpPr>
        <p:spPr/>
        <p:txBody>
          <a:bodyPr>
            <a:normAutofit/>
          </a:bodyPr>
          <a:lstStyle/>
          <a:p>
            <a:pPr eaLnBrk="1" hangingPunct="1"/>
            <a:r>
              <a:rPr lang="cs-CZ" altLang="cs-CZ" sz="2600" smtClean="0"/>
              <a:t>21 studentů VŠ dostalo k prohlédnutí 2 stránky a úkol napsat formou eseje, pomocí čeho by hodnotili jejich kvalitu</a:t>
            </a:r>
          </a:p>
          <a:p>
            <a:pPr eaLnBrk="1" hangingPunct="1"/>
            <a:r>
              <a:rPr lang="cs-CZ" altLang="cs-CZ" sz="2600" smtClean="0"/>
              <a:t>Obsahová analýza – většina studentů jen 2 kritéria</a:t>
            </a:r>
          </a:p>
          <a:p>
            <a:pPr lvl="1" eaLnBrk="1" hangingPunct="1"/>
            <a:r>
              <a:rPr lang="cs-CZ" altLang="cs-CZ" sz="2200" smtClean="0"/>
              <a:t>Rozsah (podrobnost informací) a přesnost (uvedení statistik, citované zdroje, jasná organizace a struktura)</a:t>
            </a:r>
          </a:p>
          <a:p>
            <a:pPr eaLnBrk="1" hangingPunct="1"/>
            <a:r>
              <a:rPr lang="cs-CZ" altLang="cs-CZ" sz="2600" smtClean="0"/>
              <a:t>6 studentů zvažovalo zkreslení (účel), méně kontrola autora a organizace</a:t>
            </a:r>
          </a:p>
          <a:p>
            <a:pPr eaLnBrk="1" hangingPunct="1"/>
            <a:r>
              <a:rPr lang="cs-CZ" altLang="cs-CZ" sz="2600" smtClean="0"/>
              <a:t>V mnoha případech své hodnocení zakládali na jediném kritériu</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cs-CZ" altLang="cs-CZ" smtClean="0"/>
              <a:t>Fogg et al. (2003)</a:t>
            </a:r>
          </a:p>
        </p:txBody>
      </p:sp>
      <p:sp>
        <p:nvSpPr>
          <p:cNvPr id="63491" name="Rectangle 3"/>
          <p:cNvSpPr>
            <a:spLocks noGrp="1" noChangeArrowheads="1"/>
          </p:cNvSpPr>
          <p:nvPr>
            <p:ph idx="1"/>
          </p:nvPr>
        </p:nvSpPr>
        <p:spPr/>
        <p:txBody>
          <a:bodyPr/>
          <a:lstStyle/>
          <a:p>
            <a:pPr eaLnBrk="1" hangingPunct="1">
              <a:lnSpc>
                <a:spcPct val="90000"/>
              </a:lnSpc>
            </a:pPr>
            <a:r>
              <a:rPr lang="cs-CZ" altLang="cs-CZ" sz="2600" dirty="0" smtClean="0"/>
              <a:t>N = 2648 respondentů hodnotilo důvěryhodnost několika webových stránek</a:t>
            </a:r>
          </a:p>
          <a:p>
            <a:pPr eaLnBrk="1" hangingPunct="1">
              <a:lnSpc>
                <a:spcPct val="90000"/>
              </a:lnSpc>
            </a:pPr>
            <a:r>
              <a:rPr lang="cs-CZ" altLang="cs-CZ" sz="2600" dirty="0" smtClean="0"/>
              <a:t>Obecně 4 velké kategorie</a:t>
            </a:r>
          </a:p>
          <a:p>
            <a:pPr lvl="1" eaLnBrk="1" hangingPunct="1">
              <a:lnSpc>
                <a:spcPct val="90000"/>
              </a:lnSpc>
            </a:pPr>
            <a:r>
              <a:rPr lang="cs-CZ" altLang="cs-CZ" sz="2200" dirty="0" smtClean="0"/>
              <a:t>Prezentace stránky – design, funkčnost (odkazů..), navigace,.. – nejčastěji používaná kategorie k hodnocení (46 % respondentů ji nějak zmínilo)</a:t>
            </a:r>
          </a:p>
          <a:p>
            <a:pPr lvl="1" eaLnBrk="1" hangingPunct="1">
              <a:lnSpc>
                <a:spcPct val="90000"/>
              </a:lnSpc>
            </a:pPr>
            <a:r>
              <a:rPr lang="cs-CZ" altLang="cs-CZ" sz="2200" dirty="0" smtClean="0"/>
              <a:t>Informace na stránce – jejich organizace, šíře/hloubka, srozumitelnost..</a:t>
            </a:r>
          </a:p>
          <a:p>
            <a:pPr lvl="1" eaLnBrk="1" hangingPunct="1">
              <a:lnSpc>
                <a:spcPct val="90000"/>
              </a:lnSpc>
            </a:pPr>
            <a:r>
              <a:rPr lang="cs-CZ" altLang="cs-CZ" sz="2200" dirty="0" smtClean="0"/>
              <a:t>Motivy – prodej, reklamy, sponzorství..</a:t>
            </a:r>
          </a:p>
          <a:p>
            <a:pPr lvl="1" eaLnBrk="1" hangingPunct="1">
              <a:lnSpc>
                <a:spcPct val="90000"/>
              </a:lnSpc>
            </a:pPr>
            <a:r>
              <a:rPr lang="cs-CZ" altLang="cs-CZ" sz="2200" dirty="0" smtClean="0"/>
              <a:t>Reputace zdroje – rozpoznání jména (autora, organizace..), předchozí zkušenost se stránkou, afiliace na jiné autority..</a:t>
            </a:r>
          </a:p>
          <a:p>
            <a:pPr eaLnBrk="1" hangingPunct="1">
              <a:lnSpc>
                <a:spcPct val="90000"/>
              </a:lnSpc>
            </a:pPr>
            <a:endParaRPr lang="cs-CZ" altLang="cs-CZ" sz="2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p:txBody>
          <a:bodyPr/>
          <a:lstStyle/>
          <a:p>
            <a:pPr eaLnBrk="1" hangingPunct="1"/>
            <a:endParaRPr lang="cs-CZ" altLang="cs-CZ" smtClean="0"/>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60" y="764704"/>
            <a:ext cx="8497887" cy="529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300192" y="2204864"/>
            <a:ext cx="1944216"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Kognitivní zkratky</a:t>
            </a:r>
            <a:endParaRPr lang="cs-CZ" dirty="0">
              <a:solidFill>
                <a:schemeClr val="tx1"/>
              </a:solidFill>
            </a:endParaRPr>
          </a:p>
        </p:txBody>
      </p:sp>
      <p:cxnSp>
        <p:nvCxnSpPr>
          <p:cNvPr id="4" name="Přímá spojnice se šipkou 3"/>
          <p:cNvCxnSpPr>
            <a:stCxn id="2" idx="1"/>
          </p:cNvCxnSpPr>
          <p:nvPr/>
        </p:nvCxnSpPr>
        <p:spPr>
          <a:xfrm flipH="1">
            <a:off x="5724128" y="2564904"/>
            <a:ext cx="576064" cy="576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6300192" y="4797152"/>
            <a:ext cx="1944216"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Náročnější a „neefektivní“</a:t>
            </a:r>
            <a:endParaRPr lang="cs-CZ" dirty="0">
              <a:solidFill>
                <a:schemeClr val="tx1"/>
              </a:solidFill>
            </a:endParaRPr>
          </a:p>
        </p:txBody>
      </p:sp>
      <p:cxnSp>
        <p:nvCxnSpPr>
          <p:cNvPr id="8" name="Přímá spojnice se šipkou 7"/>
          <p:cNvCxnSpPr>
            <a:stCxn id="7" idx="1"/>
          </p:cNvCxnSpPr>
          <p:nvPr/>
        </p:nvCxnSpPr>
        <p:spPr>
          <a:xfrm flipH="1" flipV="1">
            <a:off x="5580112" y="4653136"/>
            <a:ext cx="720080" cy="5040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899592" y="2564904"/>
            <a:ext cx="2088232" cy="57606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899592" y="3645024"/>
            <a:ext cx="2088232" cy="57606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8509">
            <a:off x="-180529" y="4777253"/>
            <a:ext cx="4448059" cy="14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Rectangle 2"/>
          <p:cNvSpPr>
            <a:spLocks noGrp="1" noChangeArrowheads="1"/>
          </p:cNvSpPr>
          <p:nvPr>
            <p:ph type="title"/>
          </p:nvPr>
        </p:nvSpPr>
        <p:spPr/>
        <p:txBody>
          <a:bodyPr>
            <a:normAutofit/>
          </a:bodyPr>
          <a:lstStyle/>
          <a:p>
            <a:pPr eaLnBrk="1" hangingPunct="1"/>
            <a:r>
              <a:rPr lang="cs-CZ" altLang="cs-CZ" smtClean="0"/>
              <a:t>Všechny tyto výzkumy ukazují</a:t>
            </a:r>
          </a:p>
        </p:txBody>
      </p:sp>
      <p:sp>
        <p:nvSpPr>
          <p:cNvPr id="64515" name="Rectangle 3"/>
          <p:cNvSpPr>
            <a:spLocks noGrp="1" noChangeArrowheads="1"/>
          </p:cNvSpPr>
          <p:nvPr>
            <p:ph idx="1"/>
          </p:nvPr>
        </p:nvSpPr>
        <p:spPr/>
        <p:txBody>
          <a:bodyPr/>
          <a:lstStyle/>
          <a:p>
            <a:pPr eaLnBrk="1" hangingPunct="1"/>
            <a:r>
              <a:rPr lang="cs-CZ" altLang="cs-CZ" dirty="0" smtClean="0"/>
              <a:t>Že lidé </a:t>
            </a:r>
            <a:r>
              <a:rPr lang="cs-CZ" altLang="cs-CZ" dirty="0" smtClean="0"/>
              <a:t>si usnadňují práci a používají spíše povrchní kritéria</a:t>
            </a:r>
            <a:endParaRPr lang="cs-CZ" altLang="cs-CZ" dirty="0" smtClean="0"/>
          </a:p>
          <a:p>
            <a:pPr eaLnBrk="1" hangingPunct="1"/>
            <a:r>
              <a:rPr lang="cs-CZ" altLang="cs-CZ" dirty="0" smtClean="0"/>
              <a:t>Nevšímají si aktuálnosti informací</a:t>
            </a:r>
          </a:p>
          <a:p>
            <a:pPr eaLnBrk="1" hangingPunct="1"/>
            <a:r>
              <a:rPr lang="cs-CZ" altLang="cs-CZ" dirty="0" smtClean="0"/>
              <a:t>Často hodnotí jen na základě jednoho</a:t>
            </a:r>
          </a:p>
          <a:p>
            <a:pPr lvl="1" eaLnBrk="1" hangingPunct="1"/>
            <a:r>
              <a:rPr lang="cs-CZ" altLang="cs-CZ" dirty="0" smtClean="0"/>
              <a:t>Často podle designu </a:t>
            </a:r>
            <a:endParaRPr lang="cs-CZ" altLang="cs-CZ" dirty="0" smtClean="0"/>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9806">
            <a:off x="3924146" y="4577197"/>
            <a:ext cx="247967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8044">
            <a:off x="6227763" y="4221163"/>
            <a:ext cx="273685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altLang="cs-CZ" smtClean="0"/>
              <a:t>Yerkes-Dodsonův zákon</a:t>
            </a:r>
          </a:p>
        </p:txBody>
      </p:sp>
      <p:sp>
        <p:nvSpPr>
          <p:cNvPr id="9219" name="Zástupný symbol pro obsah 2"/>
          <p:cNvSpPr>
            <a:spLocks noGrp="1"/>
          </p:cNvSpPr>
          <p:nvPr>
            <p:ph idx="1"/>
          </p:nvPr>
        </p:nvSpPr>
        <p:spPr/>
        <p:txBody>
          <a:bodyPr/>
          <a:lstStyle/>
          <a:p>
            <a:pPr eaLnBrk="1" hangingPunct="1"/>
            <a:endParaRPr lang="cs-CZ" altLang="cs-CZ"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447800"/>
            <a:ext cx="6337300"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 tím (pokud je nízká motivace)</a:t>
            </a:r>
            <a:endParaRPr lang="cs-CZ" dirty="0"/>
          </a:p>
        </p:txBody>
      </p:sp>
      <p:sp>
        <p:nvSpPr>
          <p:cNvPr id="3" name="Zástupný symbol pro obsah 2"/>
          <p:cNvSpPr>
            <a:spLocks noGrp="1"/>
          </p:cNvSpPr>
          <p:nvPr>
            <p:ph idx="1"/>
          </p:nvPr>
        </p:nvSpPr>
        <p:spPr/>
        <p:txBody>
          <a:bodyPr/>
          <a:lstStyle/>
          <a:p>
            <a:r>
              <a:rPr lang="cs-CZ" dirty="0" err="1" smtClean="0"/>
              <a:t>Check</a:t>
            </a:r>
            <a:r>
              <a:rPr lang="cs-CZ" dirty="0" smtClean="0"/>
              <a:t>-listy nemají smysl</a:t>
            </a:r>
          </a:p>
          <a:p>
            <a:r>
              <a:rPr lang="cs-CZ" dirty="0" smtClean="0"/>
              <a:t>Kontextuální přístup je rovněž náročný</a:t>
            </a:r>
          </a:p>
          <a:p>
            <a:endParaRPr lang="cs-CZ" dirty="0" smtClean="0"/>
          </a:p>
          <a:p>
            <a:r>
              <a:rPr lang="cs-CZ" dirty="0" smtClean="0"/>
              <a:t>Je potřeba uživatelům co nejvíc usnadnit práci</a:t>
            </a:r>
          </a:p>
          <a:p>
            <a:endParaRPr lang="cs-CZ" dirty="0"/>
          </a:p>
          <a:p>
            <a:r>
              <a:rPr lang="cs-CZ" dirty="0" smtClean="0"/>
              <a:t>Ověření důvěryhodných třetích stran</a:t>
            </a:r>
          </a:p>
          <a:p>
            <a:pPr lvl="1"/>
            <a:r>
              <a:rPr lang="cs-CZ" dirty="0" err="1" smtClean="0"/>
              <a:t>Seals</a:t>
            </a:r>
            <a:r>
              <a:rPr lang="cs-CZ" dirty="0" smtClean="0"/>
              <a:t> </a:t>
            </a:r>
            <a:r>
              <a:rPr lang="cs-CZ" dirty="0" err="1" smtClean="0"/>
              <a:t>of</a:t>
            </a:r>
            <a:r>
              <a:rPr lang="cs-CZ" dirty="0" smtClean="0"/>
              <a:t> </a:t>
            </a:r>
            <a:r>
              <a:rPr lang="cs-CZ" dirty="0" err="1" smtClean="0"/>
              <a:t>approval</a:t>
            </a:r>
            <a:endParaRPr lang="cs-CZ" dirty="0" smtClean="0"/>
          </a:p>
          <a:p>
            <a:pPr lvl="1"/>
            <a:endParaRPr lang="cs-CZ" dirty="0" smtClean="0"/>
          </a:p>
          <a:p>
            <a:r>
              <a:rPr lang="cs-CZ" dirty="0" smtClean="0"/>
              <a:t>Filtrování na úrovni vyhledávání </a:t>
            </a:r>
          </a:p>
          <a:p>
            <a:r>
              <a:rPr lang="cs-CZ" dirty="0" smtClean="0"/>
              <a:t>Upozorňování na PP</a:t>
            </a:r>
          </a:p>
          <a:p>
            <a:r>
              <a:rPr lang="cs-CZ" dirty="0" smtClean="0"/>
              <a:t>…</a:t>
            </a:r>
          </a:p>
        </p:txBody>
      </p:sp>
    </p:spTree>
    <p:extLst>
      <p:ext uri="{BB962C8B-B14F-4D97-AF65-F5344CB8AC3E}">
        <p14:creationId xmlns:p14="http://schemas.microsoft.com/office/powerpoint/2010/main" val="9154060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smtClean="0"/>
              <a:t>Literatura</a:t>
            </a:r>
          </a:p>
        </p:txBody>
      </p:sp>
      <p:sp>
        <p:nvSpPr>
          <p:cNvPr id="4099" name="Rectangle 3"/>
          <p:cNvSpPr>
            <a:spLocks noGrp="1" noChangeArrowheads="1"/>
          </p:cNvSpPr>
          <p:nvPr>
            <p:ph idx="1"/>
          </p:nvPr>
        </p:nvSpPr>
        <p:spPr>
          <a:xfrm>
            <a:off x="457200" y="1719263"/>
            <a:ext cx="8229600" cy="4805362"/>
          </a:xfrm>
        </p:spPr>
        <p:txBody>
          <a:bodyPr>
            <a:normAutofit fontScale="92500" lnSpcReduction="10000"/>
          </a:bodyPr>
          <a:lstStyle/>
          <a:p>
            <a:pPr eaLnBrk="1" hangingPunct="1">
              <a:defRPr/>
            </a:pPr>
            <a:r>
              <a:rPr lang="cs-CZ" sz="1400" dirty="0" smtClean="0"/>
              <a:t>Adler, R. F., &amp; </a:t>
            </a:r>
            <a:r>
              <a:rPr lang="cs-CZ" sz="1400" dirty="0" err="1" smtClean="0"/>
              <a:t>Benbunan-Fich</a:t>
            </a:r>
            <a:r>
              <a:rPr lang="cs-CZ" sz="1400" dirty="0" smtClean="0"/>
              <a:t>, R. (2012). </a:t>
            </a:r>
            <a:r>
              <a:rPr lang="en-US" sz="1400" dirty="0" smtClean="0"/>
              <a:t>Juggling on a high wire: Multitasking effects on performance</a:t>
            </a:r>
            <a:r>
              <a:rPr lang="cs-CZ" sz="1400" dirty="0" smtClean="0"/>
              <a:t>.</a:t>
            </a:r>
            <a:r>
              <a:rPr lang="cs-CZ" sz="1400" i="1" dirty="0" smtClean="0"/>
              <a:t> International </a:t>
            </a:r>
            <a:r>
              <a:rPr lang="cs-CZ" sz="1400" i="1" dirty="0" err="1" smtClean="0"/>
              <a:t>Journal</a:t>
            </a:r>
            <a:r>
              <a:rPr lang="cs-CZ" sz="1400" i="1" dirty="0" smtClean="0"/>
              <a:t> </a:t>
            </a:r>
            <a:r>
              <a:rPr lang="cs-CZ" sz="1400" i="1" dirty="0" err="1" smtClean="0"/>
              <a:t>of</a:t>
            </a:r>
            <a:r>
              <a:rPr lang="cs-CZ" sz="1400" i="1" dirty="0" smtClean="0"/>
              <a:t> </a:t>
            </a:r>
            <a:r>
              <a:rPr lang="cs-CZ" sz="1400" i="1" dirty="0" err="1" smtClean="0"/>
              <a:t>Human-Computer</a:t>
            </a:r>
            <a:r>
              <a:rPr lang="cs-CZ" sz="1400" i="1" dirty="0" smtClean="0"/>
              <a:t> </a:t>
            </a:r>
            <a:r>
              <a:rPr lang="cs-CZ" sz="1400" i="1" dirty="0" err="1" smtClean="0"/>
              <a:t>Studies</a:t>
            </a:r>
            <a:r>
              <a:rPr lang="cs-CZ" sz="1400" i="1" dirty="0" smtClean="0"/>
              <a:t>, 70</a:t>
            </a:r>
            <a:r>
              <a:rPr lang="cs-CZ" sz="1400" dirty="0" smtClean="0"/>
              <a:t>, 156-168.</a:t>
            </a:r>
          </a:p>
          <a:p>
            <a:pPr eaLnBrk="1" hangingPunct="1">
              <a:defRPr/>
            </a:pPr>
            <a:r>
              <a:rPr lang="cs-CZ" sz="1400" dirty="0" err="1" smtClean="0"/>
              <a:t>Brasel</a:t>
            </a:r>
            <a:r>
              <a:rPr lang="cs-CZ" sz="1400" dirty="0" smtClean="0"/>
              <a:t>, A. (2011). Media Multitasking </a:t>
            </a:r>
            <a:r>
              <a:rPr lang="cs-CZ" sz="1400" dirty="0" err="1" smtClean="0"/>
              <a:t>Behavior</a:t>
            </a:r>
            <a:r>
              <a:rPr lang="cs-CZ" sz="1400" dirty="0" smtClean="0"/>
              <a:t>: </a:t>
            </a:r>
            <a:r>
              <a:rPr lang="cs-CZ" sz="1400" dirty="0" err="1" smtClean="0"/>
              <a:t>Concurrent</a:t>
            </a:r>
            <a:r>
              <a:rPr lang="cs-CZ" sz="1400" dirty="0" smtClean="0"/>
              <a:t> </a:t>
            </a:r>
            <a:r>
              <a:rPr lang="cs-CZ" sz="1400" dirty="0" err="1" smtClean="0"/>
              <a:t>Television</a:t>
            </a:r>
            <a:r>
              <a:rPr lang="cs-CZ" sz="1400" dirty="0" smtClean="0"/>
              <a:t> and </a:t>
            </a:r>
            <a:r>
              <a:rPr lang="cs-CZ" sz="1400" dirty="0" err="1" smtClean="0"/>
              <a:t>Computer</a:t>
            </a:r>
            <a:r>
              <a:rPr lang="cs-CZ" sz="1400" dirty="0" smtClean="0"/>
              <a:t> </a:t>
            </a:r>
            <a:r>
              <a:rPr lang="cs-CZ" sz="1400" dirty="0" err="1" smtClean="0"/>
              <a:t>Usage</a:t>
            </a:r>
            <a:r>
              <a:rPr lang="cs-CZ" sz="1400" dirty="0" smtClean="0"/>
              <a:t>. </a:t>
            </a:r>
            <a:r>
              <a:rPr lang="cs-CZ" sz="1400" i="1" dirty="0" err="1" smtClean="0"/>
              <a:t>CyberPsychology</a:t>
            </a:r>
            <a:r>
              <a:rPr lang="cs-CZ" sz="1400" i="1" dirty="0" smtClean="0"/>
              <a:t>, </a:t>
            </a:r>
            <a:r>
              <a:rPr lang="cs-CZ" sz="1400" i="1" dirty="0" err="1" smtClean="0"/>
              <a:t>Behavior</a:t>
            </a:r>
            <a:r>
              <a:rPr lang="cs-CZ" sz="1400" i="1" dirty="0" smtClean="0"/>
              <a:t> , &amp; </a:t>
            </a:r>
            <a:r>
              <a:rPr lang="cs-CZ" sz="1400" i="1" dirty="0" err="1" smtClean="0"/>
              <a:t>Social</a:t>
            </a:r>
            <a:r>
              <a:rPr lang="cs-CZ" sz="1400" i="1" dirty="0" smtClean="0"/>
              <a:t> </a:t>
            </a:r>
            <a:r>
              <a:rPr lang="cs-CZ" sz="1400" i="1" dirty="0" err="1" smtClean="0"/>
              <a:t>Networking</a:t>
            </a:r>
            <a:r>
              <a:rPr lang="cs-CZ" sz="1400" i="1" dirty="0" smtClean="0"/>
              <a:t>, 14</a:t>
            </a:r>
            <a:r>
              <a:rPr lang="cs-CZ" sz="1400" dirty="0" smtClean="0"/>
              <a:t>, 527-534.</a:t>
            </a:r>
            <a:endParaRPr lang="cs-CZ" sz="1300" dirty="0" smtClean="0"/>
          </a:p>
          <a:p>
            <a:pPr eaLnBrk="1" hangingPunct="1">
              <a:lnSpc>
                <a:spcPct val="80000"/>
              </a:lnSpc>
              <a:defRPr/>
            </a:pPr>
            <a:r>
              <a:rPr lang="cs-CZ" sz="1300" dirty="0" smtClean="0"/>
              <a:t>Buckingham, D. (2006). </a:t>
            </a:r>
            <a:r>
              <a:rPr lang="cs-CZ" sz="1300" dirty="0" err="1" smtClean="0"/>
              <a:t>Defining</a:t>
            </a:r>
            <a:r>
              <a:rPr lang="cs-CZ" sz="1300" dirty="0" smtClean="0"/>
              <a:t> </a:t>
            </a:r>
            <a:r>
              <a:rPr lang="cs-CZ" sz="1300" dirty="0" err="1" smtClean="0"/>
              <a:t>digital</a:t>
            </a:r>
            <a:r>
              <a:rPr lang="cs-CZ" sz="1300" dirty="0" smtClean="0"/>
              <a:t> </a:t>
            </a:r>
            <a:r>
              <a:rPr lang="cs-CZ" sz="1300" dirty="0" err="1" smtClean="0"/>
              <a:t>literacy</a:t>
            </a:r>
            <a:r>
              <a:rPr lang="cs-CZ" sz="1300" dirty="0" smtClean="0"/>
              <a:t> - </a:t>
            </a:r>
            <a:r>
              <a:rPr lang="cs-CZ" sz="1300" dirty="0" err="1" smtClean="0"/>
              <a:t>What</a:t>
            </a:r>
            <a:r>
              <a:rPr lang="cs-CZ" sz="1300" dirty="0" smtClean="0"/>
              <a:t> do </a:t>
            </a:r>
            <a:r>
              <a:rPr lang="cs-CZ" sz="1300" dirty="0" err="1" smtClean="0"/>
              <a:t>young</a:t>
            </a:r>
            <a:r>
              <a:rPr lang="cs-CZ" sz="1300" dirty="0" smtClean="0"/>
              <a:t> </a:t>
            </a:r>
            <a:r>
              <a:rPr lang="cs-CZ" sz="1300" dirty="0" err="1" smtClean="0"/>
              <a:t>people</a:t>
            </a:r>
            <a:r>
              <a:rPr lang="cs-CZ" sz="1300" dirty="0" smtClean="0"/>
              <a:t> </a:t>
            </a:r>
            <a:r>
              <a:rPr lang="cs-CZ" sz="1300" dirty="0" err="1" smtClean="0"/>
              <a:t>need</a:t>
            </a:r>
            <a:r>
              <a:rPr lang="cs-CZ" sz="1300" dirty="0" smtClean="0"/>
              <a:t> to </a:t>
            </a:r>
            <a:r>
              <a:rPr lang="cs-CZ" sz="1300" dirty="0" err="1" smtClean="0"/>
              <a:t>know</a:t>
            </a:r>
            <a:r>
              <a:rPr lang="cs-CZ" sz="1300" dirty="0" smtClean="0"/>
              <a:t> </a:t>
            </a:r>
            <a:r>
              <a:rPr lang="cs-CZ" sz="1300" dirty="0" err="1" smtClean="0"/>
              <a:t>about</a:t>
            </a:r>
            <a:r>
              <a:rPr lang="cs-CZ" sz="1300" dirty="0" smtClean="0"/>
              <a:t> </a:t>
            </a:r>
            <a:r>
              <a:rPr lang="cs-CZ" sz="1300" dirty="0" err="1" smtClean="0"/>
              <a:t>digital</a:t>
            </a:r>
            <a:r>
              <a:rPr lang="cs-CZ" sz="1300" dirty="0" smtClean="0"/>
              <a:t> media? </a:t>
            </a:r>
            <a:r>
              <a:rPr lang="cs-CZ" sz="1300" i="1" dirty="0" err="1" smtClean="0"/>
              <a:t>Nordic</a:t>
            </a:r>
            <a:r>
              <a:rPr lang="cs-CZ" sz="1300" i="1" dirty="0" smtClean="0"/>
              <a:t> </a:t>
            </a:r>
            <a:r>
              <a:rPr lang="cs-CZ" sz="1300" i="1" dirty="0" err="1" smtClean="0"/>
              <a:t>Journal</a:t>
            </a:r>
            <a:r>
              <a:rPr lang="cs-CZ" sz="1300" i="1" dirty="0" smtClean="0"/>
              <a:t> </a:t>
            </a:r>
            <a:r>
              <a:rPr lang="cs-CZ" sz="1300" i="1" dirty="0" err="1" smtClean="0"/>
              <a:t>of</a:t>
            </a:r>
            <a:r>
              <a:rPr lang="cs-CZ" sz="1300" i="1" dirty="0" smtClean="0"/>
              <a:t> Digital </a:t>
            </a:r>
            <a:r>
              <a:rPr lang="cs-CZ" sz="1300" i="1" dirty="0" err="1" smtClean="0"/>
              <a:t>Literacy</a:t>
            </a:r>
            <a:r>
              <a:rPr lang="cs-CZ" sz="1300" i="1" dirty="0" smtClean="0"/>
              <a:t>, 4</a:t>
            </a:r>
            <a:r>
              <a:rPr lang="cs-CZ" sz="1300" dirty="0" smtClean="0"/>
              <a:t>.</a:t>
            </a:r>
          </a:p>
          <a:p>
            <a:pPr eaLnBrk="1" hangingPunct="1">
              <a:lnSpc>
                <a:spcPct val="80000"/>
              </a:lnSpc>
              <a:defRPr/>
            </a:pPr>
            <a:r>
              <a:rPr lang="cs-CZ" sz="1300" dirty="0" err="1" smtClean="0"/>
              <a:t>Eshet-Alkalai</a:t>
            </a:r>
            <a:r>
              <a:rPr lang="cs-CZ" sz="1300" dirty="0" smtClean="0"/>
              <a:t>, Y. </a:t>
            </a:r>
            <a:r>
              <a:rPr lang="en-US" sz="1300" dirty="0" smtClean="0"/>
              <a:t>&amp;</a:t>
            </a:r>
            <a:r>
              <a:rPr lang="cs-CZ" sz="1300" dirty="0" smtClean="0"/>
              <a:t> </a:t>
            </a:r>
            <a:r>
              <a:rPr lang="cs-CZ" sz="1300" dirty="0" err="1" smtClean="0"/>
              <a:t>Chajut</a:t>
            </a:r>
            <a:r>
              <a:rPr lang="cs-CZ" sz="1300" dirty="0" smtClean="0"/>
              <a:t>, E. (2009). </a:t>
            </a:r>
            <a:r>
              <a:rPr lang="en-US" sz="1300" dirty="0" smtClean="0"/>
              <a:t>Changes Over Time in Digital Literacy</a:t>
            </a:r>
            <a:r>
              <a:rPr lang="cs-CZ" sz="1300" dirty="0" smtClean="0"/>
              <a:t>. </a:t>
            </a:r>
            <a:r>
              <a:rPr lang="cs-CZ" sz="1300" i="1" dirty="0" err="1" smtClean="0"/>
              <a:t>CyberPsychology</a:t>
            </a:r>
            <a:r>
              <a:rPr lang="cs-CZ" sz="1300" i="1" dirty="0" smtClean="0"/>
              <a:t> </a:t>
            </a:r>
            <a:r>
              <a:rPr lang="en-US" sz="1300" i="1" dirty="0" smtClean="0"/>
              <a:t>&amp;</a:t>
            </a:r>
            <a:r>
              <a:rPr lang="cs-CZ" sz="1300" i="1" dirty="0" smtClean="0"/>
              <a:t> </a:t>
            </a:r>
            <a:r>
              <a:rPr lang="cs-CZ" sz="1300" i="1" dirty="0" err="1" smtClean="0"/>
              <a:t>Behavior</a:t>
            </a:r>
            <a:r>
              <a:rPr lang="cs-CZ" sz="1300" i="1" dirty="0" smtClean="0"/>
              <a:t>, 12</a:t>
            </a:r>
            <a:r>
              <a:rPr lang="cs-CZ" sz="1300" dirty="0" smtClean="0"/>
              <a:t>(6).</a:t>
            </a:r>
          </a:p>
          <a:p>
            <a:pPr eaLnBrk="1" hangingPunct="1">
              <a:lnSpc>
                <a:spcPct val="80000"/>
              </a:lnSpc>
              <a:defRPr/>
            </a:pPr>
            <a:r>
              <a:rPr lang="cs-CZ" sz="1300" dirty="0" err="1" smtClean="0"/>
              <a:t>Gunkel</a:t>
            </a:r>
            <a:r>
              <a:rPr lang="cs-CZ" sz="1300" dirty="0" smtClean="0"/>
              <a:t>, D.J. (2003). Second </a:t>
            </a:r>
            <a:r>
              <a:rPr lang="cs-CZ" sz="1300" dirty="0" err="1" smtClean="0"/>
              <a:t>thoughts</a:t>
            </a:r>
            <a:r>
              <a:rPr lang="cs-CZ" sz="1300" dirty="0" smtClean="0"/>
              <a:t>: </a:t>
            </a:r>
            <a:r>
              <a:rPr lang="cs-CZ" sz="1300" dirty="0" err="1" smtClean="0"/>
              <a:t>toward</a:t>
            </a:r>
            <a:r>
              <a:rPr lang="cs-CZ" sz="1300" dirty="0" smtClean="0"/>
              <a:t> a </a:t>
            </a:r>
            <a:r>
              <a:rPr lang="cs-CZ" sz="1300" dirty="0" err="1" smtClean="0"/>
              <a:t>critique</a:t>
            </a:r>
            <a:r>
              <a:rPr lang="cs-CZ" sz="1300" dirty="0" smtClean="0"/>
              <a:t> </a:t>
            </a:r>
            <a:r>
              <a:rPr lang="cs-CZ" sz="1300" dirty="0" err="1" smtClean="0"/>
              <a:t>of</a:t>
            </a:r>
            <a:r>
              <a:rPr lang="cs-CZ" sz="1300" dirty="0" smtClean="0"/>
              <a:t> </a:t>
            </a:r>
            <a:r>
              <a:rPr lang="cs-CZ" sz="1300" dirty="0" err="1" smtClean="0"/>
              <a:t>the</a:t>
            </a:r>
            <a:r>
              <a:rPr lang="cs-CZ" sz="1300" dirty="0" smtClean="0"/>
              <a:t> </a:t>
            </a:r>
            <a:r>
              <a:rPr lang="cs-CZ" sz="1300" dirty="0" err="1" smtClean="0"/>
              <a:t>digital</a:t>
            </a:r>
            <a:r>
              <a:rPr lang="cs-CZ" sz="1300" dirty="0" smtClean="0"/>
              <a:t> </a:t>
            </a:r>
            <a:r>
              <a:rPr lang="cs-CZ" sz="1300" dirty="0" err="1" smtClean="0"/>
              <a:t>divide</a:t>
            </a:r>
            <a:r>
              <a:rPr lang="cs-CZ" sz="1300" dirty="0" smtClean="0"/>
              <a:t>. </a:t>
            </a:r>
            <a:r>
              <a:rPr lang="cs-CZ" sz="1300" i="1" dirty="0" smtClean="0"/>
              <a:t>New Media </a:t>
            </a:r>
            <a:r>
              <a:rPr lang="en-US" sz="1300" i="1" dirty="0" smtClean="0"/>
              <a:t>&amp;</a:t>
            </a:r>
            <a:r>
              <a:rPr lang="cs-CZ" sz="1300" i="1" dirty="0" smtClean="0"/>
              <a:t> Society, 5</a:t>
            </a:r>
            <a:r>
              <a:rPr lang="cs-CZ" sz="1300" dirty="0" smtClean="0"/>
              <a:t>(4), 499-522.</a:t>
            </a:r>
          </a:p>
          <a:p>
            <a:pPr eaLnBrk="1" hangingPunct="1">
              <a:lnSpc>
                <a:spcPct val="80000"/>
              </a:lnSpc>
              <a:defRPr/>
            </a:pPr>
            <a:r>
              <a:rPr lang="en-GB" sz="1300" dirty="0" err="1" smtClean="0"/>
              <a:t>Hargittai</a:t>
            </a:r>
            <a:r>
              <a:rPr lang="en-GB" sz="1300" dirty="0" smtClean="0"/>
              <a:t>, E. (2002). Second Level Digital Divide: Differences in People’s Online Skills. </a:t>
            </a:r>
            <a:r>
              <a:rPr lang="en-GB" sz="1300" i="1" dirty="0" smtClean="0"/>
              <a:t>First Monday</a:t>
            </a:r>
            <a:r>
              <a:rPr lang="en-GB" sz="1300" dirty="0" smtClean="0"/>
              <a:t>, 7</a:t>
            </a:r>
            <a:r>
              <a:rPr lang="cs-CZ" sz="1300" dirty="0" smtClean="0"/>
              <a:t>. </a:t>
            </a:r>
            <a:r>
              <a:rPr lang="cs-CZ" sz="1300" dirty="0" err="1" smtClean="0"/>
              <a:t>From</a:t>
            </a:r>
            <a:r>
              <a:rPr lang="cs-CZ" sz="1300" dirty="0" smtClean="0"/>
              <a:t>: </a:t>
            </a:r>
            <a:r>
              <a:rPr lang="en-US" sz="1300" dirty="0" smtClean="0">
                <a:hlinkClick r:id="rId2"/>
              </a:rPr>
              <a:t>http://firstmonday.org/htbin/cgiwrap/bin/ojs/index.php/fm/article/view/942/864</a:t>
            </a:r>
            <a:endParaRPr lang="cs-CZ" sz="1300" dirty="0" smtClean="0"/>
          </a:p>
          <a:p>
            <a:pPr eaLnBrk="1" hangingPunct="1">
              <a:lnSpc>
                <a:spcPct val="80000"/>
              </a:lnSpc>
              <a:defRPr/>
            </a:pPr>
            <a:r>
              <a:rPr lang="cs-CZ" sz="1300" dirty="0" err="1" smtClean="0"/>
              <a:t>Helsper</a:t>
            </a:r>
            <a:r>
              <a:rPr lang="cs-CZ" sz="1300" dirty="0" smtClean="0"/>
              <a:t>, E.J., </a:t>
            </a:r>
            <a:r>
              <a:rPr lang="en-US" sz="1300" dirty="0" smtClean="0"/>
              <a:t>&amp;</a:t>
            </a:r>
            <a:r>
              <a:rPr lang="cs-CZ" sz="1300" dirty="0" smtClean="0"/>
              <a:t> </a:t>
            </a:r>
            <a:r>
              <a:rPr lang="cs-CZ" sz="1300" dirty="0" err="1" smtClean="0"/>
              <a:t>Eynon</a:t>
            </a:r>
            <a:r>
              <a:rPr lang="cs-CZ" sz="1300" dirty="0" smtClean="0"/>
              <a:t>, R. (2010).</a:t>
            </a:r>
            <a:r>
              <a:rPr lang="cs-CZ" sz="1300" i="1" dirty="0" smtClean="0"/>
              <a:t> </a:t>
            </a:r>
            <a:r>
              <a:rPr lang="cs-CZ" sz="1300" dirty="0" smtClean="0"/>
              <a:t>Digital </a:t>
            </a:r>
            <a:r>
              <a:rPr lang="cs-CZ" sz="1300" dirty="0" err="1" smtClean="0"/>
              <a:t>natives</a:t>
            </a:r>
            <a:r>
              <a:rPr lang="cs-CZ" sz="1300" dirty="0" smtClean="0"/>
              <a:t>: </a:t>
            </a:r>
            <a:r>
              <a:rPr lang="cs-CZ" sz="1300" dirty="0" err="1" smtClean="0"/>
              <a:t>where</a:t>
            </a:r>
            <a:r>
              <a:rPr lang="cs-CZ" sz="1300" dirty="0" smtClean="0"/>
              <a:t> </a:t>
            </a:r>
            <a:r>
              <a:rPr lang="cs-CZ" sz="1300" dirty="0" err="1" smtClean="0"/>
              <a:t>is</a:t>
            </a:r>
            <a:r>
              <a:rPr lang="cs-CZ" sz="1300" dirty="0" smtClean="0"/>
              <a:t> </a:t>
            </a:r>
            <a:r>
              <a:rPr lang="cs-CZ" sz="1300" dirty="0" err="1" smtClean="0"/>
              <a:t>the</a:t>
            </a:r>
            <a:r>
              <a:rPr lang="cs-CZ" sz="1300" dirty="0" smtClean="0"/>
              <a:t> evidence?</a:t>
            </a:r>
            <a:r>
              <a:rPr lang="cs-CZ" sz="1300" b="1" dirty="0" smtClean="0"/>
              <a:t> </a:t>
            </a:r>
            <a:r>
              <a:rPr lang="cs-CZ" sz="1300" i="1" dirty="0" err="1" smtClean="0"/>
              <a:t>British</a:t>
            </a:r>
            <a:r>
              <a:rPr lang="cs-CZ" sz="1300" i="1" dirty="0" smtClean="0"/>
              <a:t> </a:t>
            </a:r>
            <a:r>
              <a:rPr lang="cs-CZ" sz="1300" i="1" dirty="0" err="1" smtClean="0"/>
              <a:t>Educational</a:t>
            </a:r>
            <a:r>
              <a:rPr lang="cs-CZ" sz="1300" i="1" dirty="0" smtClean="0"/>
              <a:t> </a:t>
            </a:r>
            <a:r>
              <a:rPr lang="cs-CZ" sz="1300" i="1" dirty="0" err="1" smtClean="0"/>
              <a:t>Research</a:t>
            </a:r>
            <a:r>
              <a:rPr lang="cs-CZ" sz="1300" i="1" dirty="0" smtClean="0"/>
              <a:t> </a:t>
            </a:r>
            <a:r>
              <a:rPr lang="cs-CZ" sz="1300" i="1" dirty="0" err="1" smtClean="0"/>
              <a:t>Journal</a:t>
            </a:r>
            <a:r>
              <a:rPr lang="cs-CZ" sz="1300" i="1" dirty="0" smtClean="0"/>
              <a:t>, 36(3), 503-520.</a:t>
            </a:r>
          </a:p>
          <a:p>
            <a:pPr eaLnBrk="1" hangingPunct="1">
              <a:lnSpc>
                <a:spcPct val="80000"/>
              </a:lnSpc>
              <a:defRPr/>
            </a:pPr>
            <a:r>
              <a:rPr lang="cs-CZ" sz="1300" dirty="0" err="1" smtClean="0"/>
              <a:t>Livingstone</a:t>
            </a:r>
            <a:r>
              <a:rPr lang="cs-CZ" sz="1300" dirty="0" smtClean="0"/>
              <a:t>, S. (2004). Media </a:t>
            </a:r>
            <a:r>
              <a:rPr lang="cs-CZ" sz="1300" dirty="0" err="1" smtClean="0"/>
              <a:t>literacy</a:t>
            </a:r>
            <a:r>
              <a:rPr lang="cs-CZ" sz="1300" dirty="0" smtClean="0"/>
              <a:t> and </a:t>
            </a:r>
            <a:r>
              <a:rPr lang="cs-CZ" sz="1300" dirty="0" err="1" smtClean="0"/>
              <a:t>the</a:t>
            </a:r>
            <a:r>
              <a:rPr lang="cs-CZ" sz="1300" dirty="0" smtClean="0"/>
              <a:t> </a:t>
            </a:r>
            <a:r>
              <a:rPr lang="cs-CZ" sz="1300" dirty="0" err="1" smtClean="0"/>
              <a:t>challenge</a:t>
            </a:r>
            <a:r>
              <a:rPr lang="cs-CZ" sz="1300" dirty="0" smtClean="0"/>
              <a:t> </a:t>
            </a:r>
            <a:r>
              <a:rPr lang="cs-CZ" sz="1300" dirty="0" err="1" smtClean="0"/>
              <a:t>of</a:t>
            </a:r>
            <a:r>
              <a:rPr lang="cs-CZ" sz="1300" dirty="0" smtClean="0"/>
              <a:t> </a:t>
            </a:r>
            <a:r>
              <a:rPr lang="cs-CZ" sz="1300" dirty="0" err="1" smtClean="0"/>
              <a:t>new</a:t>
            </a:r>
            <a:r>
              <a:rPr lang="cs-CZ" sz="1300" dirty="0" smtClean="0"/>
              <a:t> </a:t>
            </a:r>
            <a:r>
              <a:rPr lang="cs-CZ" sz="1300" dirty="0" err="1" smtClean="0"/>
              <a:t>information</a:t>
            </a:r>
            <a:r>
              <a:rPr lang="cs-CZ" sz="1300" dirty="0" smtClean="0"/>
              <a:t> and </a:t>
            </a:r>
            <a:r>
              <a:rPr lang="cs-CZ" sz="1300" dirty="0" err="1" smtClean="0"/>
              <a:t>communication</a:t>
            </a:r>
            <a:r>
              <a:rPr lang="cs-CZ" sz="1300" dirty="0" smtClean="0"/>
              <a:t> </a:t>
            </a:r>
            <a:r>
              <a:rPr lang="cs-CZ" sz="1300" dirty="0" err="1" smtClean="0"/>
              <a:t>technologies</a:t>
            </a:r>
            <a:r>
              <a:rPr lang="cs-CZ" sz="1300" dirty="0" smtClean="0"/>
              <a:t>. </a:t>
            </a:r>
            <a:r>
              <a:rPr lang="cs-CZ" sz="1300" i="1" dirty="0" err="1" smtClean="0"/>
              <a:t>The</a:t>
            </a:r>
            <a:r>
              <a:rPr lang="cs-CZ" sz="1300" i="1" dirty="0" smtClean="0"/>
              <a:t> </a:t>
            </a:r>
            <a:r>
              <a:rPr lang="cs-CZ" sz="1300" i="1" dirty="0" err="1" smtClean="0"/>
              <a:t>Communication</a:t>
            </a:r>
            <a:r>
              <a:rPr lang="cs-CZ" sz="1300" i="1" dirty="0" smtClean="0"/>
              <a:t> </a:t>
            </a:r>
            <a:r>
              <a:rPr lang="cs-CZ" sz="1300" i="1" dirty="0" err="1" smtClean="0"/>
              <a:t>Review</a:t>
            </a:r>
            <a:r>
              <a:rPr lang="cs-CZ" sz="1300" i="1" dirty="0" smtClean="0"/>
              <a:t>, 7</a:t>
            </a:r>
            <a:r>
              <a:rPr lang="cs-CZ" sz="1300" dirty="0" smtClean="0"/>
              <a:t>, 3–14.</a:t>
            </a:r>
          </a:p>
          <a:p>
            <a:pPr eaLnBrk="1" hangingPunct="1">
              <a:lnSpc>
                <a:spcPct val="80000"/>
              </a:lnSpc>
              <a:defRPr/>
            </a:pPr>
            <a:r>
              <a:rPr lang="en-US" sz="1300" dirty="0" smtClean="0"/>
              <a:t>Lobe, B., Livingstone, S., </a:t>
            </a:r>
            <a:r>
              <a:rPr lang="en-US" sz="1300" dirty="0" err="1" smtClean="0"/>
              <a:t>Ólafsson</a:t>
            </a:r>
            <a:r>
              <a:rPr lang="en-US" sz="1300" dirty="0" smtClean="0"/>
              <a:t>, K. and </a:t>
            </a:r>
            <a:r>
              <a:rPr lang="en-US" sz="1300" dirty="0" err="1" smtClean="0"/>
              <a:t>Vodeb</a:t>
            </a:r>
            <a:r>
              <a:rPr lang="en-US" sz="1300" dirty="0" smtClean="0"/>
              <a:t>, H. (2011)</a:t>
            </a:r>
            <a:r>
              <a:rPr lang="cs-CZ" sz="1300" dirty="0" smtClean="0"/>
              <a:t>.</a:t>
            </a:r>
            <a:r>
              <a:rPr lang="en-US" sz="1300" dirty="0" smtClean="0"/>
              <a:t> </a:t>
            </a:r>
            <a:r>
              <a:rPr lang="en-US" sz="1300" i="1" dirty="0" smtClean="0"/>
              <a:t>Cross-national comparison of risks and safety on the internet:</a:t>
            </a:r>
            <a:r>
              <a:rPr lang="cs-CZ" sz="1300" i="1" dirty="0" smtClean="0"/>
              <a:t> </a:t>
            </a:r>
            <a:r>
              <a:rPr lang="en-US" sz="1300" i="1" dirty="0" smtClean="0"/>
              <a:t>Initial analysis from the EU Kids Online survey of European children</a:t>
            </a:r>
            <a:r>
              <a:rPr lang="en-US" sz="1300" dirty="0" smtClean="0"/>
              <a:t>, London: EU Kids Online, LSE</a:t>
            </a:r>
            <a:endParaRPr lang="cs-CZ" sz="1300" dirty="0" smtClean="0"/>
          </a:p>
          <a:p>
            <a:pPr eaLnBrk="1" hangingPunct="1">
              <a:lnSpc>
                <a:spcPct val="80000"/>
              </a:lnSpc>
              <a:defRPr/>
            </a:pPr>
            <a:r>
              <a:rPr lang="cs-CZ" sz="1300" dirty="0" err="1" smtClean="0"/>
              <a:t>Metzger</a:t>
            </a:r>
            <a:r>
              <a:rPr lang="cs-CZ" sz="1300" dirty="0" smtClean="0"/>
              <a:t>, M.J. (2007). </a:t>
            </a:r>
            <a:r>
              <a:rPr lang="en-US" sz="1300" dirty="0" smtClean="0"/>
              <a:t>Making Sense of Credibility on the Web: Models for</a:t>
            </a:r>
            <a:r>
              <a:rPr lang="cs-CZ" sz="1300" dirty="0" smtClean="0"/>
              <a:t> </a:t>
            </a:r>
            <a:r>
              <a:rPr lang="en-US" sz="1300" dirty="0" smtClean="0"/>
              <a:t>Evaluating Online Information and Recommendations</a:t>
            </a:r>
            <a:r>
              <a:rPr lang="cs-CZ" sz="1300" dirty="0" smtClean="0"/>
              <a:t> </a:t>
            </a:r>
            <a:r>
              <a:rPr lang="en-US" sz="1300" dirty="0" smtClean="0"/>
              <a:t>for Future Research</a:t>
            </a:r>
            <a:r>
              <a:rPr lang="cs-CZ" sz="1300" dirty="0" smtClean="0"/>
              <a:t> </a:t>
            </a:r>
            <a:r>
              <a:rPr lang="cs-CZ" sz="1300" i="1" dirty="0" err="1" smtClean="0"/>
              <a:t>Journal</a:t>
            </a:r>
            <a:r>
              <a:rPr lang="cs-CZ" sz="1300" i="1" dirty="0" smtClean="0"/>
              <a:t> </a:t>
            </a:r>
            <a:r>
              <a:rPr lang="cs-CZ" sz="1300" i="1" dirty="0" err="1" smtClean="0"/>
              <a:t>of</a:t>
            </a:r>
            <a:r>
              <a:rPr lang="cs-CZ" sz="1300" i="1" dirty="0" smtClean="0"/>
              <a:t> </a:t>
            </a:r>
            <a:r>
              <a:rPr lang="cs-CZ" sz="1300" i="1" dirty="0" err="1" smtClean="0"/>
              <a:t>the</a:t>
            </a:r>
            <a:r>
              <a:rPr lang="cs-CZ" sz="1300" i="1" dirty="0" smtClean="0"/>
              <a:t> </a:t>
            </a:r>
            <a:r>
              <a:rPr lang="cs-CZ" sz="1300" i="1" dirty="0" err="1" smtClean="0"/>
              <a:t>American</a:t>
            </a:r>
            <a:r>
              <a:rPr lang="cs-CZ" sz="1300" i="1" dirty="0" smtClean="0"/>
              <a:t> Society </a:t>
            </a:r>
            <a:r>
              <a:rPr lang="cs-CZ" sz="1300" i="1" dirty="0" err="1" smtClean="0"/>
              <a:t>for</a:t>
            </a:r>
            <a:r>
              <a:rPr lang="cs-CZ" sz="1300" i="1" dirty="0" smtClean="0"/>
              <a:t> </a:t>
            </a:r>
            <a:r>
              <a:rPr lang="cs-CZ" sz="1300" i="1" dirty="0" err="1" smtClean="0"/>
              <a:t>Information</a:t>
            </a:r>
            <a:r>
              <a:rPr lang="cs-CZ" sz="1300" i="1" dirty="0" smtClean="0"/>
              <a:t> Science and Technology, 58</a:t>
            </a:r>
            <a:r>
              <a:rPr lang="cs-CZ" sz="1300" dirty="0" smtClean="0"/>
              <a:t>(13). 2078-2091.</a:t>
            </a:r>
          </a:p>
          <a:p>
            <a:pPr eaLnBrk="1" hangingPunct="1">
              <a:lnSpc>
                <a:spcPct val="80000"/>
              </a:lnSpc>
              <a:defRPr/>
            </a:pPr>
            <a:r>
              <a:rPr lang="cs-CZ" sz="1300" dirty="0" smtClean="0"/>
              <a:t>Peter, J., </a:t>
            </a:r>
            <a:r>
              <a:rPr lang="en-US" sz="1300" dirty="0" smtClean="0"/>
              <a:t>&amp;</a:t>
            </a:r>
            <a:r>
              <a:rPr lang="cs-CZ" sz="1300" dirty="0" smtClean="0"/>
              <a:t> </a:t>
            </a:r>
            <a:r>
              <a:rPr lang="cs-CZ" sz="1300" dirty="0" err="1" smtClean="0"/>
              <a:t>Valkenburg</a:t>
            </a:r>
            <a:r>
              <a:rPr lang="cs-CZ" sz="1300" dirty="0" smtClean="0"/>
              <a:t>, P.M. (2006). </a:t>
            </a:r>
            <a:r>
              <a:rPr lang="en-US" sz="1300" dirty="0" smtClean="0"/>
              <a:t>Adolescents’ internet use: Testing the ‘‘disappearing</a:t>
            </a:r>
            <a:r>
              <a:rPr lang="cs-CZ" sz="1300" dirty="0" smtClean="0"/>
              <a:t> </a:t>
            </a:r>
            <a:r>
              <a:rPr lang="en-US" sz="1300" dirty="0" smtClean="0"/>
              <a:t>digital divide’’ versus the ‘‘emerging digital</a:t>
            </a:r>
            <a:r>
              <a:rPr lang="cs-CZ" sz="1300" dirty="0" smtClean="0"/>
              <a:t> </a:t>
            </a:r>
            <a:r>
              <a:rPr lang="en-US" sz="1300" dirty="0" smtClean="0"/>
              <a:t>differentiation’’ approach</a:t>
            </a:r>
            <a:r>
              <a:rPr lang="cs-CZ" sz="1300" dirty="0" smtClean="0"/>
              <a:t>. </a:t>
            </a:r>
            <a:r>
              <a:rPr lang="cs-CZ" sz="1300" i="1" dirty="0" err="1" smtClean="0"/>
              <a:t>Poetics</a:t>
            </a:r>
            <a:r>
              <a:rPr lang="cs-CZ" sz="1300" i="1" dirty="0" smtClean="0"/>
              <a:t>, 34</a:t>
            </a:r>
            <a:r>
              <a:rPr lang="cs-CZ" sz="1300" dirty="0" smtClean="0"/>
              <a:t>, 293-305.</a:t>
            </a:r>
          </a:p>
          <a:p>
            <a:pPr eaLnBrk="1" hangingPunct="1">
              <a:lnSpc>
                <a:spcPct val="80000"/>
              </a:lnSpc>
              <a:defRPr/>
            </a:pPr>
            <a:r>
              <a:rPr lang="en-GB" sz="1300" dirty="0" err="1" smtClean="0"/>
              <a:t>Prensky</a:t>
            </a:r>
            <a:r>
              <a:rPr lang="en-GB" sz="1300" dirty="0" smtClean="0"/>
              <a:t>, M. (2001). Digital Natives, Digital Immigrants. </a:t>
            </a:r>
            <a:r>
              <a:rPr lang="en-GB" sz="1300" i="1" dirty="0" smtClean="0"/>
              <a:t>On The Horizon - The Strategic Planning Resource for Education Professionals</a:t>
            </a:r>
            <a:r>
              <a:rPr lang="en-GB" sz="1300" dirty="0" smtClean="0"/>
              <a:t>, </a:t>
            </a:r>
            <a:r>
              <a:rPr lang="en-GB" sz="1300" i="1" dirty="0" smtClean="0"/>
              <a:t>9</a:t>
            </a:r>
            <a:r>
              <a:rPr lang="en-GB" sz="1300" dirty="0" smtClean="0"/>
              <a:t> (5), </a:t>
            </a:r>
            <a:endParaRPr lang="cs-CZ" sz="1300" dirty="0" smtClean="0"/>
          </a:p>
          <a:p>
            <a:pPr eaLnBrk="1" hangingPunct="1">
              <a:lnSpc>
                <a:spcPct val="80000"/>
              </a:lnSpc>
              <a:defRPr/>
            </a:pPr>
            <a:r>
              <a:rPr lang="cs-CZ" sz="1300" dirty="0" err="1" smtClean="0"/>
              <a:t>Selwyn</a:t>
            </a:r>
            <a:r>
              <a:rPr lang="cs-CZ" sz="1300" dirty="0" smtClean="0"/>
              <a:t>, N. (2004). </a:t>
            </a:r>
            <a:r>
              <a:rPr lang="cs-CZ" sz="1300" dirty="0" err="1" smtClean="0"/>
              <a:t>Reconsidering</a:t>
            </a:r>
            <a:r>
              <a:rPr lang="cs-CZ" sz="1300" dirty="0" smtClean="0"/>
              <a:t> </a:t>
            </a:r>
            <a:r>
              <a:rPr lang="cs-CZ" sz="1300" dirty="0" err="1" smtClean="0"/>
              <a:t>political</a:t>
            </a:r>
            <a:r>
              <a:rPr lang="cs-CZ" sz="1300" dirty="0" smtClean="0"/>
              <a:t> and </a:t>
            </a:r>
            <a:r>
              <a:rPr lang="cs-CZ" sz="1300" dirty="0" err="1" smtClean="0"/>
              <a:t>popular</a:t>
            </a:r>
            <a:r>
              <a:rPr lang="cs-CZ" sz="1300" dirty="0" smtClean="0"/>
              <a:t> </a:t>
            </a:r>
            <a:r>
              <a:rPr lang="cs-CZ" sz="1300" dirty="0" err="1" smtClean="0"/>
              <a:t>understandings</a:t>
            </a:r>
            <a:r>
              <a:rPr lang="cs-CZ" sz="1300" dirty="0" smtClean="0"/>
              <a:t> </a:t>
            </a:r>
            <a:r>
              <a:rPr lang="cs-CZ" sz="1300" dirty="0" err="1" smtClean="0"/>
              <a:t>of</a:t>
            </a:r>
            <a:r>
              <a:rPr lang="cs-CZ" sz="1300" dirty="0" smtClean="0"/>
              <a:t> </a:t>
            </a:r>
            <a:r>
              <a:rPr lang="cs-CZ" sz="1300" dirty="0" err="1" smtClean="0"/>
              <a:t>the</a:t>
            </a:r>
            <a:r>
              <a:rPr lang="cs-CZ" sz="1300" dirty="0" smtClean="0"/>
              <a:t> </a:t>
            </a:r>
            <a:r>
              <a:rPr lang="cs-CZ" sz="1300" dirty="0" err="1" smtClean="0"/>
              <a:t>digital</a:t>
            </a:r>
            <a:r>
              <a:rPr lang="cs-CZ" sz="1300" dirty="0" smtClean="0"/>
              <a:t> </a:t>
            </a:r>
            <a:r>
              <a:rPr lang="cs-CZ" sz="1300" dirty="0" err="1" smtClean="0"/>
              <a:t>divide</a:t>
            </a:r>
            <a:r>
              <a:rPr lang="cs-CZ" sz="1300" dirty="0" smtClean="0"/>
              <a:t>. </a:t>
            </a:r>
            <a:r>
              <a:rPr lang="cs-CZ" sz="1300" i="1" dirty="0" smtClean="0"/>
              <a:t>New Media </a:t>
            </a:r>
            <a:r>
              <a:rPr lang="en-US" sz="1300" i="1" dirty="0" smtClean="0"/>
              <a:t>&amp;</a:t>
            </a:r>
            <a:r>
              <a:rPr lang="cs-CZ" sz="1300" i="1" dirty="0" smtClean="0"/>
              <a:t> Society</a:t>
            </a:r>
            <a:r>
              <a:rPr lang="cs-CZ" sz="1300" dirty="0" smtClean="0"/>
              <a:t>, </a:t>
            </a:r>
            <a:r>
              <a:rPr lang="cs-CZ" sz="1300" i="1" dirty="0" smtClean="0"/>
              <a:t>6</a:t>
            </a:r>
            <a:r>
              <a:rPr lang="cs-CZ" sz="1300" dirty="0" smtClean="0"/>
              <a:t>(3)</a:t>
            </a:r>
            <a:r>
              <a:rPr lang="cs-CZ" sz="1300" i="1" dirty="0" smtClean="0"/>
              <a:t>, 341-362.</a:t>
            </a:r>
          </a:p>
          <a:p>
            <a:r>
              <a:rPr lang="cs-CZ" sz="1200" dirty="0" err="1"/>
              <a:t>Shachaf</a:t>
            </a:r>
            <a:r>
              <a:rPr lang="cs-CZ" sz="1200" dirty="0"/>
              <a:t>, P., &amp; </a:t>
            </a:r>
            <a:r>
              <a:rPr lang="cs-CZ" sz="1200" dirty="0" err="1"/>
              <a:t>Hara</a:t>
            </a:r>
            <a:r>
              <a:rPr lang="cs-CZ" sz="1200" dirty="0"/>
              <a:t>, N. (2010). </a:t>
            </a:r>
            <a:r>
              <a:rPr lang="cs-CZ" sz="1200" dirty="0" err="1"/>
              <a:t>Beyond</a:t>
            </a:r>
            <a:r>
              <a:rPr lang="cs-CZ" sz="1200" dirty="0"/>
              <a:t> </a:t>
            </a:r>
            <a:r>
              <a:rPr lang="cs-CZ" sz="1200" dirty="0" err="1"/>
              <a:t>vandalism</a:t>
            </a:r>
            <a:r>
              <a:rPr lang="cs-CZ" sz="1200" dirty="0"/>
              <a:t>: </a:t>
            </a:r>
            <a:r>
              <a:rPr lang="cs-CZ" sz="1200" dirty="0" err="1"/>
              <a:t>Wikipedia</a:t>
            </a:r>
            <a:r>
              <a:rPr lang="cs-CZ" sz="1200" dirty="0"/>
              <a:t> </a:t>
            </a:r>
            <a:r>
              <a:rPr lang="cs-CZ" sz="1200" dirty="0" err="1"/>
              <a:t>trolls</a:t>
            </a:r>
            <a:r>
              <a:rPr lang="cs-CZ" sz="1200" dirty="0"/>
              <a:t>. </a:t>
            </a:r>
            <a:r>
              <a:rPr lang="cs-CZ" sz="1200" i="1" dirty="0" err="1"/>
              <a:t>Journal</a:t>
            </a:r>
            <a:r>
              <a:rPr lang="cs-CZ" sz="1200" i="1" dirty="0"/>
              <a:t> </a:t>
            </a:r>
            <a:r>
              <a:rPr lang="cs-CZ" sz="1200" i="1" dirty="0" err="1" smtClean="0"/>
              <a:t>of</a:t>
            </a:r>
            <a:r>
              <a:rPr lang="cs-CZ" sz="1200" i="1" dirty="0" smtClean="0"/>
              <a:t> </a:t>
            </a:r>
            <a:r>
              <a:rPr lang="cs-CZ" sz="1200" i="1" dirty="0" err="1" smtClean="0"/>
              <a:t>Information</a:t>
            </a:r>
            <a:r>
              <a:rPr lang="cs-CZ" sz="1200" i="1" dirty="0" smtClean="0"/>
              <a:t> </a:t>
            </a:r>
            <a:r>
              <a:rPr lang="cs-CZ" sz="1200" i="1" dirty="0"/>
              <a:t>Science, 36</a:t>
            </a:r>
            <a:r>
              <a:rPr lang="cs-CZ" sz="1200" dirty="0"/>
              <a:t>(3), 357‐370.</a:t>
            </a:r>
            <a:endParaRPr lang="cs-CZ" sz="1300" i="1" dirty="0" smtClean="0"/>
          </a:p>
          <a:p>
            <a:pPr eaLnBrk="1" hangingPunct="1">
              <a:lnSpc>
                <a:spcPct val="80000"/>
              </a:lnSpc>
              <a:defRPr/>
            </a:pPr>
            <a:r>
              <a:rPr lang="en-US" sz="1300" i="1" dirty="0" smtClean="0"/>
              <a:t>Van </a:t>
            </a:r>
            <a:r>
              <a:rPr lang="en-US" sz="1300" i="1" dirty="0" err="1" smtClean="0"/>
              <a:t>Dijk</a:t>
            </a:r>
            <a:r>
              <a:rPr lang="en-US" sz="1300" i="1" dirty="0" smtClean="0"/>
              <a:t>, J., Hacker, K., 2003. The digital divide as a complex and dynamic phenomenon. The Information Society 19,</a:t>
            </a:r>
            <a:r>
              <a:rPr lang="cs-CZ" sz="1300" i="1" dirty="0" smtClean="0"/>
              <a:t> </a:t>
            </a:r>
            <a:r>
              <a:rPr lang="en-US" sz="1300" i="1" dirty="0" smtClean="0"/>
              <a:t>315–326.</a:t>
            </a:r>
          </a:p>
          <a:p>
            <a:pPr eaLnBrk="1" hangingPunct="1">
              <a:lnSpc>
                <a:spcPct val="80000"/>
              </a:lnSpc>
              <a:defRPr/>
            </a:pPr>
            <a:endParaRPr lang="cs-CZ" sz="1300" i="1" dirty="0" smtClean="0"/>
          </a:p>
          <a:p>
            <a:pPr eaLnBrk="1" hangingPunct="1">
              <a:lnSpc>
                <a:spcPct val="80000"/>
              </a:lnSpc>
              <a:defRPr/>
            </a:pPr>
            <a:endParaRPr lang="cs-CZ" sz="1300" dirty="0" smtClean="0"/>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96" y="28491"/>
            <a:ext cx="554831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ltLang="cs-CZ" smtClean="0"/>
              <a:t>Multitasking při řízení… </a:t>
            </a:r>
          </a:p>
        </p:txBody>
      </p:sp>
      <p:sp>
        <p:nvSpPr>
          <p:cNvPr id="3" name="Zástupný symbol pro obsah 2"/>
          <p:cNvSpPr>
            <a:spLocks noGrp="1"/>
          </p:cNvSpPr>
          <p:nvPr>
            <p:ph idx="1"/>
          </p:nvPr>
        </p:nvSpPr>
        <p:spPr/>
        <p:txBody>
          <a:bodyPr>
            <a:normAutofit fontScale="92500" lnSpcReduction="10000"/>
          </a:bodyPr>
          <a:lstStyle/>
          <a:p>
            <a:pPr eaLnBrk="1" hangingPunct="1">
              <a:lnSpc>
                <a:spcPct val="80000"/>
              </a:lnSpc>
              <a:defRPr/>
            </a:pPr>
            <a:r>
              <a:rPr lang="cs-CZ" sz="2700" dirty="0" smtClean="0"/>
              <a:t>Řízení s telefonováním </a:t>
            </a:r>
          </a:p>
          <a:p>
            <a:pPr eaLnBrk="1" hangingPunct="1">
              <a:lnSpc>
                <a:spcPct val="80000"/>
              </a:lnSpc>
              <a:defRPr/>
            </a:pPr>
            <a:r>
              <a:rPr lang="cs-CZ" sz="2700" dirty="0" smtClean="0">
                <a:solidFill>
                  <a:schemeClr val="accent6"/>
                </a:solidFill>
                <a:sym typeface="Wingdings" pitchFamily="2" charset="2"/>
              </a:rPr>
              <a:t> </a:t>
            </a:r>
            <a:r>
              <a:rPr lang="cs-CZ" sz="2700" dirty="0" smtClean="0">
                <a:solidFill>
                  <a:schemeClr val="accent6"/>
                </a:solidFill>
              </a:rPr>
              <a:t>vyšší reakční čas</a:t>
            </a:r>
          </a:p>
          <a:p>
            <a:pPr eaLnBrk="1" hangingPunct="1">
              <a:lnSpc>
                <a:spcPct val="80000"/>
              </a:lnSpc>
              <a:defRPr/>
            </a:pPr>
            <a:r>
              <a:rPr lang="cs-CZ" sz="2700" dirty="0" smtClean="0"/>
              <a:t>Řízení s vymýšlením slov podle určitého pravidla </a:t>
            </a:r>
          </a:p>
          <a:p>
            <a:pPr eaLnBrk="1" hangingPunct="1">
              <a:lnSpc>
                <a:spcPct val="80000"/>
              </a:lnSpc>
              <a:defRPr/>
            </a:pPr>
            <a:r>
              <a:rPr lang="cs-CZ" sz="2700" dirty="0" smtClean="0">
                <a:solidFill>
                  <a:schemeClr val="accent6"/>
                </a:solidFill>
                <a:sym typeface="Wingdings" pitchFamily="2" charset="2"/>
              </a:rPr>
              <a:t></a:t>
            </a:r>
            <a:r>
              <a:rPr lang="cs-CZ" sz="2700" dirty="0" smtClean="0">
                <a:solidFill>
                  <a:schemeClr val="accent6"/>
                </a:solidFill>
              </a:rPr>
              <a:t> vyšší reakční čas</a:t>
            </a:r>
          </a:p>
          <a:p>
            <a:pPr eaLnBrk="1" hangingPunct="1">
              <a:lnSpc>
                <a:spcPct val="80000"/>
              </a:lnSpc>
              <a:defRPr/>
            </a:pPr>
            <a:r>
              <a:rPr lang="cs-CZ" sz="2700" dirty="0" smtClean="0"/>
              <a:t>Řízení s opakováním slov </a:t>
            </a:r>
          </a:p>
          <a:p>
            <a:pPr eaLnBrk="1" hangingPunct="1">
              <a:lnSpc>
                <a:spcPct val="80000"/>
              </a:lnSpc>
              <a:defRPr/>
            </a:pPr>
            <a:r>
              <a:rPr lang="cs-CZ" sz="2700" dirty="0" smtClean="0">
                <a:solidFill>
                  <a:schemeClr val="accent6"/>
                </a:solidFill>
                <a:sym typeface="Wingdings" pitchFamily="2" charset="2"/>
              </a:rPr>
              <a:t></a:t>
            </a:r>
            <a:r>
              <a:rPr lang="cs-CZ" sz="2700" dirty="0" smtClean="0">
                <a:solidFill>
                  <a:schemeClr val="accent6"/>
                </a:solidFill>
              </a:rPr>
              <a:t> žádný rozdíl</a:t>
            </a:r>
          </a:p>
          <a:p>
            <a:pPr eaLnBrk="1" hangingPunct="1">
              <a:lnSpc>
                <a:spcPct val="80000"/>
              </a:lnSpc>
              <a:defRPr/>
            </a:pPr>
            <a:r>
              <a:rPr lang="cs-CZ" sz="2700" dirty="0" smtClean="0"/>
              <a:t>Řízení a rozhovor</a:t>
            </a:r>
          </a:p>
          <a:p>
            <a:pPr eaLnBrk="1" hangingPunct="1">
              <a:lnSpc>
                <a:spcPct val="80000"/>
              </a:lnSpc>
              <a:defRPr/>
            </a:pPr>
            <a:r>
              <a:rPr lang="cs-CZ" sz="2700" dirty="0" smtClean="0">
                <a:solidFill>
                  <a:schemeClr val="accent6"/>
                </a:solidFill>
                <a:sym typeface="Wingdings" pitchFamily="2" charset="2"/>
              </a:rPr>
              <a:t> </a:t>
            </a:r>
            <a:r>
              <a:rPr lang="cs-CZ" sz="2700" dirty="0" smtClean="0">
                <a:solidFill>
                  <a:schemeClr val="accent6"/>
                </a:solidFill>
              </a:rPr>
              <a:t>vyšší reakční čas</a:t>
            </a:r>
          </a:p>
          <a:p>
            <a:pPr eaLnBrk="1" hangingPunct="1">
              <a:lnSpc>
                <a:spcPct val="80000"/>
              </a:lnSpc>
              <a:defRPr/>
            </a:pPr>
            <a:r>
              <a:rPr lang="cs-CZ" sz="2700" dirty="0" smtClean="0"/>
              <a:t>Řízení a hudba </a:t>
            </a:r>
          </a:p>
          <a:p>
            <a:pPr eaLnBrk="1" hangingPunct="1">
              <a:lnSpc>
                <a:spcPct val="80000"/>
              </a:lnSpc>
              <a:defRPr/>
            </a:pPr>
            <a:r>
              <a:rPr lang="cs-CZ" sz="2700" dirty="0" smtClean="0">
                <a:solidFill>
                  <a:schemeClr val="accent6"/>
                </a:solidFill>
                <a:sym typeface="Wingdings" pitchFamily="2" charset="2"/>
              </a:rPr>
              <a:t></a:t>
            </a:r>
            <a:r>
              <a:rPr lang="cs-CZ" sz="2700" dirty="0" smtClean="0">
                <a:solidFill>
                  <a:schemeClr val="accent6"/>
                </a:solidFill>
              </a:rPr>
              <a:t> s hudbou vyšší reakční čas než bez hudby (vyšší u relaxační hudby než u živé hudby)</a:t>
            </a:r>
          </a:p>
          <a:p>
            <a:pPr eaLnBrk="1" hangingPunct="1">
              <a:lnSpc>
                <a:spcPct val="80000"/>
              </a:lnSpc>
              <a:defRPr/>
            </a:pPr>
            <a:r>
              <a:rPr lang="cs-CZ" sz="2700" dirty="0" smtClean="0"/>
              <a:t>Řízení a </a:t>
            </a:r>
            <a:r>
              <a:rPr lang="cs-CZ" sz="2700" dirty="0" err="1" smtClean="0"/>
              <a:t>smskování</a:t>
            </a:r>
            <a:r>
              <a:rPr lang="cs-CZ" sz="2700" dirty="0" smtClean="0"/>
              <a:t> </a:t>
            </a:r>
          </a:p>
          <a:p>
            <a:pPr eaLnBrk="1" hangingPunct="1">
              <a:lnSpc>
                <a:spcPct val="80000"/>
              </a:lnSpc>
              <a:defRPr/>
            </a:pPr>
            <a:r>
              <a:rPr lang="cs-CZ" sz="2700" dirty="0" smtClean="0">
                <a:solidFill>
                  <a:schemeClr val="accent6"/>
                </a:solidFill>
                <a:sym typeface="Wingdings" pitchFamily="2" charset="2"/>
              </a:rPr>
              <a:t></a:t>
            </a:r>
            <a:r>
              <a:rPr lang="cs-CZ" sz="2700" dirty="0" smtClean="0">
                <a:solidFill>
                  <a:schemeClr val="accent6"/>
                </a:solidFill>
              </a:rPr>
              <a:t> horší reakce než v opilosti</a:t>
            </a:r>
          </a:p>
          <a:p>
            <a:pPr eaLnBrk="1" hangingPunct="1">
              <a:lnSpc>
                <a:spcPct val="80000"/>
              </a:lnSpc>
              <a:defRPr/>
            </a:pPr>
            <a:endParaRPr lang="cs-CZ" sz="2700" dirty="0" smtClean="0"/>
          </a:p>
          <a:p>
            <a:pPr eaLnBrk="1" hangingPunct="1">
              <a:lnSpc>
                <a:spcPct val="80000"/>
              </a:lnSpc>
              <a:defRPr/>
            </a:pPr>
            <a:endParaRPr lang="cs-CZ" sz="2700" dirty="0" smtClean="0"/>
          </a:p>
          <a:p>
            <a:pPr eaLnBrk="1" hangingPunct="1">
              <a:lnSpc>
                <a:spcPct val="80000"/>
              </a:lnSpc>
              <a:defRPr/>
            </a:pPr>
            <a:endParaRPr lang="cs-CZ" sz="2700" dirty="0" smtClean="0"/>
          </a:p>
        </p:txBody>
      </p:sp>
    </p:spTree>
    <p:extLst>
      <p:ext uri="{BB962C8B-B14F-4D97-AF65-F5344CB8AC3E}">
        <p14:creationId xmlns:p14="http://schemas.microsoft.com/office/powerpoint/2010/main" val="122526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smtClean="0"/>
              <a:t>Multitasking a…</a:t>
            </a:r>
          </a:p>
        </p:txBody>
      </p:sp>
      <p:sp>
        <p:nvSpPr>
          <p:cNvPr id="3" name="Zástupný symbol pro obsah 2"/>
          <p:cNvSpPr>
            <a:spLocks noGrp="1"/>
          </p:cNvSpPr>
          <p:nvPr>
            <p:ph idx="1"/>
          </p:nvPr>
        </p:nvSpPr>
        <p:spPr/>
        <p:txBody>
          <a:bodyPr>
            <a:normAutofit/>
          </a:bodyPr>
          <a:lstStyle/>
          <a:p>
            <a:pPr eaLnBrk="1" hangingPunct="1">
              <a:lnSpc>
                <a:spcPct val="80000"/>
              </a:lnSpc>
              <a:defRPr/>
            </a:pPr>
            <a:r>
              <a:rPr lang="cs-CZ" sz="2200" dirty="0" smtClean="0"/>
              <a:t>Jídlo a další činnost - sníme víc jídla</a:t>
            </a:r>
          </a:p>
          <a:p>
            <a:pPr eaLnBrk="1" hangingPunct="1">
              <a:lnSpc>
                <a:spcPct val="80000"/>
              </a:lnSpc>
              <a:defRPr/>
            </a:pPr>
            <a:endParaRPr lang="cs-CZ" sz="2200" dirty="0" smtClean="0"/>
          </a:p>
          <a:p>
            <a:pPr eaLnBrk="1" hangingPunct="1">
              <a:lnSpc>
                <a:spcPct val="80000"/>
              </a:lnSpc>
              <a:defRPr/>
            </a:pPr>
            <a:r>
              <a:rPr lang="cs-CZ" sz="2200" dirty="0" smtClean="0"/>
              <a:t>S více souběžnými činnosti klesá celková aktivita mozku – činnosti ve výsledku trvají delší dobu, i když subjektivní pocit je často jiný</a:t>
            </a:r>
          </a:p>
          <a:p>
            <a:pPr eaLnBrk="1" hangingPunct="1">
              <a:lnSpc>
                <a:spcPct val="80000"/>
              </a:lnSpc>
              <a:defRPr/>
            </a:pPr>
            <a:endParaRPr lang="cs-CZ" sz="2200" dirty="0" smtClean="0"/>
          </a:p>
          <a:p>
            <a:pPr eaLnBrk="1" hangingPunct="1">
              <a:lnSpc>
                <a:spcPct val="80000"/>
              </a:lnSpc>
              <a:defRPr/>
            </a:pPr>
            <a:r>
              <a:rPr lang="cs-CZ" sz="2200" dirty="0" smtClean="0"/>
              <a:t>Učení s další činností – aktivní je jiná část mozku než při učení bez další aktivity (obtížnější při vybavování informací)</a:t>
            </a:r>
          </a:p>
          <a:p>
            <a:pPr eaLnBrk="1" hangingPunct="1">
              <a:lnSpc>
                <a:spcPct val="80000"/>
              </a:lnSpc>
              <a:defRPr/>
            </a:pPr>
            <a:endParaRPr lang="cs-CZ" sz="2200" dirty="0" smtClean="0"/>
          </a:p>
          <a:p>
            <a:pPr eaLnBrk="1" hangingPunct="1">
              <a:defRPr/>
            </a:pPr>
            <a:r>
              <a:rPr lang="cs-CZ" sz="2200" dirty="0" smtClean="0"/>
              <a:t>Pohlaví – různé výsledky, závislost na typu činnosti</a:t>
            </a:r>
          </a:p>
          <a:p>
            <a:pPr eaLnBrk="1" hangingPunct="1">
              <a:defRPr/>
            </a:pPr>
            <a:r>
              <a:rPr lang="cs-CZ" sz="2200" dirty="0" smtClean="0"/>
              <a:t>Věk – s věkem se schopnosti MT snižují </a:t>
            </a:r>
          </a:p>
          <a:p>
            <a:pPr eaLnBrk="1" hangingPunct="1">
              <a:defRPr/>
            </a:pPr>
            <a:endParaRPr lang="cs-CZ" sz="2200" dirty="0" smtClean="0"/>
          </a:p>
          <a:p>
            <a:pPr eaLnBrk="1" hangingPunct="1">
              <a:defRPr/>
            </a:pPr>
            <a:r>
              <a:rPr lang="cs-CZ" sz="2200" dirty="0" smtClean="0"/>
              <a:t>současná doba MT podporuje… “</a:t>
            </a:r>
            <a:r>
              <a:rPr lang="cs-CZ" sz="2200" dirty="0" err="1" smtClean="0"/>
              <a:t>continuous</a:t>
            </a:r>
            <a:r>
              <a:rPr lang="cs-CZ" sz="2200" dirty="0" smtClean="0"/>
              <a:t> </a:t>
            </a:r>
            <a:r>
              <a:rPr lang="cs-CZ" sz="2200" dirty="0" err="1" smtClean="0"/>
              <a:t>partial</a:t>
            </a:r>
            <a:r>
              <a:rPr lang="cs-CZ" sz="2200" dirty="0" smtClean="0"/>
              <a:t> </a:t>
            </a:r>
            <a:r>
              <a:rPr lang="cs-CZ" sz="2200" dirty="0" err="1" smtClean="0"/>
              <a:t>attention</a:t>
            </a:r>
            <a:r>
              <a:rPr lang="cs-CZ" sz="2200" dirty="0" smtClean="0"/>
              <a:t>“</a:t>
            </a:r>
          </a:p>
          <a:p>
            <a:pPr eaLnBrk="1" hangingPunct="1">
              <a:lnSpc>
                <a:spcPct val="80000"/>
              </a:lnSpc>
              <a:defRPr/>
            </a:pPr>
            <a:endParaRPr lang="cs-CZ" sz="2000" dirty="0" smtClean="0"/>
          </a:p>
          <a:p>
            <a:pPr eaLnBrk="1" hangingPunct="1">
              <a:lnSpc>
                <a:spcPct val="80000"/>
              </a:lnSpc>
              <a:defRPr/>
            </a:pPr>
            <a:endParaRPr lang="cs-CZ" sz="2000" dirty="0" smtClean="0"/>
          </a:p>
          <a:p>
            <a:pPr eaLnBrk="1" hangingPunct="1">
              <a:lnSpc>
                <a:spcPct val="80000"/>
              </a:lnSpc>
              <a:defRPr/>
            </a:pPr>
            <a:endParaRPr lang="cs-CZ"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normAutofit fontScale="90000"/>
          </a:bodyPr>
          <a:lstStyle/>
          <a:p>
            <a:pPr eaLnBrk="1" hangingPunct="1"/>
            <a:r>
              <a:rPr lang="cs-CZ" altLang="cs-CZ" smtClean="0"/>
              <a:t>Metody ke snížení MT</a:t>
            </a:r>
            <a:br>
              <a:rPr lang="cs-CZ" altLang="cs-CZ" smtClean="0"/>
            </a:br>
            <a:r>
              <a:rPr lang="cs-CZ" altLang="cs-CZ" sz="3200" smtClean="0"/>
              <a:t>(Rawson, 2010)</a:t>
            </a:r>
          </a:p>
        </p:txBody>
      </p:sp>
      <p:sp>
        <p:nvSpPr>
          <p:cNvPr id="3" name="Zástupný symbol pro obsah 2"/>
          <p:cNvSpPr>
            <a:spLocks noGrp="1"/>
          </p:cNvSpPr>
          <p:nvPr>
            <p:ph idx="1"/>
          </p:nvPr>
        </p:nvSpPr>
        <p:spPr/>
        <p:txBody>
          <a:bodyPr>
            <a:normAutofit/>
          </a:bodyPr>
          <a:lstStyle/>
          <a:p>
            <a:pPr eaLnBrk="1" hangingPunct="1">
              <a:defRPr/>
            </a:pPr>
            <a:r>
              <a:rPr lang="cs-CZ" dirty="0" smtClean="0"/>
              <a:t>Omezte množství času, kdy děláme víc věcí</a:t>
            </a:r>
          </a:p>
          <a:p>
            <a:pPr eaLnBrk="1" hangingPunct="1">
              <a:defRPr/>
            </a:pPr>
            <a:r>
              <a:rPr lang="cs-CZ" dirty="0" smtClean="0"/>
              <a:t>Vypnout tolik </a:t>
            </a:r>
            <a:r>
              <a:rPr lang="cs-CZ" dirty="0" err="1" smtClean="0"/>
              <a:t>elektr</a:t>
            </a:r>
            <a:r>
              <a:rPr lang="cs-CZ" dirty="0" smtClean="0"/>
              <a:t>. přístrojů, kolik můžete, když na něčem potřebujete pracovat</a:t>
            </a:r>
          </a:p>
          <a:p>
            <a:pPr eaLnBrk="1" hangingPunct="1">
              <a:defRPr/>
            </a:pPr>
            <a:r>
              <a:rPr lang="cs-CZ" dirty="0" smtClean="0"/>
              <a:t>Vyberte si časový úsek, kdy si každý den vypnete telefon</a:t>
            </a:r>
          </a:p>
          <a:p>
            <a:pPr eaLnBrk="1" hangingPunct="1">
              <a:defRPr/>
            </a:pPr>
            <a:r>
              <a:rPr lang="cs-CZ" dirty="0" smtClean="0"/>
              <a:t>Vypněte upozorňování na maily, </a:t>
            </a:r>
            <a:r>
              <a:rPr lang="cs-CZ" dirty="0" err="1" smtClean="0"/>
              <a:t>sms</a:t>
            </a:r>
            <a:r>
              <a:rPr lang="cs-CZ" dirty="0" smtClean="0"/>
              <a:t> </a:t>
            </a:r>
            <a:r>
              <a:rPr lang="cs-CZ" dirty="0" err="1" smtClean="0"/>
              <a:t>etc</a:t>
            </a:r>
            <a:r>
              <a:rPr lang="cs-CZ" dirty="0" smtClean="0"/>
              <a:t>.</a:t>
            </a:r>
          </a:p>
          <a:p>
            <a:pPr eaLnBrk="1" hangingPunct="1">
              <a:defRPr/>
            </a:pPr>
            <a:r>
              <a:rPr lang="cs-CZ" dirty="0" smtClean="0"/>
              <a:t>Nepoužívejte PC k neustálé kontrole webu</a:t>
            </a:r>
          </a:p>
          <a:p>
            <a:pPr eaLnBrk="1" hangingPunct="1">
              <a:defRPr/>
            </a:pPr>
            <a:r>
              <a:rPr lang="cs-CZ" dirty="0" smtClean="0"/>
              <a:t>Vymezte čas k odpočinku, izolujte se během něj</a:t>
            </a:r>
          </a:p>
          <a:p>
            <a:pPr eaLnBrk="1" hangingPunct="1">
              <a:defRPr/>
            </a:pPr>
            <a:r>
              <a:rPr lang="cs-CZ" dirty="0" smtClean="0"/>
              <a:t>Cvičte, izolujte se u toho</a:t>
            </a:r>
          </a:p>
          <a:p>
            <a:pPr eaLnBrk="1" hangingPunct="1">
              <a:defRPr/>
            </a:pPr>
            <a:r>
              <a:rPr lang="cs-CZ" dirty="0" smtClean="0"/>
              <a:t>Naučte se vyhledávat čas bez MT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3611</TotalTime>
  <Words>3166</Words>
  <Application>Microsoft Office PowerPoint</Application>
  <PresentationFormat>Předvádění na obrazovce (4:3)</PresentationFormat>
  <Paragraphs>467</Paragraphs>
  <Slides>61</Slides>
  <Notes>1</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Přehlednost</vt:lpstr>
      <vt:lpstr>Informace online  Multitasking  Digital skills</vt:lpstr>
      <vt:lpstr>Multitasking</vt:lpstr>
      <vt:lpstr>Typy MT</vt:lpstr>
      <vt:lpstr>MT jako škála</vt:lpstr>
      <vt:lpstr>Umíme to všichni?</vt:lpstr>
      <vt:lpstr>Yerkes-Dodsonův zákon</vt:lpstr>
      <vt:lpstr>Multitasking při řízení… </vt:lpstr>
      <vt:lpstr>Multitasking a…</vt:lpstr>
      <vt:lpstr>Metody ke snížení MT (Rawson, 2010)</vt:lpstr>
      <vt:lpstr>Digital natives</vt:lpstr>
      <vt:lpstr>Marc Prensky (2001)</vt:lpstr>
      <vt:lpstr>„Přízvuk“ digital immigrants</vt:lpstr>
      <vt:lpstr>Digital natives</vt:lpstr>
      <vt:lpstr>Digital natives II.</vt:lpstr>
      <vt:lpstr>Digital immigrants II.</vt:lpstr>
      <vt:lpstr>Kritika</vt:lpstr>
      <vt:lpstr>Digital divide</vt:lpstr>
      <vt:lpstr>Digital divide</vt:lpstr>
      <vt:lpstr>Jenže..</vt:lpstr>
      <vt:lpstr>Van Dijk – Překážky v dostupnosti ICT</vt:lpstr>
      <vt:lpstr>Digital divide dnes</vt:lpstr>
      <vt:lpstr>Digital skills</vt:lpstr>
      <vt:lpstr>Digital skills</vt:lpstr>
      <vt:lpstr>Hargittai (2002)</vt:lpstr>
      <vt:lpstr>Výzkum - metoda</vt:lpstr>
      <vt:lpstr>Výzkum – výsledky</vt:lpstr>
      <vt:lpstr>Prezentace aplikace PowerPoint</vt:lpstr>
      <vt:lpstr>Prezentace aplikace PowerPoint</vt:lpstr>
      <vt:lpstr>Věk</vt:lpstr>
      <vt:lpstr>Předchozí zkušenost s netem</vt:lpstr>
      <vt:lpstr>Definice DS</vt:lpstr>
      <vt:lpstr>Měření digital skills</vt:lpstr>
      <vt:lpstr>Prezentace aplikace PowerPoint</vt:lpstr>
      <vt:lpstr>EUKO a DS</vt:lpstr>
      <vt:lpstr>Dovednosti EUKO (11+)</vt:lpstr>
      <vt:lpstr>Digital skills podle zemí</vt:lpstr>
      <vt:lpstr>„Vím hodně věcí o tom, jak používat internet.“</vt:lpstr>
      <vt:lpstr>„Vím toho o internetu víc než mí rodiče“</vt:lpstr>
      <vt:lpstr>Online aktivity</vt:lpstr>
      <vt:lpstr>DS x aktivity</vt:lpstr>
      <vt:lpstr>DS x SE x aktivity</vt:lpstr>
      <vt:lpstr>Důvěryhodnost informací na internetu</vt:lpstr>
      <vt:lpstr>Prezentace aplikace PowerPoint</vt:lpstr>
      <vt:lpstr>Wikipedia</vt:lpstr>
      <vt:lpstr>Říjen 2013</vt:lpstr>
      <vt:lpstr>Prezentace aplikace PowerPoint</vt:lpstr>
      <vt:lpstr>Pět pilířů WP http://en.wikipedia.org/wiki/Wikipedia:Five_pillars</vt:lpstr>
      <vt:lpstr>Vandalismus na WP</vt:lpstr>
      <vt:lpstr>Kritika WP</vt:lpstr>
      <vt:lpstr>Důvěryhodnost informací </vt:lpstr>
      <vt:lpstr>Důvěryhodnost informací </vt:lpstr>
      <vt:lpstr>Důvěryhodnost informací </vt:lpstr>
      <vt:lpstr>Check-list přístupy</vt:lpstr>
      <vt:lpstr>Kontextový model hodnocení </vt:lpstr>
      <vt:lpstr>Jak často tato kritéria uplatňujeme</vt:lpstr>
      <vt:lpstr>Scholz-Crane, 1998</vt:lpstr>
      <vt:lpstr>Fogg et al. (2003)</vt:lpstr>
      <vt:lpstr>Prezentace aplikace PowerPoint</vt:lpstr>
      <vt:lpstr>Všechny tyto výzkumy ukazují</vt:lpstr>
      <vt:lpstr>Co s tím (pokud je nízká motivace)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skills</dc:title>
  <dc:creator>Lenka</dc:creator>
  <cp:lastModifiedBy>Lenka Dědková</cp:lastModifiedBy>
  <cp:revision>348</cp:revision>
  <dcterms:created xsi:type="dcterms:W3CDTF">2011-10-03T09:24:10Z</dcterms:created>
  <dcterms:modified xsi:type="dcterms:W3CDTF">2016-11-23T15:26:49Z</dcterms:modified>
</cp:coreProperties>
</file>