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344" r:id="rId5"/>
    <p:sldId id="351" r:id="rId6"/>
    <p:sldId id="331" r:id="rId7"/>
    <p:sldId id="376" r:id="rId8"/>
    <p:sldId id="345" r:id="rId9"/>
    <p:sldId id="388" r:id="rId10"/>
    <p:sldId id="346" r:id="rId11"/>
    <p:sldId id="347" r:id="rId12"/>
    <p:sldId id="348" r:id="rId13"/>
    <p:sldId id="357" r:id="rId14"/>
    <p:sldId id="339" r:id="rId15"/>
    <p:sldId id="377" r:id="rId16"/>
    <p:sldId id="378" r:id="rId17"/>
    <p:sldId id="381" r:id="rId18"/>
    <p:sldId id="380" r:id="rId19"/>
    <p:sldId id="379" r:id="rId20"/>
    <p:sldId id="332" r:id="rId21"/>
    <p:sldId id="389" r:id="rId22"/>
    <p:sldId id="385" r:id="rId23"/>
    <p:sldId id="368" r:id="rId24"/>
    <p:sldId id="373" r:id="rId25"/>
    <p:sldId id="369" r:id="rId26"/>
    <p:sldId id="370" r:id="rId27"/>
    <p:sldId id="371" r:id="rId28"/>
    <p:sldId id="336" r:id="rId29"/>
    <p:sldId id="271" r:id="rId30"/>
    <p:sldId id="390" r:id="rId31"/>
    <p:sldId id="387" r:id="rId32"/>
    <p:sldId id="382" r:id="rId33"/>
    <p:sldId id="360" r:id="rId34"/>
    <p:sldId id="353" r:id="rId35"/>
    <p:sldId id="354" r:id="rId36"/>
    <p:sldId id="386" r:id="rId37"/>
    <p:sldId id="392" r:id="rId38"/>
    <p:sldId id="391" r:id="rId39"/>
    <p:sldId id="393" r:id="rId40"/>
    <p:sldId id="394" r:id="rId41"/>
    <p:sldId id="359" r:id="rId42"/>
    <p:sldId id="284" r:id="rId43"/>
    <p:sldId id="285" r:id="rId44"/>
    <p:sldId id="325" r:id="rId45"/>
    <p:sldId id="364" r:id="rId46"/>
    <p:sldId id="326" r:id="rId47"/>
    <p:sldId id="327" r:id="rId4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1D886-AC24-4773-8103-737F800F90E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6232D-F1E8-4C54-8863-175889AA8C3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272A7-5DA0-4131-94D8-9DD088439D7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CC08-6C49-43B5-971D-2AFF9D5CC96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6B9A1-797C-445B-9A97-BB4EF88185B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461BE-6ADF-4DFC-8D54-A1431D9AA4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01AD5-8855-4C44-AB7B-A2B0A0C7AEB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70CE-7B15-4416-A8BA-6B327D0F8C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94C41-F025-46E8-9F00-FC16B1D627C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AC62F-5CF0-42A8-9887-DC01E4E067B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F277-6284-45C0-A235-631F199476F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CB267-1BE9-433A-B364-CE30ED3A261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Kyberšikana</a:t>
            </a: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725144"/>
            <a:ext cx="6019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cs-CZ" altLang="cs-CZ" sz="2600" dirty="0" smtClean="0"/>
              <a:t>ZUR387</a:t>
            </a:r>
          </a:p>
          <a:p>
            <a:pPr algn="r"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algn="r" eaLnBrk="1" hangingPunct="1">
              <a:lnSpc>
                <a:spcPct val="80000"/>
              </a:lnSpc>
            </a:pPr>
            <a:r>
              <a:rPr lang="cs-CZ" altLang="cs-CZ" sz="2600" dirty="0" smtClean="0"/>
              <a:t>Lenka Dědková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05" y="404664"/>
            <a:ext cx="5614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357301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Definice, měření, přihlížející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Nepoměr sil v CB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Tradiční šikana – větší fyzická síla, starší, sociálně silnější…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 CB - někteří autoři – nepoměr sil jako </a:t>
            </a:r>
            <a:r>
              <a:rPr lang="cs-CZ" altLang="cs-CZ" sz="2800" dirty="0" smtClean="0">
                <a:solidFill>
                  <a:schemeClr val="accent1"/>
                </a:solidFill>
              </a:rPr>
              <a:t>nepoměr v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digital</a:t>
            </a:r>
            <a:r>
              <a:rPr lang="cs-CZ" altLang="cs-CZ" sz="2800" dirty="0" smtClean="0">
                <a:solidFill>
                  <a:schemeClr val="accent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skills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dnešní generace dětí má DS </a:t>
            </a:r>
            <a:r>
              <a:rPr lang="cs-CZ" altLang="cs-CZ" sz="2000" dirty="0" smtClean="0"/>
              <a:t>celkem vyrovnané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Nepoměr pak ve smyslu </a:t>
            </a:r>
            <a:r>
              <a:rPr lang="cs-CZ" altLang="cs-CZ" sz="2800" dirty="0" smtClean="0">
                <a:solidFill>
                  <a:schemeClr val="accent1"/>
                </a:solidFill>
              </a:rPr>
              <a:t>anonymní </a:t>
            </a:r>
            <a:r>
              <a:rPr lang="cs-CZ" altLang="cs-CZ" sz="2800" dirty="0" smtClean="0"/>
              <a:t>agresor – (agresorovi) známá oběť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agresoři většinou neznámí nejsou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Zároveň na straně oběti </a:t>
            </a:r>
            <a:r>
              <a:rPr lang="cs-CZ" altLang="cs-CZ" sz="2800" dirty="0" smtClean="0">
                <a:solidFill>
                  <a:schemeClr val="accent1"/>
                </a:solidFill>
              </a:rPr>
              <a:t>bezmoc zveřejněný obsah kontrolovat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925"/>
            <a:ext cx="1658966" cy="1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Přímá a nepřímá CB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Přímá – agresor sám je původce útoku na oběť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Nepřímá – prostředník – např. agresor se vydává za oběť, píše nevhodné komentáře na fórum, aby např. admin zablokoval účet; aby měla oběť problémy s rodiči..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Možné (nevědomé) zapojení dospělých a autorit, které mají chránit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specifika CB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Neomezenost v prostoru a času, </a:t>
            </a:r>
            <a:r>
              <a:rPr lang="cs-CZ" altLang="cs-CZ" sz="2400" dirty="0" smtClean="0">
                <a:solidFill>
                  <a:schemeClr val="accent1"/>
                </a:solidFill>
              </a:rPr>
              <a:t>nemožnost utéct </a:t>
            </a:r>
            <a:r>
              <a:rPr lang="en-US" altLang="cs-CZ" sz="2400" dirty="0" smtClean="0"/>
              <a:t>(Smith &amp; </a:t>
            </a:r>
            <a:r>
              <a:rPr lang="en-US" altLang="cs-CZ" sz="2400" dirty="0" err="1" smtClean="0"/>
              <a:t>Slonje</a:t>
            </a:r>
            <a:r>
              <a:rPr lang="en-US" altLang="cs-CZ" sz="2400" dirty="0" smtClean="0"/>
              <a:t>, 2007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CB probíhá i za </a:t>
            </a:r>
            <a:r>
              <a:rPr lang="cs-CZ" altLang="cs-CZ" sz="2400" dirty="0" smtClean="0">
                <a:solidFill>
                  <a:schemeClr val="accent1"/>
                </a:solidFill>
              </a:rPr>
              <a:t>nepřítomnosti oběti </a:t>
            </a:r>
            <a:r>
              <a:rPr lang="cs-CZ" altLang="cs-CZ" sz="2400" dirty="0" smtClean="0"/>
              <a:t>(přidávání komentářů, maily..)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Rychlé šíření </a:t>
            </a:r>
            <a:r>
              <a:rPr lang="cs-CZ" altLang="cs-CZ" sz="2400" dirty="0" smtClean="0"/>
              <a:t>obsahů na internetu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Široké publikum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Obtížná kontrola zveřejněného obsahu </a:t>
            </a:r>
            <a:r>
              <a:rPr lang="cs-CZ" altLang="cs-CZ" sz="2400" dirty="0" smtClean="0"/>
              <a:t>– nevíme, kdo všechno ho viděl, zkopíroval…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Soukromý charakter online komunikace (žádný dohled dospělých nad tím, co dospívající na internetu píší a dělají)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CB je tedy…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Úmyslné ubližování za pomoci ICT, které může (ale nemusí) být opakované. 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Skupiny na FB ?</a:t>
            </a:r>
          </a:p>
          <a:p>
            <a:pPr lvl="1" eaLnBrk="1" hangingPunct="1"/>
            <a:r>
              <a:rPr lang="cs-CZ" altLang="cs-CZ" sz="2400" dirty="0" smtClean="0"/>
              <a:t>Např. „Nesnáším šampony!!...“, „Nechápu fotky před zrcadlem s vyšpulenou držkou-nějaký nový druh postižení?“</a:t>
            </a:r>
          </a:p>
          <a:p>
            <a:r>
              <a:rPr lang="cs-CZ" altLang="cs-CZ" sz="2800" dirty="0" smtClean="0"/>
              <a:t>www.peopleofwalmart.com, </a:t>
            </a:r>
            <a:r>
              <a:rPr lang="cs-CZ" altLang="cs-CZ" sz="2800" dirty="0" smtClean="0"/>
              <a:t>uglypeople.se, modnipeklo.cz ?</a:t>
            </a:r>
          </a:p>
          <a:p>
            <a:pPr lvl="1" eaLnBrk="1" hangingPunct="1"/>
            <a:endParaRPr lang="cs-CZ" altLang="cs-CZ" sz="24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3236"/>
            <a:ext cx="2160240" cy="9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17" y="5663236"/>
            <a:ext cx="2244480" cy="93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Dva </a:t>
            </a:r>
            <a:r>
              <a:rPr lang="cs-CZ" altLang="cs-CZ" sz="2800" dirty="0" smtClean="0"/>
              <a:t>nejčastější způsoby v </a:t>
            </a:r>
            <a:r>
              <a:rPr lang="cs-CZ" altLang="cs-CZ" sz="2800" dirty="0" err="1" smtClean="0"/>
              <a:t>surveys</a:t>
            </a:r>
            <a:r>
              <a:rPr lang="cs-CZ" altLang="cs-CZ" sz="2800" dirty="0" smtClean="0"/>
              <a:t>:</a:t>
            </a:r>
            <a:endParaRPr lang="cs-CZ" altLang="cs-CZ" sz="2800" dirty="0" smtClean="0"/>
          </a:p>
          <a:p>
            <a:pPr lvl="1" eaLnBrk="1" hangingPunct="1"/>
            <a:r>
              <a:rPr lang="cs-CZ" altLang="cs-CZ" sz="2400" dirty="0" smtClean="0"/>
              <a:t>Přímá otázka</a:t>
            </a:r>
          </a:p>
          <a:p>
            <a:pPr lvl="1" eaLnBrk="1" hangingPunct="1"/>
            <a:r>
              <a:rPr lang="cs-CZ" altLang="cs-CZ" sz="2400" dirty="0" smtClean="0"/>
              <a:t>Otázky na konkrétní formy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1741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07" y="2686050"/>
            <a:ext cx="3400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Přímá </a:t>
            </a:r>
            <a:r>
              <a:rPr lang="cs-CZ" altLang="cs-CZ" dirty="0" smtClean="0"/>
              <a:t>otázka/</a:t>
            </a:r>
            <a:r>
              <a:rPr lang="cs-CZ" altLang="cs-CZ" dirty="0" err="1" smtClean="0"/>
              <a:t>statement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1117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i="1" dirty="0" smtClean="0">
                <a:solidFill>
                  <a:schemeClr val="accent1"/>
                </a:solidFill>
              </a:rPr>
              <a:t>I </a:t>
            </a:r>
            <a:r>
              <a:rPr lang="cs-CZ" sz="2000" i="1" dirty="0" err="1" smtClean="0">
                <a:solidFill>
                  <a:schemeClr val="accent1"/>
                </a:solidFill>
              </a:rPr>
              <a:t>have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been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cyberbullied</a:t>
            </a:r>
            <a:r>
              <a:rPr lang="cs-CZ" sz="2000" i="1" dirty="0" smtClean="0"/>
              <a:t>. </a:t>
            </a:r>
          </a:p>
          <a:p>
            <a:pPr lvl="1" eaLnBrk="1" hangingPunct="1">
              <a:defRPr/>
            </a:pPr>
            <a:r>
              <a:rPr lang="cs-CZ" sz="1400" i="1" dirty="0" smtClean="0">
                <a:ea typeface="+mn-ea"/>
                <a:cs typeface="+mn-cs"/>
              </a:rPr>
              <a:t>14-15let, N = 171, 25% ano (</a:t>
            </a:r>
            <a:r>
              <a:rPr lang="cs-CZ" sz="1400" i="1" dirty="0" err="1" smtClean="0">
                <a:ea typeface="+mn-ea"/>
                <a:cs typeface="+mn-cs"/>
              </a:rPr>
              <a:t>Li</a:t>
            </a:r>
            <a:r>
              <a:rPr lang="cs-CZ" sz="1400" i="1" dirty="0" smtClean="0">
                <a:ea typeface="+mn-ea"/>
                <a:cs typeface="+mn-cs"/>
              </a:rPr>
              <a:t>, 2007)</a:t>
            </a:r>
          </a:p>
          <a:p>
            <a:pPr eaLnBrk="1" hangingPunct="1">
              <a:defRPr/>
            </a:pPr>
            <a:endParaRPr lang="cs-CZ" sz="2000" b="1" dirty="0" smtClean="0"/>
          </a:p>
          <a:p>
            <a:pPr eaLnBrk="1" hangingPunct="1">
              <a:defRPr/>
            </a:pPr>
            <a:r>
              <a:rPr lang="cs-CZ" sz="1800" dirty="0" smtClean="0"/>
              <a:t>EUKO II (</a:t>
            </a:r>
            <a:r>
              <a:rPr lang="cs-CZ" sz="1800" dirty="0" err="1" smtClean="0"/>
              <a:t>Livingstone</a:t>
            </a:r>
            <a:r>
              <a:rPr lang="cs-CZ" sz="1800" dirty="0" smtClean="0"/>
              <a:t> et al., 2011)</a:t>
            </a:r>
          </a:p>
          <a:p>
            <a:pPr eaLnBrk="1" hangingPunct="1">
              <a:defRPr/>
            </a:pPr>
            <a:r>
              <a:rPr lang="cs-CZ" sz="1800" dirty="0" smtClean="0"/>
              <a:t>Děti </a:t>
            </a:r>
            <a:r>
              <a:rPr lang="cs-CZ" sz="1800" dirty="0" smtClean="0"/>
              <a:t>nebo mladiství někdy někomu říkají nebo dělají sprosté nebo zraňující věci a toto se může opakovat několikrát v několika dnech. Toto může zahrnovat:</a:t>
            </a:r>
          </a:p>
          <a:p>
            <a:pPr lvl="1" eaLnBrk="1" hangingPunct="1">
              <a:defRPr/>
            </a:pPr>
            <a:r>
              <a:rPr lang="cs-CZ" sz="1400" dirty="0" smtClean="0"/>
              <a:t>Škádlení někoho stylem, jaký nemá rád</a:t>
            </a:r>
          </a:p>
          <a:p>
            <a:pPr lvl="1" eaLnBrk="1" hangingPunct="1">
              <a:defRPr/>
            </a:pPr>
            <a:r>
              <a:rPr lang="cs-CZ" sz="1400" dirty="0" smtClean="0"/>
              <a:t>Bití, kopání nebo strkání do někoho</a:t>
            </a:r>
          </a:p>
          <a:p>
            <a:pPr lvl="1" eaLnBrk="1" hangingPunct="1">
              <a:defRPr/>
            </a:pPr>
            <a:r>
              <a:rPr lang="cs-CZ" sz="1400" dirty="0" smtClean="0"/>
              <a:t>Odvrhování někoho</a:t>
            </a:r>
          </a:p>
          <a:p>
            <a:pPr eaLnBrk="1" hangingPunct="1">
              <a:defRPr/>
            </a:pPr>
            <a:r>
              <a:rPr lang="cs-CZ" sz="1800" dirty="0" smtClean="0"/>
              <a:t> Když se někdo takto chová, může to být:</a:t>
            </a:r>
          </a:p>
          <a:p>
            <a:pPr lvl="1" eaLnBrk="1" hangingPunct="1">
              <a:defRPr/>
            </a:pPr>
            <a:r>
              <a:rPr lang="cs-CZ" sz="1400" dirty="0" smtClean="0"/>
              <a:t>Tváří v tvář (osobně)</a:t>
            </a:r>
          </a:p>
          <a:p>
            <a:pPr lvl="1" eaLnBrk="1" hangingPunct="1">
              <a:defRPr/>
            </a:pPr>
            <a:r>
              <a:rPr lang="cs-CZ" sz="1400" dirty="0" smtClean="0"/>
              <a:t>Přes mobilní telefon (texty, hovory, videoklipy) </a:t>
            </a:r>
          </a:p>
          <a:p>
            <a:pPr lvl="1" eaLnBrk="1" hangingPunct="1">
              <a:defRPr/>
            </a:pPr>
            <a:r>
              <a:rPr lang="cs-CZ" sz="1400" dirty="0" smtClean="0"/>
              <a:t>Přes internet (e-mail, komunikační aplikace, sociální sítě, chatovací místnosti) </a:t>
            </a:r>
          </a:p>
          <a:p>
            <a:pPr lvl="1" eaLnBrk="1" hangingPunct="1">
              <a:defRPr/>
            </a:pPr>
            <a:endParaRPr lang="cs-CZ" sz="1400" dirty="0" smtClean="0"/>
          </a:p>
          <a:p>
            <a:pPr eaLnBrk="1" hangingPunct="1">
              <a:defRPr/>
            </a:pPr>
            <a:r>
              <a:rPr lang="cs-CZ" sz="1800" i="1" dirty="0" smtClean="0">
                <a:solidFill>
                  <a:schemeClr val="accent1"/>
                </a:solidFill>
              </a:rPr>
              <a:t>Choval se k Tobě někdo v POSLEDNÍCH 12 MĚSÍCÍCH sprostě nebo zraňujícím způsobem?</a:t>
            </a:r>
          </a:p>
          <a:p>
            <a:pPr eaLnBrk="1" hangingPunct="1">
              <a:defRPr/>
            </a:pPr>
            <a:r>
              <a:rPr lang="cs-CZ" sz="1800" i="1" dirty="0" smtClean="0">
                <a:solidFill>
                  <a:schemeClr val="accent1"/>
                </a:solidFill>
              </a:rPr>
              <a:t>Stalo se ti to za </a:t>
            </a:r>
            <a:r>
              <a:rPr lang="cs-CZ" sz="1800" i="1" dirty="0" smtClean="0">
                <a:solidFill>
                  <a:schemeClr val="accent1"/>
                </a:solidFill>
              </a:rPr>
              <a:t>posledních 12 měsíců </a:t>
            </a:r>
            <a:r>
              <a:rPr lang="cs-CZ" sz="1800" i="1" dirty="0" smtClean="0">
                <a:solidFill>
                  <a:schemeClr val="accent1"/>
                </a:solidFill>
              </a:rPr>
              <a:t>na </a:t>
            </a:r>
            <a:r>
              <a:rPr lang="cs-CZ" sz="1800" i="1" dirty="0" smtClean="0">
                <a:solidFill>
                  <a:schemeClr val="accent1"/>
                </a:solidFill>
              </a:rPr>
              <a:t>internetu?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1" y="476672"/>
            <a:ext cx="3103297" cy="21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/>
                <a:gridCol w="1959968"/>
                <a:gridCol w="2298397"/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99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/>
                <a:gridCol w="1959968"/>
                <a:gridCol w="2298397"/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23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/>
                <a:gridCol w="1959968"/>
                <a:gridCol w="2298397"/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Přímá otázka na </a:t>
                      </a:r>
                      <a:r>
                        <a:rPr lang="cs-CZ" sz="1600" b="1" dirty="0" err="1">
                          <a:effectLst/>
                        </a:rPr>
                        <a:t>kyberšikanu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11 %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18 %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47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Dva možné způsoby:</a:t>
            </a:r>
          </a:p>
          <a:p>
            <a:pPr lvl="1" eaLnBrk="1" hangingPunct="1"/>
            <a:r>
              <a:rPr lang="cs-CZ" altLang="cs-CZ" sz="2400" dirty="0" smtClean="0"/>
              <a:t>Přímá otázka</a:t>
            </a:r>
          </a:p>
          <a:p>
            <a:pPr lvl="1" eaLnBrk="1" hangingPunct="1"/>
            <a:r>
              <a:rPr lang="cs-CZ" altLang="cs-CZ" sz="2400" dirty="0" smtClean="0"/>
              <a:t>Otázky na konkrétní formy 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Potíže s oběma způsoby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Cílová populace, kontext</a:t>
            </a:r>
          </a:p>
          <a:p>
            <a:pPr eaLnBrk="1" hangingPunct="1"/>
            <a:r>
              <a:rPr lang="cs-CZ" altLang="cs-CZ" sz="2800" dirty="0" err="1" smtClean="0"/>
              <a:t>Přehledovky</a:t>
            </a:r>
            <a:r>
              <a:rPr lang="cs-CZ" altLang="cs-CZ" sz="2800" dirty="0" smtClean="0"/>
              <a:t>: 3-50 %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3" name="Picture 9" descr="http://allantyoung.com/wp-content/uploads/2008/04/cartoonmeas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886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90975"/>
            <a:ext cx="30591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612775" y="2254250"/>
            <a:ext cx="7775575" cy="319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Olweus</a:t>
            </a:r>
            <a:r>
              <a:rPr lang="cs-CZ" altLang="cs-CZ" dirty="0" smtClean="0"/>
              <a:t> (1991): je to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Agresivní chování nebo </a:t>
            </a:r>
            <a:r>
              <a:rPr lang="cs-CZ" altLang="cs-CZ" dirty="0" smtClean="0">
                <a:solidFill>
                  <a:schemeClr val="accent1"/>
                </a:solidFill>
              </a:rPr>
              <a:t>úmyslné způsobení poškození</a:t>
            </a:r>
            <a:r>
              <a:rPr lang="cs-CZ" altLang="cs-CZ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které je prováděno </a:t>
            </a:r>
            <a:r>
              <a:rPr lang="cs-CZ" altLang="cs-CZ" dirty="0" smtClean="0">
                <a:solidFill>
                  <a:schemeClr val="accent1"/>
                </a:solidFill>
              </a:rPr>
              <a:t>opakovaně</a:t>
            </a:r>
            <a:r>
              <a:rPr lang="cs-CZ" altLang="cs-CZ" dirty="0" smtClean="0"/>
              <a:t> v průběhu času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 vyznačuje se </a:t>
            </a:r>
            <a:r>
              <a:rPr lang="cs-CZ" altLang="cs-CZ" dirty="0" smtClean="0">
                <a:solidFill>
                  <a:schemeClr val="accent1"/>
                </a:solidFill>
              </a:rPr>
              <a:t>nepoměrem sil </a:t>
            </a:r>
            <a:r>
              <a:rPr lang="cs-CZ" altLang="cs-CZ" dirty="0" smtClean="0"/>
              <a:t>mezi agresorem a obětí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Odlišení </a:t>
            </a:r>
            <a:r>
              <a:rPr lang="cs-CZ" altLang="cs-CZ" dirty="0" err="1" smtClean="0"/>
              <a:t>kyberšikany</a:t>
            </a:r>
            <a:r>
              <a:rPr lang="cs-CZ" altLang="cs-CZ" dirty="0" smtClean="0"/>
              <a:t> od „online obtěžování“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Online obtěžování jsou takové </a:t>
            </a:r>
            <a:r>
              <a:rPr lang="cs-CZ" altLang="cs-CZ" sz="2800" dirty="0" err="1" smtClean="0"/>
              <a:t>kyber</a:t>
            </a:r>
            <a:r>
              <a:rPr lang="cs-CZ" altLang="cs-CZ" sz="2800" dirty="0" smtClean="0"/>
              <a:t>-útoky, které nesplňují všechny rysy </a:t>
            </a:r>
            <a:r>
              <a:rPr lang="cs-CZ" altLang="cs-CZ" sz="2800" dirty="0" err="1" smtClean="0"/>
              <a:t>kyberšikany</a:t>
            </a:r>
            <a:endParaRPr lang="cs-CZ" altLang="cs-CZ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např. jednorázové </a:t>
            </a:r>
            <a:r>
              <a:rPr lang="cs-CZ" altLang="cs-CZ" sz="2400" dirty="0" err="1" smtClean="0"/>
              <a:t>kyber</a:t>
            </a:r>
            <a:r>
              <a:rPr lang="cs-CZ" altLang="cs-CZ" sz="2400" dirty="0" smtClean="0"/>
              <a:t>-útoky, vtipkování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Proč je důležité je oddělovat: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Abychom nepřeceňovali výskyt </a:t>
            </a:r>
            <a:r>
              <a:rPr lang="cs-CZ" altLang="cs-CZ" sz="2400" dirty="0" err="1" smtClean="0"/>
              <a:t>kyberšikany</a:t>
            </a:r>
            <a:endParaRPr lang="cs-CZ" altLang="cs-CZ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A nepodceňovali její důsledky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accent1"/>
                </a:solidFill>
              </a:rPr>
              <a:t>Online obtěžování je častější než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kyberšikana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a zároveň méně závažné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72" y="4086064"/>
            <a:ext cx="1641370" cy="21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" y="1086991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2313157" y="173548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122657" y="198207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617957" y="215808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14732" y="2333972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628528" y="259454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14732" y="274359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33" y="1149702"/>
            <a:ext cx="1505275" cy="2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5" y="4000807"/>
            <a:ext cx="1473112" cy="20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Přímá spojnice se šipkou 51"/>
          <p:cNvCxnSpPr/>
          <p:nvPr/>
        </p:nvCxnSpPr>
        <p:spPr>
          <a:xfrm>
            <a:off x="7193980" y="2395880"/>
            <a:ext cx="1482476" cy="1758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313388" y="476672"/>
            <a:ext cx="304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Kyberšikana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97933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Online obtěžování</a:t>
            </a:r>
            <a:endParaRPr lang="cs-CZ" dirty="0"/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946076" y="4581128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755576" y="482772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1250876" y="500373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847651" y="517961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1261447" y="5440189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847651" y="558924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5820732" y="4951791"/>
            <a:ext cx="1482476" cy="1758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7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CB v projektu COST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752975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cs-CZ" sz="6200" dirty="0" smtClean="0"/>
              <a:t>Někdy se stává, že lidé využívají internet nebo mobil k tomu, aby někomu úmyslně ublížili a způsobili mu nepříjemnosti. Mohou například rozesílat urážlivé a sprosté emaily, SMS zprávy nebo zprávy na ICQ či chatu, mohou zveřejnit nebo rozeslat něčí nelichotivou nebo upravenou fotku a někomu se posmívat, mohou se za někoho vydávat a jeho jménem psát dalším lidem a zesměšňovat ho, vyhrožovat mu, pomlouvat ho a podobně.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Toto jsou jen příklady toho, jak se mohou lidé prostřednictvím internetu nebo mobilních telefonů k sobě chovat způsobem, který má druhému ublížit. Takové chování se někdy může označovat jako </a:t>
            </a:r>
            <a:r>
              <a:rPr lang="cs-CZ" sz="6200" dirty="0" err="1" smtClean="0"/>
              <a:t>kyberšikana</a:t>
            </a:r>
            <a:r>
              <a:rPr lang="cs-CZ" sz="6200" dirty="0" smtClean="0"/>
              <a:t>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Stalo se někdy, že by se takovým způsobem někdo choval k Tobě? Mohlo jít o jednorázovou událost nebo o sérii podobných událostí, které trvaly delší dobu. Mohl to udělat cizí člověk nebo i někdo známý.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COST: Kyberšikana x online obtěžování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16113"/>
            <a:ext cx="4038600" cy="619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Vůbec: 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Trochu: 34%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16113"/>
            <a:ext cx="40386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Dost: 40%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Opravdu hodně: 17%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Když se to dělo, jak moc Tě to trápilo? </a:t>
            </a:r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2339975" y="3068638"/>
            <a:ext cx="1800225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0" name="Oval 8"/>
          <p:cNvSpPr>
            <a:spLocks noChangeArrowheads="1"/>
          </p:cNvSpPr>
          <p:nvPr/>
        </p:nvSpPr>
        <p:spPr bwMode="auto">
          <a:xfrm>
            <a:off x="4427538" y="4221163"/>
            <a:ext cx="23764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643438" y="2708275"/>
            <a:ext cx="4321175" cy="1225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Jen 6 % dětí jsou oběti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kyberšikany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/>
      <p:bldP spid="166920" grpId="0" animBg="1"/>
      <p:bldP spid="1669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Kyberšikana x online obtěžování</a:t>
            </a: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47088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468313" y="6092825"/>
            <a:ext cx="842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/>
              <a:t>Viz: </a:t>
            </a:r>
            <a:r>
              <a:rPr lang="cs-CZ" altLang="cs-CZ" sz="1600">
                <a:hlinkClick r:id="rId3"/>
              </a:rPr>
              <a:t>http://irtis.fss.muni.cz/wp-content/uploads/2013/06/COST_CZ_report_II_CJ.pdf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38255"/>
              </p:ext>
            </p:extLst>
          </p:nvPr>
        </p:nvGraphicFramePr>
        <p:xfrm>
          <a:off x="754063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8675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5038255"/>
              </p:ext>
            </p:extLst>
          </p:nvPr>
        </p:nvGraphicFramePr>
        <p:xfrm>
          <a:off x="754707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07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35150" y="1484313"/>
            <a:ext cx="3455988" cy="1584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75 % dětí nemá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s kyber-útoky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přímou zkušenost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651500" y="1773238"/>
            <a:ext cx="2592388" cy="23050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14151"/>
              </p:ext>
            </p:extLst>
          </p:nvPr>
        </p:nvGraphicFramePr>
        <p:xfrm>
          <a:off x="754063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219700" y="1773238"/>
            <a:ext cx="3455988" cy="19446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Jedná se pouze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o online obtěžování,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procenta pro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CB jsou nižší!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58888" y="3213100"/>
            <a:ext cx="4103687" cy="280828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kyberšikany II.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Napříč výzkumy a skupinami dotazovaných se reálný výskyt pohybuje </a:t>
            </a:r>
            <a:r>
              <a:rPr lang="cs-CZ" altLang="cs-CZ" sz="2800" dirty="0" smtClean="0">
                <a:solidFill>
                  <a:schemeClr val="accent1"/>
                </a:solidFill>
              </a:rPr>
              <a:t>do 20 </a:t>
            </a:r>
            <a:r>
              <a:rPr lang="cs-CZ" altLang="cs-CZ" sz="2800" dirty="0" smtClean="0">
                <a:solidFill>
                  <a:schemeClr val="accent1"/>
                </a:solidFill>
              </a:rPr>
              <a:t>% a často pod 10 %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eaLnBrk="1" hangingPunct="1"/>
            <a:endParaRPr lang="cs-CZ" altLang="cs-CZ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800" b="1" dirty="0" smtClean="0">
                <a:solidFill>
                  <a:schemeClr val="accent1"/>
                </a:solidFill>
              </a:rPr>
              <a:t>Příliš vysoký výskyt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kyberšikany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je podezřelý! </a:t>
            </a:r>
          </a:p>
          <a:p>
            <a:pPr lvl="1" eaLnBrk="1" hangingPunct="1"/>
            <a:r>
              <a:rPr lang="cs-CZ" altLang="cs-CZ" sz="2400" dirty="0" smtClean="0"/>
              <a:t>V takovém případě jde o mícháni </a:t>
            </a:r>
            <a:r>
              <a:rPr lang="cs-CZ" altLang="cs-CZ" sz="2400" dirty="0" err="1" smtClean="0"/>
              <a:t>kyberšikany</a:t>
            </a:r>
            <a:r>
              <a:rPr lang="cs-CZ" altLang="cs-CZ" sz="2400" dirty="0" smtClean="0"/>
              <a:t> s online obtěžováním </a:t>
            </a:r>
            <a:r>
              <a:rPr lang="cs-CZ" altLang="cs-CZ" sz="2400" dirty="0" smtClean="0">
                <a:sym typeface="Wingdings" pitchFamily="2" charset="2"/>
              </a:rPr>
              <a:t></a:t>
            </a:r>
            <a:r>
              <a:rPr lang="cs-CZ" altLang="cs-CZ" sz="2400" dirty="0" smtClean="0"/>
              <a:t> při čtení mediálních zpráv buďte obezřetní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57800"/>
            <a:ext cx="8629733" cy="345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Překryv tradiční </a:t>
            </a:r>
            <a:r>
              <a:rPr lang="cs-CZ" altLang="cs-CZ" dirty="0" smtClean="0"/>
              <a:t>šikany a </a:t>
            </a:r>
            <a:r>
              <a:rPr lang="cs-CZ" altLang="cs-CZ" dirty="0" smtClean="0"/>
              <a:t>CB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COST</a:t>
            </a:r>
            <a:r>
              <a:rPr lang="cs-CZ" altLang="cs-CZ" sz="2800" dirty="0" smtClean="0"/>
              <a:t>:</a:t>
            </a:r>
          </a:p>
          <a:p>
            <a:pPr lvl="1" eaLnBrk="1" hangingPunct="1"/>
            <a:r>
              <a:rPr lang="cs-CZ" altLang="cs-CZ" sz="2400" dirty="0" smtClean="0"/>
              <a:t>71 % tradiční šikana</a:t>
            </a:r>
          </a:p>
          <a:p>
            <a:pPr lvl="1" eaLnBrk="1" hangingPunct="1"/>
            <a:r>
              <a:rPr lang="cs-CZ" altLang="cs-CZ" sz="2400" dirty="0" smtClean="0"/>
              <a:t>88 % zná „svého“ agresora</a:t>
            </a:r>
          </a:p>
          <a:p>
            <a:pPr lvl="2" eaLnBrk="1" hangingPunct="1"/>
            <a:r>
              <a:rPr lang="cs-CZ" altLang="cs-CZ" sz="2000" dirty="0" smtClean="0"/>
              <a:t>58 % případů někdo ze školy oběti</a:t>
            </a:r>
          </a:p>
          <a:p>
            <a:pPr lvl="2" eaLnBrk="1" hangingPunct="1"/>
            <a:r>
              <a:rPr lang="cs-CZ" altLang="cs-CZ" sz="2000" dirty="0" smtClean="0"/>
              <a:t>29 % někdo známý odjinud než ze školy </a:t>
            </a:r>
          </a:p>
          <a:p>
            <a:pPr lvl="2" eaLnBrk="1" hangingPunct="1"/>
            <a:r>
              <a:rPr lang="cs-CZ" altLang="cs-CZ" sz="2000" dirty="0" smtClean="0"/>
              <a:t>4 % někdo z internetu</a:t>
            </a:r>
          </a:p>
          <a:p>
            <a:pPr lvl="2" eaLnBrk="1" hangingPunct="1"/>
            <a:r>
              <a:rPr lang="cs-CZ" altLang="cs-CZ" sz="2000" dirty="0" smtClean="0"/>
              <a:t>9 % někdo neznámý </a:t>
            </a:r>
            <a:endParaRPr lang="cs-CZ" altLang="cs-CZ" sz="2000" dirty="0" smtClean="0"/>
          </a:p>
          <a:p>
            <a:pPr lvl="2" eaLnBrk="1" hangingPunct="1"/>
            <a:endParaRPr lang="cs-CZ" altLang="cs-CZ" sz="2000" dirty="0"/>
          </a:p>
          <a:p>
            <a:r>
              <a:rPr lang="cs-CZ" altLang="cs-CZ" sz="2600" dirty="0" smtClean="0">
                <a:solidFill>
                  <a:schemeClr val="accent1"/>
                </a:solidFill>
              </a:rPr>
              <a:t>Další výzkumy: překryvy až 95%</a:t>
            </a:r>
            <a:endParaRPr lang="cs-CZ" altLang="cs-CZ" sz="26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 II.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Přidávají se další 2 aspekty: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 smtClean="0"/>
              <a:t>Oběť neprovokuje šikanu (nenapadá agresora verbálně ani fyzicky)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 smtClean="0"/>
              <a:t>Šikana se objevuje ve známých </a:t>
            </a:r>
            <a:r>
              <a:rPr lang="cs-CZ" altLang="cs-CZ" sz="2600" dirty="0" err="1" smtClean="0"/>
              <a:t>soc.skupinách</a:t>
            </a:r>
            <a:endParaRPr lang="cs-CZ" altLang="cs-CZ" sz="26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Přímá / nepřímá (zjevná / skrytá)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Vztahová agrese, sociální agrese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Fyzické útoky, ponižování, vydírání, krádeže, ničení věcí, nadávky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Vylučování ze skupiny, ignorování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Longitudinální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CB je nestabilní jev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75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14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800" dirty="0" smtClean="0"/>
              <a:t>Neexistuje </a:t>
            </a:r>
            <a:r>
              <a:rPr lang="cs-CZ" altLang="cs-CZ" sz="2800" dirty="0" smtClean="0"/>
              <a:t>konsensus, </a:t>
            </a:r>
            <a:r>
              <a:rPr lang="cs-CZ" altLang="cs-CZ" sz="2800" dirty="0" smtClean="0">
                <a:solidFill>
                  <a:schemeClr val="accent1"/>
                </a:solidFill>
              </a:rPr>
              <a:t>ale pracuje se na něm!</a:t>
            </a:r>
            <a:r>
              <a:rPr lang="cs-CZ" altLang="cs-CZ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Malá populace obětí a citlivost tématu </a:t>
            </a:r>
            <a:r>
              <a:rPr lang="cs-CZ" altLang="cs-CZ" sz="2800" dirty="0" smtClean="0">
                <a:sym typeface="Wingdings" panose="05000000000000000000" pitchFamily="2" charset="2"/>
              </a:rPr>
              <a:t> vysoké náklady na výzkum</a:t>
            </a:r>
          </a:p>
          <a:p>
            <a:pPr eaLnBrk="1" hangingPunct="1"/>
            <a:endParaRPr lang="cs-CZ" altLang="cs-CZ" sz="28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800" dirty="0" smtClean="0">
                <a:sym typeface="Wingdings" panose="05000000000000000000" pitchFamily="2" charset="2"/>
              </a:rPr>
              <a:t>Hypotetické scénáře</a:t>
            </a:r>
            <a:endParaRPr lang="cs-CZ" altLang="cs-CZ" sz="2800" dirty="0" smtClean="0"/>
          </a:p>
          <a:p>
            <a:pPr marL="0" indent="0" eaLnBrk="1" hangingPunct="1">
              <a:buNone/>
            </a:pPr>
            <a:r>
              <a:rPr lang="cs-CZ" altLang="cs-CZ" sz="2800" dirty="0" smtClean="0"/>
              <a:t>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4345"/>
            <a:ext cx="3336551" cy="41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Známé případy CB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Star </a:t>
            </a:r>
            <a:r>
              <a:rPr lang="cs-CZ" altLang="cs-CZ" dirty="0" err="1" smtClean="0"/>
              <a:t>Wars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Ghyslain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Raza</a:t>
            </a:r>
            <a:r>
              <a:rPr lang="cs-CZ" altLang="cs-CZ" dirty="0" smtClean="0"/>
              <a:t>) (2003) – „první případ CB se závažnými důsledky“</a:t>
            </a:r>
          </a:p>
          <a:p>
            <a:pPr eaLnBrk="1" hangingPunct="1"/>
            <a:r>
              <a:rPr lang="cs-CZ" altLang="cs-CZ" dirty="0" smtClean="0"/>
              <a:t>Ryan </a:t>
            </a:r>
            <a:r>
              <a:rPr lang="cs-CZ" altLang="cs-CZ" dirty="0" err="1" smtClean="0"/>
              <a:t>Halligan</a:t>
            </a:r>
            <a:r>
              <a:rPr lang="cs-CZ" altLang="cs-CZ" dirty="0" smtClean="0"/>
              <a:t> (2003)</a:t>
            </a:r>
          </a:p>
          <a:p>
            <a:pPr eaLnBrk="1" hangingPunct="1"/>
            <a:r>
              <a:rPr lang="cs-CZ" altLang="cs-CZ" dirty="0" err="1" smtClean="0"/>
              <a:t>Megan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Meier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err="1" smtClean="0"/>
              <a:t>Ania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Halman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smtClean="0"/>
              <a:t>Amanda </a:t>
            </a:r>
            <a:r>
              <a:rPr lang="cs-CZ" altLang="cs-CZ" dirty="0" err="1" smtClean="0"/>
              <a:t>Todd</a:t>
            </a:r>
            <a:r>
              <a:rPr lang="cs-CZ" altLang="cs-CZ" dirty="0" smtClean="0"/>
              <a:t> (2012)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31686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Nejčastější..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Kanály:</a:t>
            </a:r>
          </a:p>
          <a:p>
            <a:pPr lvl="1" eaLnBrk="1" hangingPunct="1"/>
            <a:r>
              <a:rPr lang="cs-CZ" altLang="cs-CZ" sz="2400" dirty="0" smtClean="0"/>
              <a:t>Nejčastější je prostřednictvím IM</a:t>
            </a:r>
          </a:p>
          <a:p>
            <a:pPr eaLnBrk="1" hangingPunct="1"/>
            <a:r>
              <a:rPr lang="cs-CZ" altLang="cs-CZ" sz="2800" dirty="0" smtClean="0"/>
              <a:t>Projevy:</a:t>
            </a:r>
          </a:p>
          <a:p>
            <a:pPr lvl="1" eaLnBrk="1" hangingPunct="1"/>
            <a:r>
              <a:rPr lang="cs-CZ" altLang="cs-CZ" sz="2400" dirty="0" smtClean="0"/>
              <a:t>Nejčastější je slovní agrese (</a:t>
            </a:r>
            <a:r>
              <a:rPr lang="cs-CZ" altLang="cs-CZ" sz="2400" dirty="0" err="1" smtClean="0"/>
              <a:t>Juvonen</a:t>
            </a:r>
            <a:r>
              <a:rPr lang="cs-CZ" altLang="cs-CZ" sz="2400" dirty="0" smtClean="0"/>
              <a:t> &amp; Gross, 2008)</a:t>
            </a:r>
          </a:p>
          <a:p>
            <a:pPr eaLnBrk="1" hangingPunct="1"/>
            <a:r>
              <a:rPr lang="cs-CZ" altLang="cs-CZ" sz="2800" dirty="0" smtClean="0"/>
              <a:t>Dopady: </a:t>
            </a:r>
          </a:p>
          <a:p>
            <a:pPr lvl="1" eaLnBrk="1" hangingPunct="1"/>
            <a:r>
              <a:rPr lang="cs-CZ" altLang="cs-CZ" sz="2400" dirty="0" smtClean="0"/>
              <a:t>Chat nejméně zraňující</a:t>
            </a:r>
          </a:p>
          <a:p>
            <a:pPr lvl="1" eaLnBrk="1" hangingPunct="1"/>
            <a:r>
              <a:rPr lang="cs-CZ" altLang="cs-CZ" sz="2400" dirty="0" smtClean="0"/>
              <a:t>Nejzávažnější– zneužití fotografií nebo videí (Smith, et al., 2008). </a:t>
            </a:r>
            <a:endParaRPr lang="cs-CZ" altLang="cs-CZ" sz="2400" dirty="0" smtClean="0"/>
          </a:p>
          <a:p>
            <a:pPr lvl="1" eaLnBrk="1" hangingPunct="1"/>
            <a:endParaRPr lang="cs-CZ" altLang="cs-CZ" sz="2400" dirty="0"/>
          </a:p>
          <a:p>
            <a:pPr lvl="1" eaLnBrk="1" hangingPunct="1"/>
            <a:r>
              <a:rPr lang="cs-CZ" altLang="cs-CZ" sz="2400" dirty="0" smtClean="0">
                <a:solidFill>
                  <a:schemeClr val="accent1"/>
                </a:solidFill>
              </a:rPr>
              <a:t>Oběti v prezentaci v prosinci</a:t>
            </a:r>
            <a:endParaRPr lang="cs-CZ" altLang="cs-CZ" sz="2400" dirty="0" smtClean="0">
              <a:solidFill>
                <a:schemeClr val="accent1"/>
              </a:solidFill>
            </a:endParaRPr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Přihlížející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75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kern="0" dirty="0" smtClean="0"/>
              <a:t>Významná role v celém procesu</a:t>
            </a:r>
          </a:p>
          <a:p>
            <a:pPr eaLnBrk="1" hangingPunct="1">
              <a:lnSpc>
                <a:spcPct val="80000"/>
              </a:lnSpc>
            </a:pPr>
            <a:endParaRPr lang="cs-CZ" altLang="cs-CZ" kern="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kern="0" dirty="0" smtClean="0"/>
              <a:t>Různé </a:t>
            </a:r>
            <a:r>
              <a:rPr lang="cs-CZ" altLang="cs-CZ" kern="0" dirty="0" smtClean="0"/>
              <a:t>„zapojení“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 smtClean="0"/>
              <a:t>Aktivní (pomoc oběti/agresorovi)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 smtClean="0"/>
              <a:t>Pasivní (rozdíl vnitřní souhlas vs. nesouhlas)</a:t>
            </a:r>
          </a:p>
          <a:p>
            <a:pPr eaLnBrk="1" hangingPunct="1">
              <a:lnSpc>
                <a:spcPct val="80000"/>
              </a:lnSpc>
            </a:pPr>
            <a:endParaRPr lang="cs-CZ" altLang="cs-CZ" kern="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kern="0" dirty="0" smtClean="0"/>
              <a:t>U </a:t>
            </a:r>
            <a:r>
              <a:rPr lang="cs-CZ" altLang="cs-CZ" kern="0" dirty="0" err="1" smtClean="0"/>
              <a:t>kyberšikany</a:t>
            </a:r>
            <a:r>
              <a:rPr lang="cs-CZ" altLang="cs-CZ" kern="0" dirty="0" smtClean="0"/>
              <a:t> vliv online prostředí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 smtClean="0"/>
              <a:t>Menší zábrany zakročit ve prospěch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 smtClean="0"/>
              <a:t>Ale také snadnější podpora agresora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 smtClean="0"/>
              <a:t>Nečinnost může být interpretována jako tichý souhlas</a:t>
            </a:r>
          </a:p>
          <a:p>
            <a:pPr eaLnBrk="1" hangingPunct="1">
              <a:lnSpc>
                <a:spcPct val="80000"/>
              </a:lnSpc>
            </a:pPr>
            <a:endParaRPr lang="cs-CZ" altLang="cs-CZ" kern="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kern="0" dirty="0" smtClean="0"/>
              <a:t>Významná </a:t>
            </a:r>
            <a:r>
              <a:rPr lang="cs-CZ" altLang="cs-CZ" kern="0" dirty="0" smtClean="0"/>
              <a:t>role v šíření zraňujících materiálů (přeposílání linků, komentáře, ukládání a nové zveřejnění)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Aktéři: COST</a:t>
            </a:r>
          </a:p>
        </p:txBody>
      </p:sp>
      <p:graphicFrame>
        <p:nvGraphicFramePr>
          <p:cNvPr id="41987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50328"/>
              </p:ext>
            </p:extLst>
          </p:nvPr>
        </p:nvGraphicFramePr>
        <p:xfrm>
          <a:off x="1907704" y="2492896"/>
          <a:ext cx="5474607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474607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Šipka dolů 1"/>
          <p:cNvSpPr/>
          <p:nvPr/>
        </p:nvSpPr>
        <p:spPr>
          <a:xfrm>
            <a:off x="5395809" y="1052736"/>
            <a:ext cx="935038" cy="2160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Bystander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77" y="2420888"/>
            <a:ext cx="2194629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CB: co ovlivňuje, že si všimneme?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543001" cy="352474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207"/>
            <a:ext cx="762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15816" y="1916832"/>
            <a:ext cx="1728192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CB: obtížná interpretace, probíhá ještě? 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6" y="1078865"/>
            <a:ext cx="820685" cy="10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78866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1326677" y="1402030"/>
            <a:ext cx="38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?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06689" y="1711349"/>
            <a:ext cx="1728192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CB: neviditelní ostatní </a:t>
            </a:r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44" y="764500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75" y="382624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81" y="682665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22" y="906539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55" y="423884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Kyberšikana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sz="2800" dirty="0" smtClean="0"/>
              <a:t>Bill </a:t>
            </a:r>
            <a:r>
              <a:rPr lang="cs-CZ" altLang="cs-CZ" sz="2800" dirty="0" err="1" smtClean="0"/>
              <a:t>Belsey</a:t>
            </a:r>
            <a:r>
              <a:rPr lang="cs-CZ" altLang="cs-CZ" sz="2800" dirty="0" smtClean="0"/>
              <a:t> – 2001 – autor termínu </a:t>
            </a:r>
            <a:r>
              <a:rPr lang="cs-CZ" altLang="cs-CZ" sz="2800" dirty="0" err="1" smtClean="0"/>
              <a:t>kyberšikana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cyberbullying</a:t>
            </a:r>
            <a:r>
              <a:rPr lang="cs-CZ" altLang="cs-CZ" sz="2800" dirty="0" smtClean="0"/>
              <a:t>, CB) - </a:t>
            </a:r>
            <a:r>
              <a:rPr lang="en-US" altLang="cs-CZ" sz="2800" dirty="0" smtClean="0"/>
              <a:t>cyberbullying.ca</a:t>
            </a:r>
            <a:r>
              <a:rPr lang="cs-CZ" altLang="cs-CZ" sz="2800" dirty="0" smtClean="0"/>
              <a:t>, bullying.org</a:t>
            </a:r>
          </a:p>
          <a:p>
            <a:pPr eaLnBrk="1" hangingPunct="1">
              <a:defRPr/>
            </a:pPr>
            <a:r>
              <a:rPr lang="cs-CZ" altLang="cs-CZ" sz="2800" dirty="0" smtClean="0"/>
              <a:t>„používání </a:t>
            </a:r>
            <a:r>
              <a:rPr lang="cs-CZ" altLang="cs-CZ" sz="2800" u="sng" dirty="0" smtClean="0">
                <a:solidFill>
                  <a:schemeClr val="accent6"/>
                </a:solidFill>
              </a:rPr>
              <a:t>informačních a komunikačních technologií</a:t>
            </a:r>
            <a:r>
              <a:rPr lang="cs-CZ" altLang="cs-CZ" sz="2800" dirty="0" smtClean="0">
                <a:solidFill>
                  <a:schemeClr val="accent6"/>
                </a:solidFill>
              </a:rPr>
              <a:t> </a:t>
            </a:r>
            <a:r>
              <a:rPr lang="cs-CZ" altLang="cs-CZ" sz="2800" dirty="0" smtClean="0"/>
              <a:t>k úmyslnému, opakovanému a nepřátelskému chování jednotlivce nebo skupiny, které vede k poškození a ublížení ostatních.“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35426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012160" y="1038470"/>
            <a:ext cx="1728192" cy="13917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CB: technický </a:t>
            </a:r>
            <a:r>
              <a:rPr lang="cs-CZ" dirty="0" err="1" smtClean="0"/>
              <a:t>coping</a:t>
            </a:r>
            <a:r>
              <a:rPr lang="cs-CZ" dirty="0" smtClean="0"/>
              <a:t> a sociální opora</a:t>
            </a:r>
            <a:endParaRPr lang="cs-CZ" dirty="0"/>
          </a:p>
        </p:txBody>
      </p:sp>
      <p:pic>
        <p:nvPicPr>
          <p:cNvPr id="44034" name="Picture 2" descr="Výsledek obrázku pro hug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01008"/>
            <a:ext cx="20193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7" y="6021288"/>
            <a:ext cx="8678579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Častěji pomáhají známí oběti, s vyšší empatií, prosociálním chování, vlastní zkušeností v roli oběti a ti, co jsou požádání o pomoc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3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Dopady - přihlížející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Obavy, že se sami stanou obětí – úzkostné pocity, hněv, bezmoc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Pomáhající oběti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Úspěch – upevňování pozitivního chování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Neúspěch – příště už spíše nepomohou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Pomáhající agresorovi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Pokud je CB nepotrestána a mají zisk (např. vyšší popularitu) – upevňování negativního chování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Copingové strategie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Coping – mechanismus zvládání stresových situací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Cílem je snížit stres, uklidnit emoce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Zaměřený na emoce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Na zvládnutí nepříjemných pocitů souvisejících s problémem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(nejen) když je problém neovlivnitelný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Zaměřený na problém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Vymezení problému, hledání řešení, zkoušení řešení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Technologický coping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Mazání ubližujících zpráv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Nahlášení obsahu administrátorovi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Smazání agresora z kontaktů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Blokování účtu/telefonního čísla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Omezení používání internetu – konkrétních stránek nebo celkově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Prevence CB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accent1"/>
                </a:solidFill>
              </a:rPr>
              <a:t>Vzdělávání </a:t>
            </a:r>
            <a:r>
              <a:rPr lang="cs-CZ" altLang="cs-CZ" sz="2800" dirty="0" smtClean="0"/>
              <a:t>– nejen děti, ale i rodiče</a:t>
            </a:r>
          </a:p>
          <a:p>
            <a:pPr lvl="1" eaLnBrk="1" hangingPunct="1"/>
            <a:r>
              <a:rPr lang="cs-CZ" altLang="cs-CZ" sz="2400" dirty="0" smtClean="0"/>
              <a:t>CB, digitální gramotnost, </a:t>
            </a:r>
            <a:r>
              <a:rPr lang="cs-CZ" altLang="cs-CZ" sz="2400" dirty="0" err="1" smtClean="0"/>
              <a:t>disinhibice</a:t>
            </a:r>
            <a:endParaRPr lang="cs-CZ" altLang="cs-CZ" sz="2400" dirty="0" smtClean="0"/>
          </a:p>
          <a:p>
            <a:pPr lvl="1" eaLnBrk="1" hangingPunct="1"/>
            <a:r>
              <a:rPr lang="cs-CZ" altLang="cs-CZ" sz="2400" dirty="0" smtClean="0"/>
              <a:t>CB jako něco nežádoucího</a:t>
            </a:r>
          </a:p>
          <a:p>
            <a:pPr lvl="1" eaLnBrk="1" hangingPunct="1"/>
            <a:r>
              <a:rPr lang="cs-CZ" altLang="cs-CZ" sz="2400" dirty="0" smtClean="0">
                <a:solidFill>
                  <a:srgbClr val="C00000"/>
                </a:solidFill>
              </a:rPr>
              <a:t>Sociální kompetence</a:t>
            </a:r>
          </a:p>
          <a:p>
            <a:pPr eaLnBrk="1" hangingPunct="1"/>
            <a:r>
              <a:rPr lang="cs-CZ" altLang="cs-CZ" sz="2800" dirty="0" smtClean="0"/>
              <a:t>Neizolovat se, nevracet útoky, svěřit se, dát najevo, že takové chování </a:t>
            </a:r>
            <a:r>
              <a:rPr lang="cs-CZ" altLang="cs-CZ" sz="2800" dirty="0" smtClean="0"/>
              <a:t>je mi nepříjemné, </a:t>
            </a:r>
            <a:r>
              <a:rPr lang="cs-CZ" altLang="cs-CZ" sz="2800" dirty="0" smtClean="0"/>
              <a:t>požádat o pomoc</a:t>
            </a:r>
          </a:p>
          <a:p>
            <a:pPr eaLnBrk="1" hangingPunct="1"/>
            <a:r>
              <a:rPr lang="cs-CZ" altLang="cs-CZ" sz="2800" dirty="0" smtClean="0">
                <a:solidFill>
                  <a:schemeClr val="accent1"/>
                </a:solidFill>
              </a:rPr>
              <a:t>Normalizovat oznamování CB</a:t>
            </a:r>
          </a:p>
          <a:p>
            <a:pPr lvl="1" eaLnBrk="1" hangingPunct="1"/>
            <a:r>
              <a:rPr lang="cs-CZ" altLang="cs-CZ" sz="2400" dirty="0" smtClean="0"/>
              <a:t>Nestydět se nahlásit, co se děje – administrátorovi, rodičům nebo ve škole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Intervence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Známý agresor &gt; tradiční šikana?</a:t>
            </a:r>
          </a:p>
          <a:p>
            <a:pPr lvl="1" eaLnBrk="1" hangingPunct="1"/>
            <a:r>
              <a:rPr lang="cs-CZ" altLang="cs-CZ" dirty="0" smtClean="0"/>
              <a:t>Ano &gt; řešení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(škola, rodiče, PPP)</a:t>
            </a:r>
          </a:p>
          <a:p>
            <a:pPr lvl="1" eaLnBrk="1" hangingPunct="1"/>
            <a:r>
              <a:rPr lang="cs-CZ" altLang="cs-CZ" dirty="0" smtClean="0"/>
              <a:t>Ne &gt; technická řešení, vzdělávání </a:t>
            </a:r>
          </a:p>
          <a:p>
            <a:pPr eaLnBrk="1" hangingPunct="1"/>
            <a:r>
              <a:rPr lang="cs-CZ" altLang="cs-CZ" dirty="0" smtClean="0"/>
              <a:t>Neznámý agresor</a:t>
            </a:r>
          </a:p>
          <a:p>
            <a:pPr lvl="1" eaLnBrk="1" hangingPunct="1"/>
            <a:r>
              <a:rPr lang="cs-CZ" altLang="cs-CZ" dirty="0" smtClean="0"/>
              <a:t>Pouze online &gt; technická řešení</a:t>
            </a:r>
          </a:p>
          <a:p>
            <a:pPr lvl="1" eaLnBrk="1" hangingPunct="1"/>
            <a:r>
              <a:rPr lang="cs-CZ" altLang="cs-CZ" dirty="0" smtClean="0"/>
              <a:t>Přechod do RL &gt; řešení </a:t>
            </a:r>
            <a:r>
              <a:rPr lang="cs-CZ" altLang="cs-CZ" dirty="0" err="1" smtClean="0"/>
              <a:t>offline</a:t>
            </a:r>
            <a:endParaRPr lang="cs-CZ" altLang="cs-CZ" dirty="0" smtClean="0"/>
          </a:p>
          <a:p>
            <a:pPr eaLnBrk="1" hangingPunct="1"/>
            <a:endParaRPr lang="cs-CZ" altLang="cs-CZ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dirty="0" smtClean="0"/>
              <a:t>I u CB je </a:t>
            </a:r>
            <a:r>
              <a:rPr lang="cs-CZ" altLang="cs-CZ" dirty="0" smtClean="0"/>
              <a:t>možné kontaktovat </a:t>
            </a:r>
            <a:r>
              <a:rPr lang="cs-CZ" altLang="cs-CZ" dirty="0" smtClean="0"/>
              <a:t>policii</a:t>
            </a:r>
          </a:p>
          <a:p>
            <a:pPr lvl="1"/>
            <a:r>
              <a:rPr lang="cs-CZ" altLang="cs-CZ" dirty="0" smtClean="0"/>
              <a:t>Ne vždy nejlepší postup (pokud je agresor ze školy)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7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CB je relativně nový fenomén, který se stále zkoumá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Není důsledkem využívání internetu – internet se jen stal dalším nástrojem, kde šikana může probíhat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Potřebná je především osvěta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oběti věděly, co dělat a nebály se říct si o pomoc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si „agresoři“ uvědomovali, že svým chováním na internetu mohou ubližovat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Hasebrink, U., Görzig, A., Haddon, L., Kalmus, V. and Livingstone, S. (2011) </a:t>
            </a:r>
            <a:r>
              <a:rPr lang="cs-CZ" altLang="cs-CZ" sz="1200" i="1" smtClean="0"/>
              <a:t>Patterns of risk and safety online. In-depth analyses from the EU Kids Online survey of 9-16 year olds and their parents in 25 countries. </a:t>
            </a:r>
            <a:r>
              <a:rPr lang="cs-CZ" altLang="cs-CZ" sz="1200" smtClean="0"/>
              <a:t>LSE, London: EU Kids Online.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Macháčková, H., Dědková, L., Ševčíková, A., &amp; Černá, A. (2012). </a:t>
            </a:r>
            <a:r>
              <a:rPr lang="cs-CZ" altLang="cs-CZ" sz="1200" i="1" smtClean="0"/>
              <a:t>Online obtěžování a kyberšikana II</a:t>
            </a:r>
            <a:r>
              <a:rPr lang="cs-CZ" altLang="cs-CZ" sz="1200" smtClean="0"/>
              <a:t> (Research Report). Dostupné na: http://irtis.fss.muni.cz/wp-content/uploads/2013/06/COST_CZ_report_II_CJ.pdf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Parris, L., Varjas, K., Meyers, J.  &amp; Cutts, H. (2011). High School Students' Perceptions of Coping With Cyberbullying. </a:t>
            </a:r>
            <a:r>
              <a:rPr lang="cs-CZ" altLang="cs-CZ" sz="1200" i="1" smtClean="0"/>
              <a:t>Youth &amp; Society</a:t>
            </a:r>
            <a:r>
              <a:rPr lang="cs-CZ" altLang="cs-CZ" sz="1200" smtClean="0"/>
              <a:t>, XX(X) 1–23.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Price, M., Dalgleish, J. (2010). Cyberbullying: Experiences, impacts and coping strategies as described by Australan young people. </a:t>
            </a:r>
            <a:r>
              <a:rPr lang="cs-CZ" altLang="cs-CZ" sz="1200" i="1" smtClean="0"/>
              <a:t>Youth Studies Australia, 29</a:t>
            </a:r>
            <a:r>
              <a:rPr lang="cs-CZ" altLang="cs-CZ" sz="1200" smtClean="0"/>
              <a:t> (2)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Riebel, J., Jäger, R.S., &amp; Fischer, U.C. (2009). Cyberbullying in Germany – an exploration of prevalence, overlapping with real life bullying and coping strategie</a:t>
            </a:r>
            <a:r>
              <a:rPr lang="cs-CZ" altLang="cs-CZ" sz="1200" smtClean="0"/>
              <a:t>s</a:t>
            </a:r>
            <a:r>
              <a:rPr lang="en-US" altLang="cs-CZ" sz="1200" smtClean="0"/>
              <a:t>. </a:t>
            </a:r>
            <a:r>
              <a:rPr lang="en-US" altLang="cs-CZ" sz="1200" i="1" smtClean="0"/>
              <a:t>Psychology Science Quarterly, 51</a:t>
            </a:r>
            <a:r>
              <a:rPr lang="en-US" altLang="cs-CZ" sz="1200" smtClean="0"/>
              <a:t> (3) 298-314.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Smith, P. K., Mahdavi, J., Carvalho, M., Fisher, S., Russell, S., &amp; Tippett, N. (2008). Cyberbullying: its nature and impact in secondary school pupils. Journal of Child Psychology and Psychiatry, 49(4), 376-385.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Subrahmanyam, K., </a:t>
            </a:r>
            <a:r>
              <a:rPr lang="en-US" altLang="cs-CZ" sz="1200" smtClean="0"/>
              <a:t>&amp;</a:t>
            </a:r>
            <a:r>
              <a:rPr lang="cs-CZ" altLang="cs-CZ" sz="1200" smtClean="0"/>
              <a:t> Šmahel, D. (2011). </a:t>
            </a:r>
            <a:r>
              <a:rPr lang="cs-CZ" altLang="cs-CZ" sz="1200" i="1" smtClean="0"/>
              <a:t>Digital Youth: The Role of Media in Development.</a:t>
            </a:r>
            <a:r>
              <a:rPr lang="cs-CZ" altLang="cs-CZ" sz="1200" smtClean="0"/>
              <a:t> New York : Springer.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smtClean="0"/>
              <a:t>Vandebosch, H. </a:t>
            </a:r>
            <a:r>
              <a:rPr lang="cs-CZ" altLang="cs-CZ" sz="1200" smtClean="0"/>
              <a:t>&amp; Cleemput, K. Van (2008). </a:t>
            </a:r>
            <a:r>
              <a:rPr lang="nl-NL" altLang="cs-CZ" sz="1200" smtClean="0"/>
              <a:t> </a:t>
            </a:r>
            <a:r>
              <a:rPr lang="en-US" altLang="cs-CZ" sz="1200" smtClean="0"/>
              <a:t>Defining Cyberbullying: A Qualitative Research into the Perceptions of Youngsters. </a:t>
            </a:r>
            <a:r>
              <a:rPr lang="en-US" altLang="cs-CZ" sz="1200" i="1" smtClean="0"/>
              <a:t>CyberPsychology </a:t>
            </a:r>
            <a:r>
              <a:rPr lang="cs-CZ" altLang="cs-CZ" sz="1200" i="1" smtClean="0"/>
              <a:t>&amp; Behavior, 11</a:t>
            </a:r>
            <a:r>
              <a:rPr lang="cs-CZ" altLang="cs-CZ" sz="1200" smtClean="0"/>
              <a:t>(4).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smtClean="0"/>
              <a:t>Vandebosch, H. </a:t>
            </a:r>
            <a:r>
              <a:rPr lang="cs-CZ" altLang="cs-CZ" sz="1200" smtClean="0"/>
              <a:t>&amp; Cleemput, K. Van (2009). </a:t>
            </a:r>
            <a:r>
              <a:rPr lang="en-US" altLang="cs-CZ" sz="1200" smtClean="0"/>
              <a:t>Cyberbullying among</a:t>
            </a:r>
            <a:r>
              <a:rPr lang="cs-CZ" altLang="cs-CZ" sz="1200" smtClean="0"/>
              <a:t> </a:t>
            </a:r>
            <a:r>
              <a:rPr lang="en-US" altLang="cs-CZ" sz="1200" smtClean="0"/>
              <a:t>youngsters: profiles of</a:t>
            </a:r>
            <a:r>
              <a:rPr lang="cs-CZ" altLang="cs-CZ" sz="1200" smtClean="0"/>
              <a:t> </a:t>
            </a:r>
            <a:r>
              <a:rPr lang="en-US" altLang="cs-CZ" sz="1200" smtClean="0"/>
              <a:t>bullies and victims</a:t>
            </a:r>
            <a:r>
              <a:rPr lang="cs-CZ" altLang="cs-CZ" sz="1200" smtClean="0"/>
              <a:t>. </a:t>
            </a:r>
            <a:r>
              <a:rPr lang="cs-CZ" altLang="cs-CZ" sz="1200" i="1" smtClean="0"/>
              <a:t>N</a:t>
            </a:r>
            <a:r>
              <a:rPr lang="en-US" altLang="cs-CZ" sz="1200" i="1" smtClean="0"/>
              <a:t>ew media &amp; </a:t>
            </a:r>
            <a:r>
              <a:rPr lang="cs-CZ" altLang="cs-CZ" sz="1200" i="1" smtClean="0"/>
              <a:t>S</a:t>
            </a:r>
            <a:r>
              <a:rPr lang="en-US" altLang="cs-CZ" sz="1200" i="1" smtClean="0"/>
              <a:t>ociety</a:t>
            </a:r>
            <a:r>
              <a:rPr lang="cs-CZ" altLang="cs-CZ" sz="1200" i="1" smtClean="0"/>
              <a:t>, 11</a:t>
            </a:r>
            <a:r>
              <a:rPr lang="cs-CZ" altLang="cs-CZ" sz="1200" smtClean="0"/>
              <a:t>(8), </a:t>
            </a:r>
            <a:r>
              <a:rPr lang="en-US" altLang="cs-CZ" sz="1200" smtClean="0"/>
              <a:t>1349–1371</a:t>
            </a:r>
            <a:r>
              <a:rPr lang="cs-CZ" altLang="cs-CZ" sz="1200" smtClean="0"/>
              <a:t>.</a:t>
            </a:r>
            <a:r>
              <a:rPr lang="en-US" altLang="cs-CZ" sz="1200" smtClean="0"/>
              <a:t> 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Ybarra, M. L., Diener-West, M., &amp; Leaf, P. J. (2007). Examining the Overlap in Internet-Harassment and School Bullying: Implications for School Intervention. </a:t>
            </a:r>
            <a:r>
              <a:rPr lang="en-US" altLang="cs-CZ" sz="1200" i="1" smtClean="0"/>
              <a:t>Journal of Adolescent Health, 41</a:t>
            </a:r>
            <a:r>
              <a:rPr lang="en-US" altLang="cs-CZ" sz="1200" smtClean="0"/>
              <a:t>(6), 42-50.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664"/>
            <a:ext cx="5614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k ní dochází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Nadávky, urážky, vyhrožování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Pomlouvání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Šíření osobních a citlivých informací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zveřejňování soukromé komunikace, svěřených „tajemství“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Vydávání se za někoho jiného, krádeže hesla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Vyloučení ze skupiny a ostrakizace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např. vymazání profilu ze stránky Spoluzaci.cz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Upravování a zveřejňování fotografií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Happy </a:t>
            </a:r>
            <a:r>
              <a:rPr lang="cs-CZ" altLang="cs-CZ" sz="2400" dirty="0" err="1" smtClean="0"/>
              <a:t>slapping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pořizování a šíření záznamu chování (původně fyzické napadání, ale také např. žák na záchodě, při zkoušení)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Prostředí - kdekoliv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kyberšikany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Rysy </a:t>
            </a:r>
            <a:r>
              <a:rPr lang="cs-CZ" altLang="cs-CZ" sz="2800" dirty="0" err="1" smtClean="0"/>
              <a:t>kyberšikany</a:t>
            </a:r>
            <a:r>
              <a:rPr lang="cs-CZ" altLang="cs-CZ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Útoky jsou agresivní a </a:t>
            </a:r>
            <a:r>
              <a:rPr lang="cs-CZ" altLang="cs-CZ" sz="2400" dirty="0" smtClean="0">
                <a:solidFill>
                  <a:schemeClr val="accent1"/>
                </a:solidFill>
              </a:rPr>
              <a:t>záměrně ubližující </a:t>
            </a:r>
            <a:r>
              <a:rPr lang="cs-CZ" altLang="cs-CZ" sz="2400" dirty="0" smtClean="0"/>
              <a:t>(uskutečňované individuálně nebo skupinou)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Opakované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Mocenská nerovnováha</a:t>
            </a:r>
            <a:r>
              <a:rPr lang="cs-CZ" altLang="cs-CZ" sz="2400" dirty="0" smtClean="0"/>
              <a:t> (oběť se nemůže efektivně bránit)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Odehrává se </a:t>
            </a:r>
            <a:r>
              <a:rPr lang="cs-CZ" altLang="cs-CZ" sz="2400" dirty="0" smtClean="0">
                <a:solidFill>
                  <a:schemeClr val="accent1"/>
                </a:solidFill>
              </a:rPr>
              <a:t>prostřednictvím internetu či mobilních telefonů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Oběť útoky vnímá jako </a:t>
            </a:r>
            <a:r>
              <a:rPr lang="cs-CZ" altLang="cs-CZ" sz="2400" dirty="0" smtClean="0">
                <a:solidFill>
                  <a:schemeClr val="accent1"/>
                </a:solidFill>
              </a:rPr>
              <a:t>zraňující </a:t>
            </a:r>
            <a:r>
              <a:rPr lang="cs-CZ" altLang="cs-CZ" sz="2400" dirty="0" smtClean="0"/>
              <a:t>(nejde o přátelské škádlení nebo vtipkování)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06888"/>
            <a:ext cx="1558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651125"/>
            <a:ext cx="15605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11725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71725"/>
            <a:ext cx="18716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429000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30675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Opakování v CB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 tradiční šikaně – opakované obtěžování ze strany </a:t>
            </a:r>
            <a:r>
              <a:rPr lang="cs-CZ" altLang="cs-CZ" sz="2800" dirty="0" smtClean="0"/>
              <a:t>agresora/skupiny agresorů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 CB – </a:t>
            </a:r>
            <a:r>
              <a:rPr lang="cs-CZ" altLang="cs-CZ" sz="2800" dirty="0" smtClean="0">
                <a:solidFill>
                  <a:schemeClr val="accent1"/>
                </a:solidFill>
              </a:rPr>
              <a:t>i jednorázový akt </a:t>
            </a:r>
            <a:r>
              <a:rPr lang="cs-CZ" altLang="cs-CZ" sz="2800" dirty="0" smtClean="0"/>
              <a:t>od </a:t>
            </a:r>
            <a:r>
              <a:rPr lang="cs-CZ" altLang="cs-CZ" sz="2800" dirty="0" smtClean="0"/>
              <a:t>„agresora“ </a:t>
            </a:r>
            <a:r>
              <a:rPr lang="cs-CZ" altLang="cs-CZ" sz="2800" dirty="0" smtClean="0"/>
              <a:t>může mít </a:t>
            </a:r>
            <a:r>
              <a:rPr lang="cs-CZ" altLang="cs-CZ" sz="2800" dirty="0" err="1" smtClean="0"/>
              <a:t>repetitivní</a:t>
            </a:r>
            <a:r>
              <a:rPr lang="cs-CZ" altLang="cs-CZ" sz="2800" dirty="0" smtClean="0"/>
              <a:t> charakter – v případě zveřejnění obsahu, na který se opakovaně dívají další lidé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Fotografie, videa, komentáře, diskuzní fóra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U emailu, soukromých vzkazů a obtěžování mobilem je opakování nutné, abychom to mohli označit za CB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61025"/>
            <a:ext cx="35560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692275" y="1124744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501775" y="137133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997075" y="154734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593850" y="1723231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007646" y="198380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593850" y="213285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/>
          <p:cNvGrpSpPr/>
          <p:nvPr/>
        </p:nvGrpSpPr>
        <p:grpSpPr>
          <a:xfrm>
            <a:off x="-12518" y="3622954"/>
            <a:ext cx="5045141" cy="3190422"/>
            <a:chOff x="-12518" y="3622954"/>
            <a:chExt cx="5045141" cy="3190422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480372"/>
              <a:ext cx="13335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5" y="362295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76" y="4410130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18" y="4480372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318" y="5704507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313" y="369138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5" y="5603751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Přímá spojnice se šipkou 26"/>
            <p:cNvCxnSpPr/>
            <p:nvPr/>
          </p:nvCxnSpPr>
          <p:spPr>
            <a:xfrm>
              <a:off x="2323612" y="4245818"/>
              <a:ext cx="1565664" cy="5544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1593850" y="4912420"/>
              <a:ext cx="1970038" cy="12238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V="1">
              <a:off x="1899939" y="5344468"/>
              <a:ext cx="1879105" cy="10081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V="1">
              <a:off x="714764" y="5344468"/>
              <a:ext cx="2391680" cy="71362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>
              <a:off x="532605" y="5034806"/>
              <a:ext cx="2264570" cy="1599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971600" y="3904308"/>
              <a:ext cx="2250926" cy="8959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851" y="4292097"/>
              <a:ext cx="1114772" cy="14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Skupina 55"/>
          <p:cNvGrpSpPr/>
          <p:nvPr/>
        </p:nvGrpSpPr>
        <p:grpSpPr>
          <a:xfrm>
            <a:off x="5220072" y="1894762"/>
            <a:ext cx="3875807" cy="3190422"/>
            <a:chOff x="5220072" y="1894762"/>
            <a:chExt cx="3875807" cy="319042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811496"/>
              <a:ext cx="732249" cy="135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906206"/>
              <a:ext cx="13335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387" y="1894762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258" y="2681938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3976315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376" y="384250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Přímá spojnice se šipkou 50"/>
            <p:cNvCxnSpPr/>
            <p:nvPr/>
          </p:nvCxnSpPr>
          <p:spPr>
            <a:xfrm>
              <a:off x="5814648" y="3522637"/>
              <a:ext cx="1565664" cy="5544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51"/>
            <p:cNvCxnSpPr/>
            <p:nvPr/>
          </p:nvCxnSpPr>
          <p:spPr>
            <a:xfrm flipV="1">
              <a:off x="5814648" y="2564904"/>
              <a:ext cx="1853696" cy="85906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>
              <a:endCxn id="47" idx="1"/>
            </p:cNvCxnSpPr>
            <p:nvPr/>
          </p:nvCxnSpPr>
          <p:spPr>
            <a:xfrm flipV="1">
              <a:off x="5924379" y="3236373"/>
              <a:ext cx="2156879" cy="2528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6084168" y="3551828"/>
              <a:ext cx="2292321" cy="33469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report_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B68AD"/>
      </a:accent1>
      <a:accent2>
        <a:srgbClr val="8BC9F7"/>
      </a:accent2>
      <a:accent3>
        <a:srgbClr val="8BC9F7"/>
      </a:accent3>
      <a:accent4>
        <a:srgbClr val="DEF4FC"/>
      </a:accent4>
      <a:accent5>
        <a:srgbClr val="FFCCA6"/>
      </a:accent5>
      <a:accent6>
        <a:srgbClr val="FF8021"/>
      </a:accent6>
      <a:hlink>
        <a:srgbClr val="4E67C8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1069</TotalTime>
  <Words>2126</Words>
  <Application>Microsoft Office PowerPoint</Application>
  <PresentationFormat>Předvádění na obrazovce (4:3)</PresentationFormat>
  <Paragraphs>339</Paragraphs>
  <Slides>47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Přehlednost</vt:lpstr>
      <vt:lpstr>Graf</vt:lpstr>
      <vt:lpstr>Kyberšikana</vt:lpstr>
      <vt:lpstr>Tradiční (školní) šikana</vt:lpstr>
      <vt:lpstr>Tradiční (školní) šikana II.</vt:lpstr>
      <vt:lpstr>Kyberšikana</vt:lpstr>
      <vt:lpstr>Jak k ní dochází</vt:lpstr>
      <vt:lpstr>Definice kyberšikany</vt:lpstr>
      <vt:lpstr>Prezentace aplikace PowerPoint</vt:lpstr>
      <vt:lpstr>Opakování v CB</vt:lpstr>
      <vt:lpstr>Prezentace aplikace PowerPoint</vt:lpstr>
      <vt:lpstr>Nepoměr sil v CB</vt:lpstr>
      <vt:lpstr>Přímá a nepřímá CB</vt:lpstr>
      <vt:lpstr>Další specifika CB</vt:lpstr>
      <vt:lpstr>CB je tedy…</vt:lpstr>
      <vt:lpstr>Problém měření CB</vt:lpstr>
      <vt:lpstr>Přímá otázka/statement</vt:lpstr>
      <vt:lpstr>Otázka na konkrétní formy</vt:lpstr>
      <vt:lpstr>Otázka na konkrétní formy</vt:lpstr>
      <vt:lpstr>Otázka na konkrétní formy</vt:lpstr>
      <vt:lpstr>Problém měření CB</vt:lpstr>
      <vt:lpstr>Odlišení kyberšikany od „online obtěžování“</vt:lpstr>
      <vt:lpstr>Prezentace aplikace PowerPoint</vt:lpstr>
      <vt:lpstr>Definice CB v projektu COST</vt:lpstr>
      <vt:lpstr>COST: Kyberšikana x online obtěžování</vt:lpstr>
      <vt:lpstr>Kyberšikana x online obtěžování</vt:lpstr>
      <vt:lpstr>Aktéři online obtěžování: COST</vt:lpstr>
      <vt:lpstr>Aktéři online obtěžování: COST</vt:lpstr>
      <vt:lpstr>Aktéři online obtěžování: COST</vt:lpstr>
      <vt:lpstr>Výskyt kyberšikany II.</vt:lpstr>
      <vt:lpstr>Překryv tradiční šikany a CB</vt:lpstr>
      <vt:lpstr>Longitudinální studie</vt:lpstr>
      <vt:lpstr>Problém měření CB</vt:lpstr>
      <vt:lpstr>Známé případy CB</vt:lpstr>
      <vt:lpstr>Nejčastější..</vt:lpstr>
      <vt:lpstr>Přihlížející</vt:lpstr>
      <vt:lpstr>Aktéři: COST</vt:lpstr>
      <vt:lpstr>Bystander effect </vt:lpstr>
      <vt:lpstr>Prezentace aplikace PowerPoint</vt:lpstr>
      <vt:lpstr>Prezentace aplikace PowerPoint</vt:lpstr>
      <vt:lpstr>Prezentace aplikace PowerPoint</vt:lpstr>
      <vt:lpstr>Prezentace aplikace PowerPoint</vt:lpstr>
      <vt:lpstr>Dopady - přihlížející</vt:lpstr>
      <vt:lpstr>Copingové strategie</vt:lpstr>
      <vt:lpstr>Technologický coping</vt:lpstr>
      <vt:lpstr>Prevence CB</vt:lpstr>
      <vt:lpstr>Intervence</vt:lpstr>
      <vt:lpstr>Závěrem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rizika a příležitosti používání internetu</dc:title>
  <dc:creator>Lenka</dc:creator>
  <cp:lastModifiedBy>Lenka Dědková</cp:lastModifiedBy>
  <cp:revision>86</cp:revision>
  <dcterms:created xsi:type="dcterms:W3CDTF">2012-09-26T06:37:36Z</dcterms:created>
  <dcterms:modified xsi:type="dcterms:W3CDTF">2016-11-02T15:42:58Z</dcterms:modified>
</cp:coreProperties>
</file>