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5" r:id="rId3"/>
    <p:sldId id="272" r:id="rId4"/>
    <p:sldId id="273" r:id="rId5"/>
    <p:sldId id="274" r:id="rId6"/>
    <p:sldId id="266" r:id="rId7"/>
    <p:sldId id="275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7DC89-192F-43DE-963F-01CD47A049FC}" type="datetimeFigureOut">
              <a:rPr lang="cs-CZ" smtClean="0"/>
              <a:pPr/>
              <a:t>1. 11. 2017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465137-5472-4B94-99B6-67C88D49786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29865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465137-5472-4B94-99B6-67C88D49786D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77288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1. 11. 2017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21572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1. 11. 2017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54778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1. 11. 2017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42893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1. 11. 2017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58544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1. 11. 2017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01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1. 11. 2017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52078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1. 11. 2017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95357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1. 11. 2017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30567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1. 11. 2017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08228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1. 11. 2017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52199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1. 11. 2017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33902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BA506-50E9-4BB2-B26B-454A6C17DD79}" type="datetimeFigureOut">
              <a:rPr lang="cs-CZ" smtClean="0"/>
              <a:pPr/>
              <a:t>1. 11. 2017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49033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0" dirty="0" smtClean="0"/>
              <a:t>Francouzská revoluce a napoleonské války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BSS102 Dějiny vojenství</a:t>
            </a:r>
          </a:p>
          <a:p>
            <a:pPr algn="ctr"/>
            <a:r>
              <a:rPr lang="cs-CZ" dirty="0" smtClean="0"/>
              <a:t>(Napoleon v bitvě u Slavkova, </a:t>
            </a:r>
            <a:r>
              <a:rPr lang="cs-CZ" dirty="0" err="1" smtClean="0"/>
              <a:t>François</a:t>
            </a:r>
            <a:r>
              <a:rPr lang="cs-CZ" dirty="0" smtClean="0"/>
              <a:t> </a:t>
            </a:r>
            <a:r>
              <a:rPr lang="cs-CZ" dirty="0" err="1" smtClean="0"/>
              <a:t>Gérard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8" name="Zástupný symbol pro obrázek 7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944" r="16944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9327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dirty="0" smtClean="0"/>
              <a:t>Problémy revoluční armády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Značný rozklad v královské armádě (důstojníci = šlechta)</a:t>
            </a:r>
          </a:p>
          <a:p>
            <a:r>
              <a:rPr lang="cs-CZ" dirty="0" smtClean="0"/>
              <a:t>Problémy s disciplínou</a:t>
            </a:r>
          </a:p>
          <a:p>
            <a:r>
              <a:rPr lang="cs-CZ" dirty="0" smtClean="0"/>
              <a:t>Nutnost čelit zahraniční intervenci</a:t>
            </a:r>
          </a:p>
          <a:p>
            <a:r>
              <a:rPr lang="cs-CZ" dirty="0" smtClean="0"/>
              <a:t>Nadšení dobrovolníci, od roku 1793 všeobecná branná povinnost, není čas na výcvik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897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 jejich vyřešení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Všeobecná branná povinnost značně zvýšila počty (proti asi 100 000 interventů stálo cca. 800 000 mužů)</a:t>
            </a:r>
          </a:p>
          <a:p>
            <a:r>
              <a:rPr lang="cs-CZ" dirty="0" smtClean="0"/>
              <a:t>Vojáci schopni využívat terén (využití rozptýlených střelců – lehká pěchota) a ochotní razantně útočit, útok v koloně</a:t>
            </a:r>
          </a:p>
          <a:p>
            <a:r>
              <a:rPr lang="cs-CZ" dirty="0" smtClean="0"/>
              <a:t>Možnost rychlé vojenské kariéry (z 18 maršálů roku 1804 byl před revolucí 1 </a:t>
            </a:r>
            <a:r>
              <a:rPr lang="cs-CZ" dirty="0" smtClean="0"/>
              <a:t>generál, v polovině 90. let jich bylo generály 13)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102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Členění vojska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(neúspěšná) snaha odstranit pluky, základem má být brigáda, pluky krátce přejmenován na </a:t>
            </a:r>
            <a:r>
              <a:rPr lang="cs-CZ" dirty="0" err="1" smtClean="0"/>
              <a:t>půlbrigádu</a:t>
            </a:r>
            <a:endParaRPr lang="cs-CZ" dirty="0" smtClean="0"/>
          </a:p>
          <a:p>
            <a:r>
              <a:rPr lang="cs-CZ" dirty="0" smtClean="0"/>
              <a:t>1793 permanentní divize</a:t>
            </a:r>
          </a:p>
          <a:p>
            <a:r>
              <a:rPr lang="cs-CZ" dirty="0" smtClean="0"/>
              <a:t>Armádní sbor – „miniaturní“ armáda, zahrnuje 2 – 4 pěší a 1 jezdeckou divizi, dělostřelectvo (divizní a zálohu), ženisty, týl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537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Důležitá role generálního štábu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47664" y="1628800"/>
            <a:ext cx="2084211" cy="3476842"/>
          </a:xfrm>
        </p:spPr>
      </p:pic>
      <p:pic>
        <p:nvPicPr>
          <p:cNvPr id="7" name="Zástupný symbol pro obsah 6"/>
          <p:cNvPicPr>
            <a:picLocks noGrp="1" noChangeAspect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13368" y="1605215"/>
            <a:ext cx="2239087" cy="3476841"/>
          </a:xfrm>
        </p:spPr>
      </p:pic>
      <p:sp>
        <p:nvSpPr>
          <p:cNvPr id="8" name="Obdélník 7"/>
          <p:cNvSpPr/>
          <p:nvPr/>
        </p:nvSpPr>
        <p:spPr>
          <a:xfrm>
            <a:off x="1955621" y="5229200"/>
            <a:ext cx="12682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Napoleon I.</a:t>
            </a:r>
          </a:p>
        </p:txBody>
      </p:sp>
      <p:sp>
        <p:nvSpPr>
          <p:cNvPr id="9" name="Obdélník 8"/>
          <p:cNvSpPr/>
          <p:nvPr/>
        </p:nvSpPr>
        <p:spPr>
          <a:xfrm>
            <a:off x="5364088" y="5250522"/>
            <a:ext cx="16298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maršál </a:t>
            </a:r>
            <a:r>
              <a:rPr lang="cs-CZ" dirty="0" err="1"/>
              <a:t>Berthier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09504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Napoleonova strategie a taktika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Vyhledávání rozhodující bitvy</a:t>
            </a:r>
          </a:p>
          <a:p>
            <a:r>
              <a:rPr lang="cs-CZ" dirty="0" smtClean="0"/>
              <a:t>Rychlý přesun, usnadněný rekvizicemi</a:t>
            </a:r>
          </a:p>
          <a:p>
            <a:r>
              <a:rPr lang="cs-CZ" dirty="0" smtClean="0"/>
              <a:t>V bitvě kombinace průlomu, obchvatu či útoku na křídla</a:t>
            </a:r>
          </a:p>
          <a:p>
            <a:r>
              <a:rPr lang="cs-CZ" dirty="0" smtClean="0"/>
              <a:t>Využití záložního dělostřelectva, snaha koncentrovat palbu na klíčová místa</a:t>
            </a:r>
          </a:p>
          <a:p>
            <a:r>
              <a:rPr lang="cs-CZ" dirty="0" smtClean="0"/>
              <a:t>Kombinace rojnice a kolony v útoku</a:t>
            </a:r>
          </a:p>
          <a:p>
            <a:r>
              <a:rPr lang="cs-CZ" dirty="0" smtClean="0"/>
              <a:t>Schopnost měnit sestavu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9824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– před bitvou u Slavkova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Spojenci</a:t>
            </a:r>
          </a:p>
          <a:p>
            <a:pPr lvl="1"/>
            <a:r>
              <a:rPr lang="cs-CZ" dirty="0" smtClean="0"/>
              <a:t>27. 11. odchod od Olomouce</a:t>
            </a:r>
          </a:p>
          <a:p>
            <a:pPr lvl="1"/>
            <a:r>
              <a:rPr lang="cs-CZ" dirty="0" smtClean="0"/>
              <a:t>28. obsazen Vyškov</a:t>
            </a:r>
          </a:p>
          <a:p>
            <a:pPr lvl="1"/>
            <a:r>
              <a:rPr lang="cs-CZ" dirty="0" smtClean="0"/>
              <a:t>29. posunutí na jih</a:t>
            </a:r>
          </a:p>
          <a:p>
            <a:pPr lvl="1"/>
            <a:r>
              <a:rPr lang="cs-CZ" dirty="0" smtClean="0"/>
              <a:t>30. armáda mezi Slavkovem a Bučovicemi</a:t>
            </a:r>
          </a:p>
          <a:p>
            <a:pPr lvl="1"/>
            <a:r>
              <a:rPr lang="cs-CZ" dirty="0" smtClean="0"/>
              <a:t>1. 12. (večer) příchod na bojiště</a:t>
            </a:r>
          </a:p>
          <a:p>
            <a:pPr lvl="1"/>
            <a:r>
              <a:rPr lang="cs-CZ" dirty="0" smtClean="0"/>
              <a:t>Vzdušnou čarou přesun o 50 – 60 km</a:t>
            </a:r>
          </a:p>
          <a:p>
            <a:pPr lvl="1"/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Francie</a:t>
            </a:r>
          </a:p>
          <a:p>
            <a:pPr lvl="1"/>
            <a:r>
              <a:rPr lang="cs-CZ" dirty="0" smtClean="0"/>
              <a:t>28. ústup předvoje od Vyškova, povolány posily</a:t>
            </a:r>
          </a:p>
          <a:p>
            <a:pPr lvl="1"/>
            <a:r>
              <a:rPr lang="cs-CZ" dirty="0" smtClean="0"/>
              <a:t>29. příchod 1 divize (cca. 6000 mužů) a několika útvarů jízdy (cca. 2500)</a:t>
            </a:r>
          </a:p>
          <a:p>
            <a:pPr lvl="1"/>
            <a:r>
              <a:rPr lang="cs-CZ" dirty="0" smtClean="0"/>
              <a:t>30. – 1. přichází I. sbor od Jihlavy (cca. 12 300)</a:t>
            </a:r>
          </a:p>
          <a:p>
            <a:pPr lvl="1"/>
            <a:r>
              <a:rPr lang="cs-CZ" dirty="0" smtClean="0"/>
              <a:t>1. večer do Rajhradu dorazí z Vídně část III. sboru (cca. 6300), od večera 29. přesun vzdušnou čarou kolem 100 km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9438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</TotalTime>
  <Words>342</Words>
  <Application>Microsoft Office PowerPoint</Application>
  <PresentationFormat>Předvádění na obrazovce (4:3)</PresentationFormat>
  <Paragraphs>40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Francouzská revoluce a napoleonské války</vt:lpstr>
      <vt:lpstr>Problémy revoluční armády</vt:lpstr>
      <vt:lpstr>a jejich vyřešení</vt:lpstr>
      <vt:lpstr>Členění vojska</vt:lpstr>
      <vt:lpstr>Důležitá role generálního štábu</vt:lpstr>
      <vt:lpstr>Napoleonova strategie a taktika</vt:lpstr>
      <vt:lpstr>Příklad – před bitvou u Slavkova</vt:lpstr>
    </vt:vector>
  </TitlesOfParts>
  <Company>FSS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CIKT</dc:creator>
  <cp:lastModifiedBy>Jak.se</cp:lastModifiedBy>
  <cp:revision>64</cp:revision>
  <dcterms:created xsi:type="dcterms:W3CDTF">2013-10-20T08:36:54Z</dcterms:created>
  <dcterms:modified xsi:type="dcterms:W3CDTF">2017-10-31T23:21:31Z</dcterms:modified>
</cp:coreProperties>
</file>