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85" r:id="rId4"/>
    <p:sldId id="269" r:id="rId5"/>
    <p:sldId id="270" r:id="rId6"/>
    <p:sldId id="271" r:id="rId7"/>
    <p:sldId id="280" r:id="rId8"/>
    <p:sldId id="273" r:id="rId9"/>
    <p:sldId id="272" r:id="rId10"/>
    <p:sldId id="279" r:id="rId11"/>
    <p:sldId id="282" r:id="rId12"/>
    <p:sldId id="284" r:id="rId13"/>
    <p:sldId id="274" r:id="rId14"/>
    <p:sldId id="276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55F27-BE15-4B66-A70C-A97C6517E6AB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6D43-1FE3-484F-95E3-2D39DD21F3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43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859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37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8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3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10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54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362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2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38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848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53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první světové války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Už před </a:t>
            </a:r>
            <a:r>
              <a:rPr lang="cs-CZ" dirty="0" smtClean="0"/>
              <a:t>válkou </a:t>
            </a:r>
            <a:r>
              <a:rPr lang="cs-CZ" dirty="0" smtClean="0"/>
              <a:t>obrněné </a:t>
            </a:r>
            <a:r>
              <a:rPr lang="cs-CZ" dirty="0" smtClean="0"/>
              <a:t>automobily;</a:t>
            </a:r>
          </a:p>
          <a:p>
            <a:r>
              <a:rPr lang="cs-CZ" dirty="0" smtClean="0"/>
              <a:t>První tanky nasazeny Velkou Británií v bitvě na </a:t>
            </a:r>
            <a:r>
              <a:rPr lang="cs-CZ" dirty="0" err="1" smtClean="0"/>
              <a:t>Sommě</a:t>
            </a:r>
            <a:r>
              <a:rPr lang="cs-CZ" dirty="0" smtClean="0"/>
              <a:t> 1916, masivní nasazení pak v bitvě u </a:t>
            </a:r>
            <a:r>
              <a:rPr lang="cs-CZ" dirty="0" err="1" smtClean="0"/>
              <a:t>Cambrai</a:t>
            </a:r>
            <a:r>
              <a:rPr lang="cs-CZ" dirty="0" smtClean="0"/>
              <a:t> 1917 (378 tanků);</a:t>
            </a:r>
          </a:p>
          <a:p>
            <a:r>
              <a:rPr lang="cs-CZ" dirty="0" smtClean="0"/>
              <a:t>První vzájemný boj tanků 24. 4. 1918 (britské Mark IV proti německým A7V).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2146" y="1485237"/>
            <a:ext cx="4471854" cy="25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26700" cy="1485237"/>
          </a:xfrm>
          <a:prstGeom prst="rect">
            <a:avLst/>
          </a:prstGeom>
        </p:spPr>
      </p:pic>
      <p:sp>
        <p:nvSpPr>
          <p:cNvPr id="6" name="AutoShape 2" descr="Výsledek obrázku pro A7V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4396222" cy="329716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112" y="4365104"/>
            <a:ext cx="4653665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4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Popisky pro minulý 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Shora:</a:t>
            </a:r>
          </a:p>
          <a:p>
            <a:pPr lvl="1"/>
            <a:r>
              <a:rPr lang="cs-CZ" dirty="0" smtClean="0"/>
              <a:t>britský </a:t>
            </a:r>
            <a:r>
              <a:rPr lang="cs-CZ" dirty="0" err="1" smtClean="0"/>
              <a:t>mark</a:t>
            </a:r>
            <a:r>
              <a:rPr lang="cs-CZ" dirty="0" smtClean="0"/>
              <a:t> I tank</a:t>
            </a:r>
          </a:p>
          <a:p>
            <a:pPr lvl="1"/>
            <a:r>
              <a:rPr lang="cs-CZ" dirty="0" smtClean="0"/>
              <a:t>britský </a:t>
            </a:r>
            <a:r>
              <a:rPr lang="cs-CZ" dirty="0" err="1" smtClean="0"/>
              <a:t>mark</a:t>
            </a:r>
            <a:r>
              <a:rPr lang="cs-CZ" dirty="0" smtClean="0"/>
              <a:t> IV tank</a:t>
            </a:r>
          </a:p>
          <a:p>
            <a:pPr lvl="1"/>
            <a:r>
              <a:rPr lang="cs-CZ" dirty="0" smtClean="0"/>
              <a:t>německý A7V</a:t>
            </a:r>
          </a:p>
          <a:p>
            <a:pPr lvl="1"/>
            <a:r>
              <a:rPr lang="cs-CZ" dirty="0" smtClean="0"/>
              <a:t>francouzský Renault FT (FT-17)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30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Chemické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Masové užití chemických zbraní;</a:t>
            </a:r>
          </a:p>
          <a:p>
            <a:r>
              <a:rPr lang="cs-CZ" dirty="0" smtClean="0"/>
              <a:t>Zpočátku jen „slzný plyn“ (Francie 1914 </a:t>
            </a:r>
            <a:r>
              <a:rPr lang="cs-CZ" dirty="0" err="1" smtClean="0"/>
              <a:t>ethylbromacetát</a:t>
            </a:r>
            <a:r>
              <a:rPr lang="cs-CZ" dirty="0" smtClean="0"/>
              <a:t>);</a:t>
            </a:r>
          </a:p>
          <a:p>
            <a:r>
              <a:rPr lang="cs-CZ" dirty="0" smtClean="0"/>
              <a:t>Za skutečný počátek chemické války bývá označováno použití Německem v roce 1915 při bitvě u </a:t>
            </a:r>
            <a:r>
              <a:rPr lang="cs-CZ" dirty="0" err="1" smtClean="0"/>
              <a:t>Ypres</a:t>
            </a:r>
            <a:r>
              <a:rPr lang="cs-CZ" dirty="0" smtClean="0"/>
              <a:t> (chlor) – první oběti na životech;</a:t>
            </a:r>
          </a:p>
          <a:p>
            <a:r>
              <a:rPr lang="cs-CZ" dirty="0" smtClean="0"/>
              <a:t>Zpočátku vypouštění z tlakových nádob (závislé na větru), později hlavně dělostřelectvem;</a:t>
            </a:r>
          </a:p>
          <a:p>
            <a:r>
              <a:rPr lang="cs-CZ" dirty="0" smtClean="0"/>
              <a:t>Podpora průlomu, později vytváření chemických zátarasů;</a:t>
            </a:r>
          </a:p>
          <a:p>
            <a:r>
              <a:rPr lang="cs-CZ" dirty="0" smtClean="0"/>
              <a:t>Chemické zbraně usmrtily kolem 80 000 lidí.</a:t>
            </a:r>
          </a:p>
          <a:p>
            <a:r>
              <a:rPr lang="cs-CZ" dirty="0" smtClean="0"/>
              <a:t>Výrazný psychologický efekt chemických zbraní.</a:t>
            </a:r>
          </a:p>
          <a:p>
            <a:r>
              <a:rPr lang="cs-CZ" dirty="0" smtClean="0"/>
              <a:t>Zformulovány dodnes platné základní principy použití chemických zbraní: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dosažení  maximální koncentrace toxických látek;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neočekávanosti;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masového účinku;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Prinicip</a:t>
            </a:r>
            <a:r>
              <a:rPr lang="cs-CZ" dirty="0" smtClean="0"/>
              <a:t> překonání protichemické obrany protivníka;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použití nových toxických chemikálií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Pozorovací balony;</a:t>
            </a:r>
          </a:p>
          <a:p>
            <a:r>
              <a:rPr lang="cs-CZ" dirty="0" smtClean="0"/>
              <a:t>Vzducholodě – průzkum a bombardování, s rostoucím dostupem letadel jejich význam klesá (plněny vodíkem);</a:t>
            </a:r>
          </a:p>
          <a:p>
            <a:r>
              <a:rPr lang="cs-CZ" dirty="0" smtClean="0"/>
              <a:t>Letadla zpočátku užívány k průzkumu či bombardování;</a:t>
            </a:r>
          </a:p>
          <a:p>
            <a:r>
              <a:rPr lang="cs-CZ" dirty="0" smtClean="0"/>
              <a:t>Od 1915 rozvoj stíhacích letadel, výrazný pokrok přinesla synchronizace kulometu, koncem války dosahují rychlost přes 200km/h.</a:t>
            </a:r>
          </a:p>
          <a:p>
            <a:r>
              <a:rPr lang="cs-CZ" dirty="0" smtClean="0"/>
              <a:t>Lehké a střední bombardovací letouny, od 1917 i bitevní letouny. </a:t>
            </a:r>
          </a:p>
          <a:p>
            <a:r>
              <a:rPr lang="cs-CZ" dirty="0" smtClean="0"/>
              <a:t>Rozvoj strategického bombardování.</a:t>
            </a:r>
          </a:p>
          <a:p>
            <a:r>
              <a:rPr lang="cs-CZ" dirty="0" smtClean="0"/>
              <a:t>Letectvo využito i námořnictvem.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Námořnictvo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Jediné velké střetnutí dreadnoughtů v Bitvě u Jutska skončilo nerozhodně;</a:t>
            </a:r>
          </a:p>
          <a:p>
            <a:r>
              <a:rPr lang="cs-CZ" dirty="0" smtClean="0"/>
              <a:t>Nástup ponorek jako mimořádně efektivní zbraně;</a:t>
            </a:r>
          </a:p>
          <a:p>
            <a:r>
              <a:rPr lang="cs-CZ" dirty="0" smtClean="0"/>
              <a:t>Otázka potápění obchodních lodí ponorkami;</a:t>
            </a:r>
          </a:p>
          <a:p>
            <a:r>
              <a:rPr lang="cs-CZ" dirty="0" smtClean="0"/>
              <a:t>Reakcí na neomezenou ponorkovou válku bylo zavedení konvojového systému (1917);</a:t>
            </a:r>
          </a:p>
          <a:p>
            <a:r>
              <a:rPr lang="cs-CZ" dirty="0" smtClean="0"/>
              <a:t>Využití rychlých člunů</a:t>
            </a:r>
          </a:p>
          <a:p>
            <a:r>
              <a:rPr lang="cs-CZ" dirty="0" smtClean="0"/>
              <a:t>Výsadek u Gallipoli byl první moderní výsadkovou operací; </a:t>
            </a:r>
          </a:p>
          <a:p>
            <a:r>
              <a:rPr lang="cs-CZ" dirty="0" smtClean="0"/>
              <a:t>První letadlové lodě, jejich potenciál však nevyužit.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I. světové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Konflikt, do kterého se postupně zapojily všechny rozhodující mocnosti tehdejší doby („Velká válka“);</a:t>
            </a:r>
          </a:p>
          <a:p>
            <a:r>
              <a:rPr lang="cs-CZ" dirty="0" smtClean="0"/>
              <a:t>Světová byla nejen rozsahem bojišť, ale i nasazením vojáků ze zámoří a kolonií.</a:t>
            </a:r>
          </a:p>
          <a:p>
            <a:r>
              <a:rPr lang="cs-CZ" dirty="0" smtClean="0"/>
              <a:t>Plánována jako ofenzivní a manévrová (obchvaty a průlomy masou pěchoty podpořenou lehkými kanony)</a:t>
            </a:r>
          </a:p>
          <a:p>
            <a:r>
              <a:rPr lang="cs-CZ" dirty="0" smtClean="0"/>
              <a:t>Změnila se na poziční válku („zákopová válka“); </a:t>
            </a:r>
          </a:p>
          <a:p>
            <a:r>
              <a:rPr lang="cs-CZ" dirty="0" smtClean="0"/>
              <a:t>Tvrdě zasažen civilní život (devastace v místě bojů, námořní blokáda); </a:t>
            </a:r>
          </a:p>
          <a:p>
            <a:r>
              <a:rPr lang="cs-CZ" dirty="0" smtClean="0"/>
              <a:t>Do války povoláno 70 000 000 lidí;</a:t>
            </a:r>
          </a:p>
          <a:p>
            <a:r>
              <a:rPr lang="cs-CZ" dirty="0" smtClean="0"/>
              <a:t>Padlo kolem 10 000 000, další lidské ztráty 20 000 000.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„Národ ve válce“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všeobecná mobilizace sil v podmínkách všeobecné </a:t>
            </a:r>
            <a:r>
              <a:rPr lang="cs-CZ" smtClean="0"/>
              <a:t>branné povinnosti</a:t>
            </a:r>
            <a:endParaRPr lang="cs-CZ" dirty="0" smtClean="0"/>
          </a:p>
          <a:p>
            <a:pPr lvl="1"/>
            <a:r>
              <a:rPr lang="cs-CZ" dirty="0" smtClean="0"/>
              <a:t>jen Británie začínala s malou profesionální armádou (do konce roku 1914 prakticky zanikla), do roku 1916 doplňována jen dobrovolníky)</a:t>
            </a:r>
          </a:p>
          <a:p>
            <a:pPr lvl="1"/>
            <a:r>
              <a:rPr lang="cs-CZ" dirty="0" smtClean="0"/>
              <a:t>v USA zavedeny krátce po vstupu do války povinné odvody</a:t>
            </a:r>
          </a:p>
          <a:p>
            <a:r>
              <a:rPr lang="cs-CZ" dirty="0" smtClean="0"/>
              <a:t>zásobování, průmysl, doprava, věda… podřízeny potřebám vedení války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9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a vedlejší fronty I. světové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347485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evropské fronty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Západní fronta (Německo</a:t>
                      </a:r>
                      <a:r>
                        <a:rPr lang="cs-CZ" sz="2400" baseline="0" dirty="0" smtClean="0"/>
                        <a:t> proti Francii, Velké Británii a od roku 1917 USA)</a:t>
                      </a:r>
                      <a:endParaRPr lang="cs-CZ" sz="2400" dirty="0" smtClean="0"/>
                    </a:p>
                    <a:p>
                      <a:r>
                        <a:rPr lang="cs-CZ" sz="2400" dirty="0" smtClean="0"/>
                        <a:t>Východní fronta (Německo a Rakousko-Uhersko proti Rusku)</a:t>
                      </a:r>
                      <a:r>
                        <a:rPr lang="cs-CZ" sz="2400" baseline="0" dirty="0" smtClean="0"/>
                        <a:t> </a:t>
                      </a:r>
                    </a:p>
                    <a:p>
                      <a:r>
                        <a:rPr lang="cs-CZ" sz="2400" baseline="0" dirty="0" smtClean="0"/>
                        <a:t>Italská fronta 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Vedlejší evropské fronty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Srbská a soluňská</a:t>
                      </a:r>
                      <a:r>
                        <a:rPr lang="cs-CZ" sz="2400" baseline="0" dirty="0" smtClean="0"/>
                        <a:t> fronta</a:t>
                      </a:r>
                    </a:p>
                    <a:p>
                      <a:r>
                        <a:rPr lang="cs-CZ" sz="2400" baseline="0" dirty="0" smtClean="0"/>
                        <a:t>Rumunská fronta </a:t>
                      </a:r>
                    </a:p>
                    <a:p>
                      <a:r>
                        <a:rPr lang="cs-CZ" sz="2400" baseline="0" dirty="0" smtClean="0"/>
                        <a:t>Dardanelská operace/</a:t>
                      </a:r>
                      <a:r>
                        <a:rPr lang="cs-CZ" sz="2400" baseline="0" dirty="0" err="1" smtClean="0"/>
                        <a:t>Galipoli</a:t>
                      </a:r>
                      <a:r>
                        <a:rPr lang="cs-CZ" sz="2400" baseline="0" dirty="0" smtClean="0"/>
                        <a:t> (1915)</a:t>
                      </a:r>
                    </a:p>
                    <a:p>
                      <a:r>
                        <a:rPr lang="cs-CZ" sz="2400" baseline="0" dirty="0" smtClean="0"/>
                        <a:t>Kavkazská fronta (Rusko proti Turecku)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Mimoevropské fronty  a bojiště</a:t>
                      </a:r>
                      <a:r>
                        <a:rPr lang="cs-CZ" sz="2400" baseline="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Fronty na</a:t>
                      </a:r>
                      <a:r>
                        <a:rPr lang="cs-CZ" sz="2400" baseline="0" dirty="0" smtClean="0"/>
                        <a:t> Blízkém a Středním Východě (mezopotámská, perská, egyptsko-levantská)</a:t>
                      </a:r>
                    </a:p>
                    <a:p>
                      <a:r>
                        <a:rPr lang="cs-CZ" sz="2400" baseline="0" dirty="0" smtClean="0"/>
                        <a:t>Kampaň ve východní Africe</a:t>
                      </a:r>
                    </a:p>
                    <a:p>
                      <a:r>
                        <a:rPr lang="cs-CZ" sz="2400" dirty="0" smtClean="0"/>
                        <a:t>Východní Asie a</a:t>
                      </a:r>
                      <a:r>
                        <a:rPr lang="cs-CZ" sz="2400" baseline="0" dirty="0" smtClean="0"/>
                        <a:t> Pacifik (izolovaná bojiště)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bitvy a ofenzívy I. světové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88293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080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Západní fronta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Bitva na Marně (1914)</a:t>
                      </a:r>
                    </a:p>
                    <a:p>
                      <a:r>
                        <a:rPr lang="cs-CZ" sz="2400" dirty="0" smtClean="0"/>
                        <a:t>Bitva u </a:t>
                      </a:r>
                      <a:r>
                        <a:rPr lang="cs-CZ" sz="2400" dirty="0" err="1" smtClean="0"/>
                        <a:t>Verdunu</a:t>
                      </a:r>
                      <a:r>
                        <a:rPr lang="cs-CZ" sz="2400" baseline="0" dirty="0" smtClean="0"/>
                        <a:t> (1916)</a:t>
                      </a:r>
                    </a:p>
                    <a:p>
                      <a:r>
                        <a:rPr lang="cs-CZ" sz="2400" baseline="0" dirty="0" smtClean="0"/>
                        <a:t>Bitva na </a:t>
                      </a:r>
                      <a:r>
                        <a:rPr lang="cs-CZ" sz="2400" baseline="0" dirty="0" err="1" smtClean="0"/>
                        <a:t>Sommě</a:t>
                      </a:r>
                      <a:r>
                        <a:rPr lang="cs-CZ" sz="2400" baseline="0" dirty="0" smtClean="0"/>
                        <a:t> (1916)</a:t>
                      </a:r>
                    </a:p>
                    <a:p>
                      <a:r>
                        <a:rPr lang="cs-CZ" sz="2400" baseline="0" dirty="0" err="1" smtClean="0"/>
                        <a:t>Ludendorffova</a:t>
                      </a:r>
                      <a:r>
                        <a:rPr lang="cs-CZ" sz="2400" baseline="0" dirty="0" smtClean="0"/>
                        <a:t> ofenzíva (1918)</a:t>
                      </a:r>
                    </a:p>
                    <a:p>
                      <a:r>
                        <a:rPr lang="cs-CZ" sz="2400" baseline="0" dirty="0" smtClean="0"/>
                        <a:t>Bitva u Amiensu (1918)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96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Východní fronta</a:t>
                      </a:r>
                      <a:r>
                        <a:rPr lang="cs-CZ" sz="2400" baseline="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Bitva u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Tannenbergu</a:t>
                      </a:r>
                      <a:r>
                        <a:rPr lang="cs-CZ" sz="2400" baseline="0" dirty="0" smtClean="0"/>
                        <a:t> (1914)</a:t>
                      </a:r>
                    </a:p>
                    <a:p>
                      <a:r>
                        <a:rPr lang="cs-CZ" sz="2400" baseline="0" dirty="0" err="1" smtClean="0"/>
                        <a:t>Brusilovova</a:t>
                      </a:r>
                      <a:r>
                        <a:rPr lang="cs-CZ" sz="2400" baseline="0" dirty="0" smtClean="0"/>
                        <a:t> ofenzíva (1916)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08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Italská</a:t>
                      </a:r>
                      <a:r>
                        <a:rPr lang="cs-CZ" sz="2400" baseline="0" dirty="0" smtClean="0"/>
                        <a:t> fronta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Bitvy na Soči (1915-1917)</a:t>
                      </a:r>
                    </a:p>
                    <a:p>
                      <a:r>
                        <a:rPr lang="cs-CZ" sz="2400" dirty="0" smtClean="0"/>
                        <a:t>Bitva u </a:t>
                      </a:r>
                      <a:r>
                        <a:rPr lang="cs-CZ" sz="2400" dirty="0" err="1" smtClean="0"/>
                        <a:t>Caporetta</a:t>
                      </a:r>
                      <a:r>
                        <a:rPr lang="cs-CZ" sz="2400" dirty="0" smtClean="0"/>
                        <a:t> (1917)</a:t>
                      </a:r>
                    </a:p>
                    <a:p>
                      <a:r>
                        <a:rPr lang="cs-CZ" sz="2400" dirty="0" smtClean="0"/>
                        <a:t>Bitva</a:t>
                      </a:r>
                      <a:r>
                        <a:rPr lang="cs-CZ" sz="2400" baseline="0" dirty="0" smtClean="0"/>
                        <a:t> na </a:t>
                      </a:r>
                      <a:r>
                        <a:rPr lang="cs-CZ" sz="2400" baseline="0" dirty="0" err="1" smtClean="0"/>
                        <a:t>Piavě</a:t>
                      </a:r>
                      <a:r>
                        <a:rPr lang="cs-CZ" sz="2400" baseline="0" dirty="0" smtClean="0"/>
                        <a:t> (1918)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08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Námořní bitvy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Bitvy </a:t>
                      </a:r>
                      <a:r>
                        <a:rPr lang="cs-CZ" sz="2400" dirty="0" smtClean="0"/>
                        <a:t>u </a:t>
                      </a:r>
                      <a:r>
                        <a:rPr lang="cs-CZ" sz="2400" dirty="0" err="1" smtClean="0"/>
                        <a:t>Coronelu</a:t>
                      </a:r>
                      <a:r>
                        <a:rPr lang="cs-CZ" sz="2400" dirty="0" smtClean="0"/>
                        <a:t> a Falklandských </a:t>
                      </a:r>
                      <a:r>
                        <a:rPr lang="cs-CZ" sz="2400" dirty="0" smtClean="0"/>
                        <a:t>ostrovů (1914)</a:t>
                      </a:r>
                    </a:p>
                    <a:p>
                      <a:r>
                        <a:rPr lang="cs-CZ" sz="2400" dirty="0" smtClean="0"/>
                        <a:t>Bitva u Jutska (Bitva u Skagerraku) (1916)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 a taktika pozemní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Přerůstání bitev v operace;</a:t>
            </a:r>
          </a:p>
          <a:p>
            <a:r>
              <a:rPr lang="cs-CZ" dirty="0" smtClean="0"/>
              <a:t>Jednotlivé </a:t>
            </a:r>
            <a:r>
              <a:rPr lang="cs-CZ" dirty="0"/>
              <a:t>z</a:t>
            </a:r>
            <a:r>
              <a:rPr lang="cs-CZ" dirty="0" smtClean="0"/>
              <a:t>ákopy postupně nahradila linie zákopů a obranných zařízení, pak i obranná pásma a předpolí.  </a:t>
            </a:r>
          </a:p>
          <a:p>
            <a:r>
              <a:rPr lang="cs-CZ" dirty="0" smtClean="0"/>
              <a:t>Průlomy zákopů pomocí vln (několik rojnic) a valů (několik vln), postupné střídání bojovými skupinami (např. </a:t>
            </a:r>
            <a:r>
              <a:rPr lang="cs-CZ" dirty="0" err="1" smtClean="0"/>
              <a:t>Stoßtruppen</a:t>
            </a:r>
            <a:r>
              <a:rPr lang="cs-CZ" dirty="0" smtClean="0"/>
              <a:t>);</a:t>
            </a:r>
          </a:p>
          <a:p>
            <a:r>
              <a:rPr lang="cs-CZ" dirty="0" smtClean="0"/>
              <a:t>Podpora dělostřelectva, později tanků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sz="3400" dirty="0" smtClean="0"/>
              <a:t>Pevnosti 19. století nemohou odolat modernímu dělostřelectvu;</a:t>
            </a:r>
          </a:p>
          <a:p>
            <a:r>
              <a:rPr lang="cs-CZ" sz="3400" dirty="0" smtClean="0"/>
              <a:t>Nové materiály (železobeton, pancéřové kopule);</a:t>
            </a:r>
          </a:p>
          <a:p>
            <a:r>
              <a:rPr lang="cs-CZ" sz="3400" dirty="0" smtClean="0"/>
              <a:t>Význam pevností v bitvě o </a:t>
            </a:r>
            <a:r>
              <a:rPr lang="cs-CZ" sz="3400" dirty="0" err="1" smtClean="0"/>
              <a:t>Verdun</a:t>
            </a:r>
            <a:r>
              <a:rPr lang="cs-CZ" sz="3400" dirty="0" smtClean="0"/>
              <a:t>;</a:t>
            </a:r>
          </a:p>
          <a:p>
            <a:r>
              <a:rPr lang="cs-CZ" sz="3400" dirty="0" smtClean="0"/>
              <a:t>Dlouhý boj o rakousko-uherskou pevnost </a:t>
            </a:r>
            <a:r>
              <a:rPr lang="cs-CZ" sz="3400" dirty="0" err="1" smtClean="0"/>
              <a:t>Přemyšl</a:t>
            </a:r>
            <a:r>
              <a:rPr lang="cs-CZ" sz="3400" dirty="0" smtClean="0"/>
              <a:t>, její pád po vyčerpání zásob potravin;</a:t>
            </a:r>
          </a:p>
          <a:p>
            <a:r>
              <a:rPr lang="cs-CZ" sz="3400" dirty="0" smtClean="0"/>
              <a:t>Úspěšný rakousko-uherský horský pevnostní systém v jižním Tyrolsku;</a:t>
            </a:r>
          </a:p>
          <a:p>
            <a:r>
              <a:rPr lang="cs-CZ" sz="3400" dirty="0" smtClean="0"/>
              <a:t>V poli zesilování zákopových opevnění.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28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Standardem opakovací puška, „symbolem“ těžký kulomet; </a:t>
            </a:r>
          </a:p>
          <a:p>
            <a:r>
              <a:rPr lang="cs-CZ" dirty="0" smtClean="0"/>
              <a:t>Nové či „znovuobjevené“ zbraně (lehké kulomety, granáty, první samopaly, plamenomety, improvizované zbraně pro boj zblízka);</a:t>
            </a:r>
          </a:p>
          <a:p>
            <a:r>
              <a:rPr lang="cs-CZ" dirty="0" smtClean="0"/>
              <a:t>V roce 1918 první </a:t>
            </a:r>
            <a:r>
              <a:rPr lang="cs-CZ" dirty="0"/>
              <a:t>protitanková </a:t>
            </a:r>
            <a:r>
              <a:rPr lang="cs-CZ" dirty="0" smtClean="0"/>
              <a:t>zbraň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Zvýšení hustoty dělostřelectva a rychlosti </a:t>
            </a:r>
            <a:r>
              <a:rPr lang="cs-CZ" dirty="0" smtClean="0"/>
              <a:t>palby;</a:t>
            </a:r>
          </a:p>
          <a:p>
            <a:r>
              <a:rPr lang="cs-CZ" dirty="0" smtClean="0"/>
              <a:t>Symbolem francouzské dělo ráže 75mm (</a:t>
            </a:r>
            <a:r>
              <a:rPr lang="fr-FR" dirty="0" smtClean="0"/>
              <a:t>Matériel </a:t>
            </a:r>
            <a:r>
              <a:rPr lang="fr-FR" dirty="0"/>
              <a:t>de 75mm Mle </a:t>
            </a:r>
            <a:r>
              <a:rPr lang="fr-FR" dirty="0" smtClean="0"/>
              <a:t>1897</a:t>
            </a:r>
            <a:r>
              <a:rPr lang="cs-CZ" dirty="0" smtClean="0"/>
              <a:t>);</a:t>
            </a:r>
          </a:p>
          <a:p>
            <a:r>
              <a:rPr lang="cs-CZ" dirty="0" smtClean="0"/>
              <a:t>Nárůst dostřelu, snaha o dalekonosnou palbu (takticky nevýznamné, propaganda);</a:t>
            </a:r>
          </a:p>
          <a:p>
            <a:r>
              <a:rPr lang="cs-CZ" dirty="0" smtClean="0"/>
              <a:t>Roste význam těžkých děl, houfnic, minometů;</a:t>
            </a:r>
          </a:p>
          <a:p>
            <a:r>
              <a:rPr lang="cs-CZ" dirty="0" smtClean="0"/>
              <a:t>Prodlužování palební přípravy, pohyblivá palebná přehrada</a:t>
            </a:r>
          </a:p>
          <a:p>
            <a:r>
              <a:rPr lang="cs-CZ" dirty="0" smtClean="0"/>
              <a:t>Ze ztrát na bojišti připadalo </a:t>
            </a:r>
            <a:r>
              <a:rPr lang="cs-CZ" dirty="0" smtClean="0"/>
              <a:t>75 % </a:t>
            </a:r>
            <a:r>
              <a:rPr lang="cs-CZ" dirty="0" smtClean="0"/>
              <a:t>na ztráty způsobené dělostřeleckou palbou.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876</Words>
  <Application>Microsoft Office PowerPoint</Application>
  <PresentationFormat>Předvádění na obrazovce (4:3)</PresentationFormat>
  <Paragraphs>121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Vojenství v období první světové války</vt:lpstr>
      <vt:lpstr>Základní charakteristika I. světové války</vt:lpstr>
      <vt:lpstr>„Národ ve válce“</vt:lpstr>
      <vt:lpstr>Hlavní a vedlejší fronty I. světové války </vt:lpstr>
      <vt:lpstr>Hlavní bitvy a ofenzívy I. světové války</vt:lpstr>
      <vt:lpstr>Strategie a taktika pozemní války</vt:lpstr>
      <vt:lpstr>Fortifikace</vt:lpstr>
      <vt:lpstr>Pěchotní zbraně</vt:lpstr>
      <vt:lpstr>Dělostřelectvo</vt:lpstr>
      <vt:lpstr>Tanky</vt:lpstr>
      <vt:lpstr>Prezentace aplikace PowerPoint</vt:lpstr>
      <vt:lpstr>Popisky pro minulý list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116</cp:revision>
  <dcterms:created xsi:type="dcterms:W3CDTF">2013-10-20T08:36:54Z</dcterms:created>
  <dcterms:modified xsi:type="dcterms:W3CDTF">2017-11-14T11:03:55Z</dcterms:modified>
</cp:coreProperties>
</file>