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89" r:id="rId4"/>
    <p:sldId id="290" r:id="rId5"/>
    <p:sldId id="291" r:id="rId6"/>
    <p:sldId id="292" r:id="rId7"/>
    <p:sldId id="304" r:id="rId8"/>
    <p:sldId id="293" r:id="rId9"/>
    <p:sldId id="301" r:id="rId10"/>
    <p:sldId id="303" r:id="rId11"/>
    <p:sldId id="305" r:id="rId12"/>
    <p:sldId id="295" r:id="rId13"/>
    <p:sldId id="296" r:id="rId14"/>
    <p:sldId id="302" r:id="rId15"/>
    <p:sldId id="297" r:id="rId16"/>
    <p:sldId id="298" r:id="rId17"/>
    <p:sldId id="299" r:id="rId18"/>
    <p:sldId id="30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4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222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590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309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967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638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26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46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129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1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7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44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173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02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4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studené války (1946-1989)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  <a:endParaRPr lang="cs-CZ" dirty="0"/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Protiraketová a protijaderná obrana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antiraket rozvíjen již od 40. let.</a:t>
            </a:r>
          </a:p>
          <a:p>
            <a:r>
              <a:rPr lang="cs-CZ" dirty="0" smtClean="0"/>
              <a:t>Omezení smlouvou ABM (1972).</a:t>
            </a:r>
          </a:p>
          <a:p>
            <a:r>
              <a:rPr lang="cs-CZ" dirty="0" smtClean="0"/>
              <a:t>Nový rozvoj strategická obranná iniciativa (SDI) v 80. letech v USA, která však nebyla uskutečněna. </a:t>
            </a:r>
          </a:p>
          <a:p>
            <a:r>
              <a:rPr lang="cs-CZ" dirty="0" smtClean="0"/>
              <a:t>Pasivní ochrana podzemní bunkry a specializované objekty na bojišti + jednotky k dekontaminaci + IPO</a:t>
            </a:r>
          </a:p>
        </p:txBody>
      </p:sp>
    </p:spTree>
    <p:extLst>
      <p:ext uri="{BB962C8B-B14F-4D97-AF65-F5344CB8AC3E}">
        <p14:creationId xmlns:p14="http://schemas.microsoft.com/office/powerpoint/2010/main" val="313152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Snaha o jaderné odzbrojení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Řada smluv omezujících jaderné zbraně:</a:t>
            </a:r>
          </a:p>
          <a:p>
            <a:pPr lvl="1"/>
            <a:r>
              <a:rPr lang="cs-CZ" dirty="0"/>
              <a:t>omezení testů (1963)</a:t>
            </a:r>
          </a:p>
          <a:p>
            <a:pPr lvl="1"/>
            <a:r>
              <a:rPr lang="cs-CZ" dirty="0"/>
              <a:t>snaha zabránit jejich šíření (1968)</a:t>
            </a:r>
          </a:p>
          <a:p>
            <a:pPr lvl="1"/>
            <a:r>
              <a:rPr lang="cs-CZ" dirty="0"/>
              <a:t>omezování počtů (1972, 1979)</a:t>
            </a:r>
          </a:p>
          <a:p>
            <a:pPr lvl="1"/>
            <a:r>
              <a:rPr lang="cs-CZ" dirty="0"/>
              <a:t>omezení protiraketové obrany (1972)</a:t>
            </a:r>
          </a:p>
          <a:p>
            <a:pPr lvl="1"/>
            <a:r>
              <a:rPr lang="cs-CZ" dirty="0"/>
              <a:t>zákaz raket středního a krátkého doletu (500-5000 km) (1987)</a:t>
            </a:r>
          </a:p>
          <a:p>
            <a:r>
              <a:rPr lang="cs-CZ" dirty="0" smtClean="0"/>
              <a:t>Další smlouvy po skončení studené války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a biologické zbraně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Pokračující rozvoj arzenálů chemických a biologických </a:t>
            </a:r>
            <a:r>
              <a:rPr lang="cs-CZ" dirty="0"/>
              <a:t>z</a:t>
            </a:r>
            <a:r>
              <a:rPr lang="cs-CZ" dirty="0" smtClean="0"/>
              <a:t>braní. </a:t>
            </a:r>
          </a:p>
          <a:p>
            <a:r>
              <a:rPr lang="cs-CZ" dirty="0" smtClean="0"/>
              <a:t>Nasazení „Agent Orange“ ve Vietnamu. </a:t>
            </a:r>
          </a:p>
          <a:p>
            <a:r>
              <a:rPr lang="cs-CZ" dirty="0" smtClean="0"/>
              <a:t>„Sverdlovský incident“ – únik antraxu </a:t>
            </a:r>
          </a:p>
          <a:p>
            <a:r>
              <a:rPr lang="cs-CZ" dirty="0" smtClean="0"/>
              <a:t>Nasazení chemických zbraní v irácko-iránské válce a proti kurdskému odboji a civilistům ze strany Iráku.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1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Masivní rozvoj útočných (automatických) pušek (globální rozšíření sovětské AK 47);</a:t>
            </a:r>
          </a:p>
          <a:p>
            <a:r>
              <a:rPr lang="cs-CZ" dirty="0" smtClean="0"/>
              <a:t>Dílčí ústup samopalů, rozvoj speciálních samopalů;</a:t>
            </a:r>
          </a:p>
          <a:p>
            <a:r>
              <a:rPr lang="cs-CZ" dirty="0" smtClean="0"/>
              <a:t>Rozvoj univerzálních kulometů;</a:t>
            </a:r>
          </a:p>
          <a:p>
            <a:r>
              <a:rPr lang="cs-CZ" dirty="0" smtClean="0"/>
              <a:t>Rozvoj protitankových zbraní.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41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Dělostřelectvo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Výrazný nárůst dostřelu klasického dělostřelectva (až 50 km);</a:t>
            </a:r>
          </a:p>
          <a:p>
            <a:r>
              <a:rPr lang="cs-CZ" dirty="0" smtClean="0"/>
              <a:t>Postupně význam elektroniky v řízení dělostřelecké palby. </a:t>
            </a:r>
          </a:p>
          <a:p>
            <a:r>
              <a:rPr lang="cs-CZ" dirty="0" smtClean="0"/>
              <a:t>Rozvoj samohybného dělostřelectva, včetně protiletadlového;</a:t>
            </a:r>
          </a:p>
          <a:p>
            <a:r>
              <a:rPr lang="cs-CZ" dirty="0" smtClean="0"/>
              <a:t>Výrazný rozvoj dělostřeleckých raketových zbraní;</a:t>
            </a:r>
          </a:p>
          <a:p>
            <a:r>
              <a:rPr lang="cs-CZ" dirty="0" smtClean="0"/>
              <a:t>Taktické rakety;</a:t>
            </a:r>
          </a:p>
          <a:p>
            <a:r>
              <a:rPr lang="cs-CZ" dirty="0" smtClean="0"/>
              <a:t>Protiletadlové rakety v protivzdušné obraně kombinovány s </a:t>
            </a:r>
            <a:r>
              <a:rPr lang="cs-CZ" smtClean="0"/>
              <a:t>tradičním </a:t>
            </a:r>
            <a:r>
              <a:rPr lang="cs-CZ" smtClean="0"/>
              <a:t>protiletadlovým </a:t>
            </a:r>
            <a:r>
              <a:rPr lang="cs-CZ" dirty="0" smtClean="0"/>
              <a:t>dělostřelectvem;</a:t>
            </a:r>
          </a:p>
          <a:p>
            <a:r>
              <a:rPr lang="cs-CZ" dirty="0" smtClean="0"/>
              <a:t>Od 50. letech jaderné dělostřelectvo.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9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Tanky a bojová vozidla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Příprava na průnik masových tankových vojsk na jaderné válčišti zvláště ze strany Varšavské smlouvy;</a:t>
            </a:r>
          </a:p>
          <a:p>
            <a:r>
              <a:rPr lang="cs-CZ" dirty="0" smtClean="0"/>
              <a:t>Rozvoj elektronického vybavení a další technologie tanků;</a:t>
            </a:r>
          </a:p>
          <a:p>
            <a:r>
              <a:rPr lang="cs-CZ" dirty="0" smtClean="0"/>
              <a:t>Tankové bitvy především v izraelsko-arabských válkách a v irácko-íránské válce;</a:t>
            </a:r>
          </a:p>
          <a:p>
            <a:r>
              <a:rPr lang="cs-CZ" dirty="0" smtClean="0"/>
              <a:t>Od 60. let výrazný rozvoj bojových vozidel pěchoty.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0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Námořnictvo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Nadvláda letadlových lodí, </a:t>
            </a:r>
            <a:r>
              <a:rPr lang="cs-CZ" dirty="0" err="1" smtClean="0"/>
              <a:t>marginalizace</a:t>
            </a:r>
            <a:r>
              <a:rPr lang="cs-CZ" dirty="0" smtClean="0"/>
              <a:t> bitevních lodí;</a:t>
            </a:r>
          </a:p>
          <a:p>
            <a:r>
              <a:rPr lang="cs-CZ" dirty="0" smtClean="0"/>
              <a:t>SSSR neměl kapacitu na stavbu velkých letadlových lodí;</a:t>
            </a:r>
          </a:p>
          <a:p>
            <a:r>
              <a:rPr lang="cs-CZ" dirty="0" smtClean="0"/>
              <a:t>Využití jaderného pohonu (1954 první jaderná ponorka, 1961 letadlová loď);</a:t>
            </a:r>
          </a:p>
          <a:p>
            <a:r>
              <a:rPr lang="cs-CZ" dirty="0" smtClean="0"/>
              <a:t>Ponorky stíhací i raketonosné, součást „jaderné triády“; </a:t>
            </a:r>
          </a:p>
          <a:p>
            <a:r>
              <a:rPr lang="cs-CZ" dirty="0" smtClean="0"/>
              <a:t>Palubní dělostřelectvo zastíněno </a:t>
            </a:r>
            <a:r>
              <a:rPr lang="en-GB" dirty="0" err="1" smtClean="0"/>
              <a:t>raketovou</a:t>
            </a:r>
            <a:r>
              <a:rPr lang="en-GB" dirty="0" smtClean="0"/>
              <a:t> v</a:t>
            </a:r>
            <a:r>
              <a:rPr lang="cs-CZ" dirty="0" err="1" smtClean="0"/>
              <a:t>ýzbrojí</a:t>
            </a:r>
            <a:r>
              <a:rPr lang="cs-CZ" dirty="0" smtClean="0"/>
              <a:t>;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cs-CZ" dirty="0" smtClean="0"/>
              <a:t>Význam raketových člunů;</a:t>
            </a:r>
          </a:p>
          <a:p>
            <a:r>
              <a:rPr lang="cs-CZ" dirty="0" smtClean="0"/>
              <a:t>Rozvoj speciálních výsadkových plavidel.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8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Rozhodující část letectva přechází na proudový pohon a šípová křídla;</a:t>
            </a:r>
          </a:p>
          <a:p>
            <a:r>
              <a:rPr lang="cs-CZ" dirty="0" smtClean="0"/>
              <a:t>První souboje proudových stíhacích letadel v korejské válce;</a:t>
            </a:r>
          </a:p>
          <a:p>
            <a:r>
              <a:rPr lang="cs-CZ" dirty="0" smtClean="0"/>
              <a:t>Od vietnamské války dominuje raketová výzbroj stíhacích letadel;</a:t>
            </a:r>
          </a:p>
          <a:p>
            <a:r>
              <a:rPr lang="cs-CZ" dirty="0" smtClean="0"/>
              <a:t>Kolmo startující letouny v námořním letectvu i dalších druzích letectva</a:t>
            </a:r>
          </a:p>
          <a:p>
            <a:r>
              <a:rPr lang="cs-CZ" dirty="0" smtClean="0"/>
              <a:t>První letadla kategorie „</a:t>
            </a:r>
            <a:r>
              <a:rPr lang="cs-CZ" dirty="0" err="1" smtClean="0"/>
              <a:t>Stealth</a:t>
            </a:r>
            <a:r>
              <a:rPr lang="cs-CZ" dirty="0" smtClean="0"/>
              <a:t>“ </a:t>
            </a:r>
          </a:p>
          <a:p>
            <a:r>
              <a:rPr lang="cs-CZ" dirty="0" smtClean="0"/>
              <a:t>Strategické bombardéry součástí jaderné triády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68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Kosmické zbraně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Projekty na kosmické bombardéry v 50. letech a 60. letech, nicméně ty </a:t>
            </a:r>
            <a:r>
              <a:rPr lang="cs-CZ" smtClean="0"/>
              <a:t>byly utlumeny;</a:t>
            </a:r>
            <a:endParaRPr lang="cs-CZ" dirty="0" smtClean="0"/>
          </a:p>
          <a:p>
            <a:r>
              <a:rPr lang="cs-CZ" dirty="0" smtClean="0"/>
              <a:t>Od 60. let zdokonalování špionážních družic;</a:t>
            </a:r>
          </a:p>
          <a:p>
            <a:r>
              <a:rPr lang="cs-CZ" dirty="0" smtClean="0"/>
              <a:t>Významná role vesmíru ve Strategické obranné iniciativě („Star </a:t>
            </a:r>
            <a:r>
              <a:rPr lang="cs-CZ" dirty="0" err="1" smtClean="0"/>
              <a:t>Wars</a:t>
            </a:r>
            <a:r>
              <a:rPr lang="cs-CZ" dirty="0" smtClean="0"/>
              <a:t>), včetně plánovaného umístěni laserových děl;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2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studené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>
            <a:normAutofit fontScale="77500" lnSpcReduction="20000"/>
          </a:bodyPr>
          <a:lstStyle/>
          <a:p>
            <a:r>
              <a:rPr lang="cs-CZ" sz="3400" dirty="0" smtClean="0"/>
              <a:t>„Studená válka“ – vojensko-politické soupeření supervelmocí (USA a SSSR) a na ně navázaných ideologických mocenských bloků, které nepřešlo do formy globální „horké“ války;</a:t>
            </a:r>
          </a:p>
          <a:p>
            <a:r>
              <a:rPr lang="cs-CZ" sz="3400" dirty="0" smtClean="0"/>
              <a:t>Masový jaderný konflikt by znamenal zánik lidské civilizace;</a:t>
            </a:r>
          </a:p>
          <a:p>
            <a:r>
              <a:rPr lang="cs-CZ" sz="3400" dirty="0" smtClean="0"/>
              <a:t>Soupeření na celé planetě, hlavní fronty v případě „horké války“ ve střední Evropě a v Arktidě;</a:t>
            </a:r>
          </a:p>
          <a:p>
            <a:r>
              <a:rPr lang="cs-CZ" sz="3400" dirty="0" smtClean="0"/>
              <a:t>Vedle dvou hlavních mocenských  bloků se etablovali i další aktéři;</a:t>
            </a:r>
          </a:p>
          <a:p>
            <a:r>
              <a:rPr lang="cs-CZ" sz="3400" dirty="0" smtClean="0"/>
              <a:t>Během studené války se objevila řada „</a:t>
            </a:r>
            <a:r>
              <a:rPr lang="cs-CZ" sz="3400" dirty="0" err="1" smtClean="0"/>
              <a:t>proxy</a:t>
            </a:r>
            <a:r>
              <a:rPr lang="cs-CZ" sz="3400" dirty="0" smtClean="0"/>
              <a:t> </a:t>
            </a:r>
            <a:r>
              <a:rPr lang="cs-CZ" sz="3400" dirty="0" err="1" smtClean="0"/>
              <a:t>wars</a:t>
            </a:r>
            <a:r>
              <a:rPr lang="cs-CZ" sz="3400" dirty="0" smtClean="0"/>
              <a:t>“;</a:t>
            </a:r>
          </a:p>
          <a:p>
            <a:r>
              <a:rPr lang="cs-CZ" sz="3400" dirty="0" smtClean="0"/>
              <a:t>Nejen konflikty v rámci sporů hlavních velmocí.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fáze studené války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1684042"/>
              </p:ext>
            </p:extLst>
          </p:nvPr>
        </p:nvGraphicFramePr>
        <p:xfrm>
          <a:off x="457200" y="1196753"/>
          <a:ext cx="8229600" cy="5761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1692">
                <a:tc>
                  <a:txBody>
                    <a:bodyPr/>
                    <a:lstStyle/>
                    <a:p>
                      <a:r>
                        <a:rPr lang="cs-CZ" dirty="0" smtClean="0"/>
                        <a:t>Vznik a první vyhrocení  (1946-1955)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Komunistická expanze ve střední a východní Evropě</a:t>
                      </a:r>
                    </a:p>
                    <a:p>
                      <a:r>
                        <a:rPr lang="cs-CZ" baseline="0" dirty="0" smtClean="0"/>
                        <a:t>První berlínská krize</a:t>
                      </a:r>
                    </a:p>
                    <a:p>
                      <a:r>
                        <a:rPr lang="cs-CZ" baseline="0" dirty="0" smtClean="0"/>
                        <a:t>Vznik NATO (1949) a Varšavské smlouvy (1955)</a:t>
                      </a:r>
                    </a:p>
                    <a:p>
                      <a:r>
                        <a:rPr lang="cs-CZ" baseline="0" dirty="0" smtClean="0"/>
                        <a:t>Korejská válka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Zmírnění</a:t>
                      </a:r>
                      <a:r>
                        <a:rPr lang="cs-CZ" baseline="0" dirty="0" smtClean="0"/>
                        <a:t> napětí </a:t>
                      </a:r>
                      <a:r>
                        <a:rPr lang="cs-CZ" dirty="0" smtClean="0"/>
                        <a:t>(1956-1959)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Ženevská jednání </a:t>
                      </a:r>
                    </a:p>
                    <a:p>
                      <a:r>
                        <a:rPr lang="cs-CZ" dirty="0" smtClean="0"/>
                        <a:t>Suezská krize </a:t>
                      </a:r>
                    </a:p>
                    <a:p>
                      <a:r>
                        <a:rPr lang="cs-CZ" baseline="0" dirty="0" smtClean="0"/>
                        <a:t>Intervence  v Maďarsku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dirty="0" smtClean="0"/>
                        <a:t>Krizové období (1960-1962)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Krize „U-2“ </a:t>
                      </a:r>
                    </a:p>
                    <a:p>
                      <a:r>
                        <a:rPr lang="cs-CZ" dirty="0" smtClean="0"/>
                        <a:t>Druhá Berlínská krize</a:t>
                      </a:r>
                    </a:p>
                    <a:p>
                      <a:r>
                        <a:rPr lang="cs-CZ" dirty="0" smtClean="0"/>
                        <a:t>Karibská krize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dirty="0" smtClean="0"/>
                        <a:t>Uvolnění (</a:t>
                      </a:r>
                      <a:r>
                        <a:rPr lang="cs-CZ" dirty="0" err="1" smtClean="0"/>
                        <a:t>Détente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Jednání</a:t>
                      </a:r>
                      <a:r>
                        <a:rPr lang="cs-CZ" baseline="0" dirty="0" smtClean="0"/>
                        <a:t> mezi velmocemi </a:t>
                      </a:r>
                    </a:p>
                    <a:p>
                      <a:r>
                        <a:rPr lang="cs-CZ" baseline="0" dirty="0" smtClean="0"/>
                        <a:t>Etablování „třetích sil“(Čína,Francie,</a:t>
                      </a:r>
                      <a:r>
                        <a:rPr lang="cs-CZ" baseline="0" dirty="0" err="1" smtClean="0"/>
                        <a:t>Hn</a:t>
                      </a:r>
                      <a:r>
                        <a:rPr lang="cs-CZ" baseline="0" dirty="0" smtClean="0"/>
                        <a:t>. nezúčastněných) 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Vietnamská</a:t>
                      </a:r>
                      <a:r>
                        <a:rPr lang="cs-CZ" baseline="0" dirty="0" smtClean="0"/>
                        <a:t> válka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Vyhrocení (1980-1985)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Nástup Ronalda Reagana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Strategická obranná iniciativa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Intervence SSSR v Afghánistánu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Uvolňování napětí (1986-1989-91)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Nástup Michaila Gorbačova</a:t>
                      </a:r>
                    </a:p>
                    <a:p>
                      <a:r>
                        <a:rPr lang="cs-CZ" dirty="0" smtClean="0"/>
                        <a:t>Stažení SSSR z Afghánistánu </a:t>
                      </a:r>
                    </a:p>
                    <a:p>
                      <a:r>
                        <a:rPr lang="cs-CZ" dirty="0" smtClean="0"/>
                        <a:t>Pád komunismu ve středovýchodní Evropě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9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krize studené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96150"/>
              </p:ext>
            </p:extLst>
          </p:nvPr>
        </p:nvGraphicFramePr>
        <p:xfrm>
          <a:off x="457200" y="1600200"/>
          <a:ext cx="8229600" cy="3864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872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Druhá Berlínská krize</a:t>
                      </a:r>
                    </a:p>
                    <a:p>
                      <a:r>
                        <a:rPr lang="cs-CZ" sz="2000" dirty="0" smtClean="0"/>
                        <a:t>( 1961)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Stavba Berlínské zdi, tanky SSSR</a:t>
                      </a:r>
                      <a:r>
                        <a:rPr lang="cs-CZ" sz="2000" baseline="0" dirty="0" smtClean="0"/>
                        <a:t> a USA v Berlíně stály v bojových pozicích proti sobě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Karibská krize </a:t>
                      </a:r>
                    </a:p>
                    <a:p>
                      <a:r>
                        <a:rPr lang="cs-CZ" sz="2000" dirty="0" smtClean="0"/>
                        <a:t>(1962)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Rozmístění sovětských raket s jadernými hlavicemi na</a:t>
                      </a:r>
                      <a:r>
                        <a:rPr lang="cs-CZ" sz="2000" baseline="0" dirty="0" smtClean="0"/>
                        <a:t> Kubě </a:t>
                      </a:r>
                      <a:endParaRPr lang="cs-CZ" sz="2000" dirty="0" smtClean="0"/>
                    </a:p>
                    <a:p>
                      <a:r>
                        <a:rPr lang="cs-CZ" sz="2000" dirty="0" smtClean="0"/>
                        <a:t>Americká blokáda Kuby (zamezení</a:t>
                      </a:r>
                      <a:r>
                        <a:rPr lang="cs-CZ" sz="2000" baseline="0" dirty="0" smtClean="0"/>
                        <a:t> dalších dodávek)</a:t>
                      </a:r>
                      <a:endParaRPr lang="cs-CZ" sz="2000" dirty="0" smtClean="0"/>
                    </a:p>
                    <a:p>
                      <a:r>
                        <a:rPr lang="cs-CZ" sz="2000" baseline="0" dirty="0" smtClean="0"/>
                        <a:t>Odvrácení jaderné války dohodou  </a:t>
                      </a:r>
                      <a:r>
                        <a:rPr lang="cs-CZ" sz="2000" dirty="0" smtClean="0"/>
                        <a:t> 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„</a:t>
                      </a:r>
                      <a:r>
                        <a:rPr lang="cs-CZ" sz="2000" dirty="0" err="1" smtClean="0"/>
                        <a:t>Nuclear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dirty="0" err="1" smtClean="0"/>
                        <a:t>Scare</a:t>
                      </a:r>
                      <a:r>
                        <a:rPr lang="cs-CZ" sz="2000" dirty="0" smtClean="0"/>
                        <a:t>“ </a:t>
                      </a:r>
                    </a:p>
                    <a:p>
                      <a:r>
                        <a:rPr lang="cs-CZ" sz="2000" dirty="0" smtClean="0"/>
                        <a:t>(1983)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Ve vyhrocené</a:t>
                      </a:r>
                      <a:r>
                        <a:rPr lang="cs-CZ" sz="2000" baseline="0" dirty="0" smtClean="0"/>
                        <a:t> situaci SSSR věřil, že cvičení NATO </a:t>
                      </a:r>
                      <a:r>
                        <a:rPr lang="cs-CZ" sz="2000" baseline="0" dirty="0" err="1" smtClean="0"/>
                        <a:t>Able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Archer</a:t>
                      </a:r>
                      <a:r>
                        <a:rPr lang="cs-CZ" sz="2000" baseline="0" dirty="0" smtClean="0"/>
                        <a:t> 83 je krycí operací pro zahájení války;</a:t>
                      </a:r>
                    </a:p>
                    <a:p>
                      <a:r>
                        <a:rPr lang="cs-CZ" sz="2000" baseline="0" dirty="0" smtClean="0"/>
                        <a:t>Uvedení části vojsk do pohotovosti;</a:t>
                      </a:r>
                    </a:p>
                    <a:p>
                      <a:r>
                        <a:rPr lang="cs-CZ" sz="2000" baseline="0" dirty="0" smtClean="0"/>
                        <a:t>Vyřešení mj. díky dvojité špionáži. 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4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„</a:t>
            </a:r>
            <a:r>
              <a:rPr lang="cs-CZ" dirty="0" err="1" smtClean="0"/>
              <a:t>proxy</a:t>
            </a:r>
            <a:r>
              <a:rPr lang="cs-CZ" dirty="0" smtClean="0"/>
              <a:t>“ války studené války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000823"/>
              </p:ext>
            </p:extLst>
          </p:nvPr>
        </p:nvGraphicFramePr>
        <p:xfrm>
          <a:off x="457200" y="1600200"/>
          <a:ext cx="8229600" cy="4919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Korejská</a:t>
                      </a:r>
                      <a:r>
                        <a:rPr lang="cs-CZ" baseline="0" dirty="0" smtClean="0"/>
                        <a:t> válka (1950-1953)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Vpád komunistické KLDR do Korejské republiky</a:t>
                      </a:r>
                      <a:r>
                        <a:rPr lang="cs-CZ" baseline="0" dirty="0" smtClean="0"/>
                        <a:t>, na její obranu USA a spojenci (garance OSN), na stranu KLDR „čínští dobrovolníci“ + experti východního bloku; </a:t>
                      </a:r>
                      <a:r>
                        <a:rPr lang="cs-CZ" dirty="0" smtClean="0"/>
                        <a:t>nejprve výrazné přesuny front</a:t>
                      </a:r>
                      <a:r>
                        <a:rPr lang="cs-CZ" baseline="0" dirty="0" smtClean="0"/>
                        <a:t> a manévry, poté ustálení a příměří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Vietnamská válka (1955-1975)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</a:t>
                      </a:r>
                      <a:r>
                        <a:rPr lang="cs-CZ" baseline="0" dirty="0" smtClean="0"/>
                        <a:t> střetů mezi severním a jižním Vietnamem od roku 1965 silně intervenují USA se spojenci, guerillový boj </a:t>
                      </a:r>
                      <a:r>
                        <a:rPr lang="cs-CZ" baseline="0" dirty="0" err="1" smtClean="0"/>
                        <a:t>Vietkongu</a:t>
                      </a:r>
                      <a:r>
                        <a:rPr lang="cs-CZ" baseline="0" dirty="0" smtClean="0"/>
                        <a:t> na jihu, po odchodu USA vítězství Severního Vietnamu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Afghánská válka (1979-1989)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Intervence SSSR do Afghánistánu, muslimský odboj podporovaný západními státy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Arabsko-izraelské</a:t>
                      </a:r>
                      <a:r>
                        <a:rPr lang="cs-CZ" baseline="0" dirty="0" smtClean="0"/>
                        <a:t> války (1949-1989).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Několik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protizraelských</a:t>
                      </a:r>
                      <a:r>
                        <a:rPr lang="cs-CZ" baseline="0" dirty="0" smtClean="0"/>
                        <a:t> koalic, s výjimkou roku 1949 komunistický  blok na straně arabských států (včetně působení vojenských poradců a pilotů), Suezská válka 1956, Šestidenní válka 1967 a </a:t>
                      </a:r>
                      <a:r>
                        <a:rPr lang="cs-CZ" baseline="0" dirty="0" err="1" smtClean="0"/>
                        <a:t>Jomkipurská</a:t>
                      </a:r>
                      <a:r>
                        <a:rPr lang="cs-CZ" baseline="0" dirty="0" smtClean="0"/>
                        <a:t> válka 1973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dirty="0" smtClean="0"/>
                        <a:t>Protikoloniální války a následné občanské války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procesu bojů proti koloniální nadvládě</a:t>
                      </a:r>
                      <a:r>
                        <a:rPr lang="cs-CZ" baseline="0" dirty="0" smtClean="0"/>
                        <a:t> silná intervence velmocí, n</a:t>
                      </a:r>
                      <a:r>
                        <a:rPr lang="cs-CZ" dirty="0" smtClean="0"/>
                        <a:t>apř. válka o </a:t>
                      </a:r>
                      <a:r>
                        <a:rPr lang="cs-CZ" dirty="0" err="1" smtClean="0"/>
                        <a:t>Katangu</a:t>
                      </a:r>
                      <a:r>
                        <a:rPr lang="cs-CZ" dirty="0" smtClean="0"/>
                        <a:t> v roce 1960, válka v Angole 1975-1991 apod.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významné ozbrojené konflikty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777181"/>
              </p:ext>
            </p:extLst>
          </p:nvPr>
        </p:nvGraphicFramePr>
        <p:xfrm>
          <a:off x="457200" y="1600200"/>
          <a:ext cx="8229600" cy="4026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1675">
                <a:tc>
                  <a:txBody>
                    <a:bodyPr/>
                    <a:lstStyle/>
                    <a:p>
                      <a:r>
                        <a:rPr lang="cs-CZ" dirty="0" smtClean="0"/>
                        <a:t>Indicko-pákistánské války (1947, 1965,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1971)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Spor o území Kašmíru a v roce 1971 i o území Bangladéše</a:t>
                      </a:r>
                    </a:p>
                    <a:p>
                      <a:r>
                        <a:rPr lang="cs-CZ" dirty="0" smtClean="0"/>
                        <a:t>Války se staly příčinou</a:t>
                      </a:r>
                      <a:r>
                        <a:rPr lang="cs-CZ" baseline="0" dirty="0" smtClean="0"/>
                        <a:t> jaderného vyzbrojení obou stran konfliktu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1675">
                <a:tc>
                  <a:txBody>
                    <a:bodyPr/>
                    <a:lstStyle/>
                    <a:p>
                      <a:r>
                        <a:rPr lang="cs-CZ" dirty="0" smtClean="0"/>
                        <a:t>Irácko-íránská válka (1980-1988)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Válka iráckého diktátora proti novému islamistickému režimu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Rozsáhlé pozemní frontové operace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Raketové</a:t>
                      </a:r>
                      <a:r>
                        <a:rPr lang="cs-CZ" baseline="0" dirty="0" smtClean="0"/>
                        <a:t> ostřelování;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Nasazení chemických zbraní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1675">
                <a:tc>
                  <a:txBody>
                    <a:bodyPr/>
                    <a:lstStyle/>
                    <a:p>
                      <a:r>
                        <a:rPr lang="cs-CZ" dirty="0" smtClean="0"/>
                        <a:t>Falklandská</a:t>
                      </a:r>
                      <a:r>
                        <a:rPr lang="cs-CZ" baseline="0" dirty="0" smtClean="0"/>
                        <a:t> válka (UK vs. Argentina) (1982)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„Poslední</a:t>
                      </a:r>
                      <a:r>
                        <a:rPr lang="cs-CZ" baseline="0" dirty="0" smtClean="0"/>
                        <a:t> koloniální válka Velké Británie“?</a:t>
                      </a:r>
                    </a:p>
                    <a:p>
                      <a:r>
                        <a:rPr lang="cs-CZ" baseline="0" dirty="0" smtClean="0"/>
                        <a:t>Operace Britů ve velké vzdálenosti od vlastních základen </a:t>
                      </a:r>
                    </a:p>
                    <a:p>
                      <a:r>
                        <a:rPr lang="cs-CZ" baseline="0" dirty="0" smtClean="0"/>
                        <a:t>Nasazení moderních zbraní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6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omezené vojenské operace studené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669384"/>
              </p:ext>
            </p:extLst>
          </p:nvPr>
        </p:nvGraphicFramePr>
        <p:xfrm>
          <a:off x="457200" y="1600200"/>
          <a:ext cx="8229600" cy="4958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Letecké souboje</a:t>
                      </a:r>
                      <a:r>
                        <a:rPr lang="cs-CZ" baseline="0" dirty="0" smtClean="0"/>
                        <a:t> a tajné operace na „železné oponě“ (1948-1989)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Špionážní lety, ostré</a:t>
                      </a:r>
                      <a:r>
                        <a:rPr lang="cs-CZ" baseline="0" dirty="0" smtClean="0"/>
                        <a:t> souboje, </a:t>
                      </a:r>
                      <a:r>
                        <a:rPr lang="cs-CZ" dirty="0" smtClean="0"/>
                        <a:t>západní podpora guerilly a odboje</a:t>
                      </a:r>
                      <a:r>
                        <a:rPr lang="cs-CZ" baseline="0" dirty="0" smtClean="0"/>
                        <a:t> v zemích komunistického bloku v 50. letech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Sovětské intervence v zemích komunistického</a:t>
                      </a:r>
                      <a:r>
                        <a:rPr lang="cs-CZ" baseline="0" dirty="0" smtClean="0"/>
                        <a:t> bloku (1948-1989)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Maďarsko 1956, ČSSR 1968, příprava</a:t>
                      </a:r>
                      <a:r>
                        <a:rPr lang="cs-CZ" baseline="0" dirty="0" smtClean="0"/>
                        <a:t> na Polsko 1981 (nakonec pouze zásah polské armády)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Sovětsko-čínský konflikt na řece </a:t>
                      </a:r>
                      <a:r>
                        <a:rPr lang="cs-CZ" dirty="0" err="1" smtClean="0"/>
                        <a:t>Ussuri</a:t>
                      </a:r>
                      <a:r>
                        <a:rPr lang="cs-CZ" dirty="0" smtClean="0"/>
                        <a:t> (1969)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Prostorově</a:t>
                      </a:r>
                      <a:r>
                        <a:rPr lang="cs-CZ" baseline="0" dirty="0" smtClean="0"/>
                        <a:t> omezený konflikt o sporný hraniční ostrov </a:t>
                      </a:r>
                      <a:r>
                        <a:rPr lang="cs-CZ" dirty="0" err="1" smtClean="0">
                          <a:effectLst/>
                        </a:rPr>
                        <a:t>Damanskij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dirty="0" smtClean="0"/>
                        <a:t>Čínsko-vietnamská válka (1979)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Čínský</a:t>
                      </a:r>
                      <a:r>
                        <a:rPr lang="cs-CZ" baseline="0" dirty="0" smtClean="0"/>
                        <a:t> útok na severu Vietnamu, odražen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52">
                <a:tc>
                  <a:txBody>
                    <a:bodyPr/>
                    <a:lstStyle/>
                    <a:p>
                      <a:r>
                        <a:rPr lang="cs-CZ" dirty="0" smtClean="0"/>
                        <a:t>Izraelský</a:t>
                      </a:r>
                      <a:r>
                        <a:rPr lang="cs-CZ" baseline="0" dirty="0" smtClean="0"/>
                        <a:t> útok na </a:t>
                      </a:r>
                      <a:r>
                        <a:rPr lang="cs-CZ" baseline="0" dirty="0" err="1" smtClean="0"/>
                        <a:t>Osirak</a:t>
                      </a:r>
                      <a:r>
                        <a:rPr lang="cs-CZ" baseline="0" dirty="0" smtClean="0"/>
                        <a:t> (1981)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Úspěšný</a:t>
                      </a:r>
                      <a:r>
                        <a:rPr lang="cs-CZ" baseline="0" dirty="0" smtClean="0"/>
                        <a:t> nálet na irácké jaderné zařízení.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Americké</a:t>
                      </a:r>
                      <a:r>
                        <a:rPr lang="cs-CZ" baseline="0" dirty="0" smtClean="0"/>
                        <a:t> nálety na Libyi (1986)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Odveta za lybijskou angažovanost v podpoře terorismu. 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Obecné rysy vojenství v období studené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Jaderné zbraně mění celkový charakter  války a strategie. </a:t>
            </a:r>
          </a:p>
          <a:p>
            <a:r>
              <a:rPr lang="cs-CZ" dirty="0"/>
              <a:t>Jaderné zbraně způsobily, že se zbraně staly rozhodujícím činitelem strategie namísto pouhého nástroje v rukou stratégů</a:t>
            </a:r>
            <a:endParaRPr lang="cs-CZ" dirty="0" smtClean="0"/>
          </a:p>
          <a:p>
            <a:r>
              <a:rPr lang="cs-CZ" dirty="0" smtClean="0"/>
              <a:t>Strategie nasazení jaderných zbraní zohledňují masivní a omezené nasazení a první a odvetný úder   </a:t>
            </a:r>
          </a:p>
          <a:p>
            <a:r>
              <a:rPr lang="cs-CZ" dirty="0" smtClean="0"/>
              <a:t>V „horkých válkách“ válkách se uplatňovala běžná strategie (korejská válka se podobala operacím II. světové války, vietnamská a afghánská válka měla rysy </a:t>
            </a:r>
            <a:r>
              <a:rPr lang="cs-CZ" dirty="0" err="1" smtClean="0"/>
              <a:t>counterinsurgency</a:t>
            </a:r>
            <a:r>
              <a:rPr lang="cs-CZ" dirty="0" smtClean="0"/>
              <a:t>);</a:t>
            </a:r>
          </a:p>
          <a:p>
            <a:r>
              <a:rPr lang="cs-CZ" dirty="0" smtClean="0"/>
              <a:t>Armády východního bloku založené na všeobecné branné povinnosti se silným základem profesionálních vojáků, u států NATO různé způsoby doplňování ozbrojených sil; </a:t>
            </a:r>
          </a:p>
          <a:p>
            <a:r>
              <a:rPr lang="cs-CZ" dirty="0" smtClean="0"/>
              <a:t>Rozvoj masivních výsadkových a speciálních sil.</a:t>
            </a:r>
          </a:p>
          <a:p>
            <a:r>
              <a:rPr lang="cs-CZ" dirty="0" smtClean="0"/>
              <a:t>Silná „</a:t>
            </a:r>
            <a:r>
              <a:rPr lang="cs-CZ" dirty="0" err="1" smtClean="0"/>
              <a:t>paramilitarizace</a:t>
            </a:r>
            <a:r>
              <a:rPr lang="cs-CZ" dirty="0" smtClean="0"/>
              <a:t>“ ve východním bloku. </a:t>
            </a:r>
          </a:p>
          <a:p>
            <a:r>
              <a:rPr lang="cs-CZ" dirty="0" smtClean="0"/>
              <a:t>Guerillové armády ve třetím světě.</a:t>
            </a:r>
          </a:p>
          <a:p>
            <a:r>
              <a:rPr lang="cs-CZ" dirty="0" smtClean="0"/>
              <a:t>Ve třetím světě i žoldnéřské jednotky, většinou vedené příslušníky západních  států.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2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Jaderné zbraně a jejich nosiče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Jaderné zbraně štěpné a termonukleární (fúzní, obecně nazývány vodíkové). </a:t>
            </a:r>
          </a:p>
          <a:p>
            <a:r>
              <a:rPr lang="cs-CZ" dirty="0" smtClean="0"/>
              <a:t>Hlavní strategické nosiče zbraní („jaderná triáda“) – mezikontinentální balistické rakety (+ střely s plochou dráhou letu), jaderné raketonosné ponorky, strategické bombardéry). </a:t>
            </a:r>
          </a:p>
          <a:p>
            <a:r>
              <a:rPr lang="cs-CZ" dirty="0" smtClean="0"/>
              <a:t>Dále taktické jaderné dělostřelectvo, miny, torpéda apod.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3380035"/>
              </p:ext>
            </p:extLst>
          </p:nvPr>
        </p:nvGraphicFramePr>
        <p:xfrm>
          <a:off x="4648200" y="1600200"/>
          <a:ext cx="4038600" cy="4367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USA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SSSR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1949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Velká Británie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1952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Čína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Izrael/JAR?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60. let, pokus 1979?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dirty="0" smtClean="0"/>
                        <a:t>Indie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1974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1342</Words>
  <Application>Microsoft Office PowerPoint</Application>
  <PresentationFormat>Předvádění na obrazovce (4:3)</PresentationFormat>
  <Paragraphs>186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studené války (1946-1989) </vt:lpstr>
      <vt:lpstr>Základní charakteristika studené války</vt:lpstr>
      <vt:lpstr>Hlavní fáze studené války </vt:lpstr>
      <vt:lpstr>Hlavní krize studené války</vt:lpstr>
      <vt:lpstr>Hlavní „proxy“ války studené války </vt:lpstr>
      <vt:lpstr>Další významné ozbrojené konflikty</vt:lpstr>
      <vt:lpstr>Vybrané omezené vojenské operace studené války</vt:lpstr>
      <vt:lpstr>Obecné rysy vojenství v období studené války</vt:lpstr>
      <vt:lpstr>Jaderné zbraně a jejich nosiče  </vt:lpstr>
      <vt:lpstr>Protiraketová a protijaderná obrana </vt:lpstr>
      <vt:lpstr>Snaha o jaderné odzbrojení</vt:lpstr>
      <vt:lpstr>Chemické a biologické zbraně </vt:lpstr>
      <vt:lpstr>Pěchotní zbraně</vt:lpstr>
      <vt:lpstr>Dělostřelectvo</vt:lpstr>
      <vt:lpstr>Tanky a bojová vozidla </vt:lpstr>
      <vt:lpstr>Námořnictvo </vt:lpstr>
      <vt:lpstr>Letectvo </vt:lpstr>
      <vt:lpstr>Kosmické zbraně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Ucitel</cp:lastModifiedBy>
  <cp:revision>266</cp:revision>
  <dcterms:created xsi:type="dcterms:W3CDTF">2013-10-20T08:36:54Z</dcterms:created>
  <dcterms:modified xsi:type="dcterms:W3CDTF">2017-12-06T14:30:28Z</dcterms:modified>
</cp:coreProperties>
</file>