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5" r:id="rId3"/>
    <p:sldId id="273" r:id="rId4"/>
    <p:sldId id="296" r:id="rId5"/>
    <p:sldId id="274" r:id="rId6"/>
    <p:sldId id="275" r:id="rId7"/>
    <p:sldId id="276" r:id="rId8"/>
    <p:sldId id="277" r:id="rId9"/>
    <p:sldId id="278" r:id="rId10"/>
    <p:sldId id="279" r:id="rId11"/>
    <p:sldId id="280" r:id="rId12"/>
    <p:sldId id="281" r:id="rId13"/>
    <p:sldId id="282" r:id="rId14"/>
    <p:sldId id="267" r:id="rId15"/>
    <p:sldId id="316" r:id="rId16"/>
    <p:sldId id="317" r:id="rId17"/>
    <p:sldId id="318" r:id="rId18"/>
    <p:sldId id="319" r:id="rId19"/>
    <p:sldId id="320" r:id="rId20"/>
    <p:sldId id="321" r:id="rId21"/>
    <p:sldId id="322" r:id="rId22"/>
    <p:sldId id="298" r:id="rId23"/>
    <p:sldId id="299" r:id="rId24"/>
    <p:sldId id="300" r:id="rId25"/>
    <p:sldId id="301" r:id="rId26"/>
    <p:sldId id="302" r:id="rId27"/>
    <p:sldId id="303" r:id="rId28"/>
    <p:sldId id="304" r:id="rId29"/>
    <p:sldId id="305" r:id="rId30"/>
    <p:sldId id="306"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388367-2ED8-404E-A28B-8876E7A960AC}" type="doc">
      <dgm:prSet loTypeId="urn:microsoft.com/office/officeart/2005/8/layout/process1" loCatId="process" qsTypeId="urn:microsoft.com/office/officeart/2005/8/quickstyle/simple1" qsCatId="simple" csTypeId="urn:microsoft.com/office/officeart/2005/8/colors/accent1_2" csCatId="accent1" phldr="1"/>
      <dgm:spPr/>
    </dgm:pt>
    <dgm:pt modelId="{8BC0C881-258A-4646-9F8B-C16F3DC8D1F4}">
      <dgm:prSet phldrT="[Text]"/>
      <dgm:spPr/>
      <dgm:t>
        <a:bodyPr/>
        <a:lstStyle/>
        <a:p>
          <a:r>
            <a:rPr lang="cs-CZ" dirty="0" smtClean="0"/>
            <a:t>Častější chození na večírky (NP)</a:t>
          </a:r>
          <a:endParaRPr lang="cs-CZ" dirty="0"/>
        </a:p>
      </dgm:t>
    </dgm:pt>
    <dgm:pt modelId="{388015D0-9B77-48E4-8E13-C54C2ADA49A1}" type="parTrans" cxnId="{6D1763EC-B57C-4249-9480-6B7990EA77FE}">
      <dgm:prSet/>
      <dgm:spPr/>
      <dgm:t>
        <a:bodyPr/>
        <a:lstStyle/>
        <a:p>
          <a:endParaRPr lang="cs-CZ"/>
        </a:p>
      </dgm:t>
    </dgm:pt>
    <dgm:pt modelId="{DF06DA22-EC81-45CC-9B24-D9E6843680D8}" type="sibTrans" cxnId="{6D1763EC-B57C-4249-9480-6B7990EA77FE}">
      <dgm:prSet/>
      <dgm:spPr/>
      <dgm:t>
        <a:bodyPr/>
        <a:lstStyle/>
        <a:p>
          <a:endParaRPr lang="cs-CZ"/>
        </a:p>
      </dgm:t>
    </dgm:pt>
    <dgm:pt modelId="{1D1F9D62-781F-44A5-B957-122B391B8C40}">
      <dgm:prSet phldrT="[Text]"/>
      <dgm:spPr/>
      <dgm:t>
        <a:bodyPr/>
        <a:lstStyle/>
        <a:p>
          <a:r>
            <a:rPr lang="cs-CZ" dirty="0" smtClean="0"/>
            <a:t>Delší život (ZP)</a:t>
          </a:r>
          <a:endParaRPr lang="cs-CZ" dirty="0"/>
        </a:p>
      </dgm:t>
    </dgm:pt>
    <dgm:pt modelId="{7B24FD33-D79D-409A-983D-2A94B038207D}" type="parTrans" cxnId="{B2B53E7F-FAB7-4F6C-997A-00DED5011F65}">
      <dgm:prSet/>
      <dgm:spPr/>
      <dgm:t>
        <a:bodyPr/>
        <a:lstStyle/>
        <a:p>
          <a:endParaRPr lang="cs-CZ"/>
        </a:p>
      </dgm:t>
    </dgm:pt>
    <dgm:pt modelId="{DE46E66F-0D23-4DB6-B404-1769E2B57AF8}" type="sibTrans" cxnId="{B2B53E7F-FAB7-4F6C-997A-00DED5011F65}">
      <dgm:prSet/>
      <dgm:spPr/>
      <dgm:t>
        <a:bodyPr/>
        <a:lstStyle/>
        <a:p>
          <a:endParaRPr lang="cs-CZ"/>
        </a:p>
      </dgm:t>
    </dgm:pt>
    <dgm:pt modelId="{405DCCF5-6F9E-49A8-A74C-B0437A5A2643}" type="pres">
      <dgm:prSet presAssocID="{E3388367-2ED8-404E-A28B-8876E7A960AC}" presName="Name0" presStyleCnt="0">
        <dgm:presLayoutVars>
          <dgm:dir/>
          <dgm:resizeHandles val="exact"/>
        </dgm:presLayoutVars>
      </dgm:prSet>
      <dgm:spPr/>
    </dgm:pt>
    <dgm:pt modelId="{560FAB46-5793-474A-944C-1372527490E1}" type="pres">
      <dgm:prSet presAssocID="{8BC0C881-258A-4646-9F8B-C16F3DC8D1F4}" presName="node" presStyleLbl="node1" presStyleIdx="0" presStyleCnt="2">
        <dgm:presLayoutVars>
          <dgm:bulletEnabled val="1"/>
        </dgm:presLayoutVars>
      </dgm:prSet>
      <dgm:spPr/>
      <dgm:t>
        <a:bodyPr/>
        <a:lstStyle/>
        <a:p>
          <a:endParaRPr lang="cs-CZ"/>
        </a:p>
      </dgm:t>
    </dgm:pt>
    <dgm:pt modelId="{F91D4C9C-E99E-4668-AD30-65C8B164D2B3}" type="pres">
      <dgm:prSet presAssocID="{DF06DA22-EC81-45CC-9B24-D9E6843680D8}" presName="sibTrans" presStyleLbl="sibTrans2D1" presStyleIdx="0" presStyleCnt="1"/>
      <dgm:spPr/>
      <dgm:t>
        <a:bodyPr/>
        <a:lstStyle/>
        <a:p>
          <a:endParaRPr lang="cs-CZ"/>
        </a:p>
      </dgm:t>
    </dgm:pt>
    <dgm:pt modelId="{9BDC65EC-080A-407A-9083-D965671B1DD3}" type="pres">
      <dgm:prSet presAssocID="{DF06DA22-EC81-45CC-9B24-D9E6843680D8}" presName="connectorText" presStyleLbl="sibTrans2D1" presStyleIdx="0" presStyleCnt="1"/>
      <dgm:spPr/>
      <dgm:t>
        <a:bodyPr/>
        <a:lstStyle/>
        <a:p>
          <a:endParaRPr lang="cs-CZ"/>
        </a:p>
      </dgm:t>
    </dgm:pt>
    <dgm:pt modelId="{189792E0-8533-412C-8C9D-806C7C503F68}" type="pres">
      <dgm:prSet presAssocID="{1D1F9D62-781F-44A5-B957-122B391B8C40}" presName="node" presStyleLbl="node1" presStyleIdx="1" presStyleCnt="2">
        <dgm:presLayoutVars>
          <dgm:bulletEnabled val="1"/>
        </dgm:presLayoutVars>
      </dgm:prSet>
      <dgm:spPr/>
      <dgm:t>
        <a:bodyPr/>
        <a:lstStyle/>
        <a:p>
          <a:endParaRPr lang="cs-CZ"/>
        </a:p>
      </dgm:t>
    </dgm:pt>
  </dgm:ptLst>
  <dgm:cxnLst>
    <dgm:cxn modelId="{EE64B1BF-4129-4E63-B494-BB48CF7A84D8}" type="presOf" srcId="{1D1F9D62-781F-44A5-B957-122B391B8C40}" destId="{189792E0-8533-412C-8C9D-806C7C503F68}" srcOrd="0" destOrd="0" presId="urn:microsoft.com/office/officeart/2005/8/layout/process1"/>
    <dgm:cxn modelId="{B7C756E7-88E2-462F-BE25-BA8F24E0CD38}" type="presOf" srcId="{DF06DA22-EC81-45CC-9B24-D9E6843680D8}" destId="{F91D4C9C-E99E-4668-AD30-65C8B164D2B3}" srcOrd="0" destOrd="0" presId="urn:microsoft.com/office/officeart/2005/8/layout/process1"/>
    <dgm:cxn modelId="{6D1763EC-B57C-4249-9480-6B7990EA77FE}" srcId="{E3388367-2ED8-404E-A28B-8876E7A960AC}" destId="{8BC0C881-258A-4646-9F8B-C16F3DC8D1F4}" srcOrd="0" destOrd="0" parTransId="{388015D0-9B77-48E4-8E13-C54C2ADA49A1}" sibTransId="{DF06DA22-EC81-45CC-9B24-D9E6843680D8}"/>
    <dgm:cxn modelId="{624E1682-C7E9-4E2B-A776-EFE5745DD2E7}" type="presOf" srcId="{8BC0C881-258A-4646-9F8B-C16F3DC8D1F4}" destId="{560FAB46-5793-474A-944C-1372527490E1}" srcOrd="0" destOrd="0" presId="urn:microsoft.com/office/officeart/2005/8/layout/process1"/>
    <dgm:cxn modelId="{6ADD353E-80C1-47B5-9037-7CA95CB48415}" type="presOf" srcId="{DF06DA22-EC81-45CC-9B24-D9E6843680D8}" destId="{9BDC65EC-080A-407A-9083-D965671B1DD3}" srcOrd="1" destOrd="0" presId="urn:microsoft.com/office/officeart/2005/8/layout/process1"/>
    <dgm:cxn modelId="{9FBB8E2C-6459-414F-B33D-68C72A94C28F}" type="presOf" srcId="{E3388367-2ED8-404E-A28B-8876E7A960AC}" destId="{405DCCF5-6F9E-49A8-A74C-B0437A5A2643}" srcOrd="0" destOrd="0" presId="urn:microsoft.com/office/officeart/2005/8/layout/process1"/>
    <dgm:cxn modelId="{B2B53E7F-FAB7-4F6C-997A-00DED5011F65}" srcId="{E3388367-2ED8-404E-A28B-8876E7A960AC}" destId="{1D1F9D62-781F-44A5-B957-122B391B8C40}" srcOrd="1" destOrd="0" parTransId="{7B24FD33-D79D-409A-983D-2A94B038207D}" sibTransId="{DE46E66F-0D23-4DB6-B404-1769E2B57AF8}"/>
    <dgm:cxn modelId="{A1BEB20E-FF9C-4E7C-AE4F-D8CC55EF14CD}" type="presParOf" srcId="{405DCCF5-6F9E-49A8-A74C-B0437A5A2643}" destId="{560FAB46-5793-474A-944C-1372527490E1}" srcOrd="0" destOrd="0" presId="urn:microsoft.com/office/officeart/2005/8/layout/process1"/>
    <dgm:cxn modelId="{5F51DC13-2E23-4473-A266-168BF49C1F4C}" type="presParOf" srcId="{405DCCF5-6F9E-49A8-A74C-B0437A5A2643}" destId="{F91D4C9C-E99E-4668-AD30-65C8B164D2B3}" srcOrd="1" destOrd="0" presId="urn:microsoft.com/office/officeart/2005/8/layout/process1"/>
    <dgm:cxn modelId="{266C843E-B78E-455D-BC3F-1E84AE05880D}" type="presParOf" srcId="{F91D4C9C-E99E-4668-AD30-65C8B164D2B3}" destId="{9BDC65EC-080A-407A-9083-D965671B1DD3}" srcOrd="0" destOrd="0" presId="urn:microsoft.com/office/officeart/2005/8/layout/process1"/>
    <dgm:cxn modelId="{59D0A748-DD86-482E-BA35-4F8C4BC04962}" type="presParOf" srcId="{405DCCF5-6F9E-49A8-A74C-B0437A5A2643}" destId="{189792E0-8533-412C-8C9D-806C7C503F6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8074EA-133A-4F96-ADFC-98F40C48A0D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cs-CZ"/>
        </a:p>
      </dgm:t>
    </dgm:pt>
    <dgm:pt modelId="{FA9E340C-C157-4F01-8B3F-D9482B824F2F}">
      <dgm:prSet phldrT="[Text]"/>
      <dgm:spPr/>
      <dgm:t>
        <a:bodyPr/>
        <a:lstStyle/>
        <a:p>
          <a:r>
            <a:rPr lang="cs-CZ" dirty="0" smtClean="0"/>
            <a:t>Chození na večírky, Délka života (ZP)</a:t>
          </a:r>
          <a:endParaRPr lang="cs-CZ" dirty="0"/>
        </a:p>
      </dgm:t>
    </dgm:pt>
    <dgm:pt modelId="{A7344C2C-6A5D-4393-97CA-5B7F2C3E8E47}" type="sibTrans" cxnId="{6487B633-89B5-47B1-89E7-D894C643B61D}">
      <dgm:prSet/>
      <dgm:spPr/>
      <dgm:t>
        <a:bodyPr/>
        <a:lstStyle/>
        <a:p>
          <a:endParaRPr lang="cs-CZ"/>
        </a:p>
      </dgm:t>
    </dgm:pt>
    <dgm:pt modelId="{2002495D-7414-461F-8E1C-79853C12B2B9}" type="parTrans" cxnId="{6487B633-89B5-47B1-89E7-D894C643B61D}">
      <dgm:prSet/>
      <dgm:spPr/>
      <dgm:t>
        <a:bodyPr/>
        <a:lstStyle/>
        <a:p>
          <a:endParaRPr lang="cs-CZ"/>
        </a:p>
      </dgm:t>
    </dgm:pt>
    <dgm:pt modelId="{E4680D44-87C4-47CD-A697-C4C4F10E37E4}">
      <dgm:prSet phldrT="[Text]"/>
      <dgm:spPr/>
      <dgm:t>
        <a:bodyPr/>
        <a:lstStyle/>
        <a:p>
          <a:r>
            <a:rPr lang="cs-CZ" dirty="0" smtClean="0"/>
            <a:t>Peníze, Životní styl (NP)</a:t>
          </a:r>
          <a:endParaRPr lang="cs-CZ" dirty="0"/>
        </a:p>
      </dgm:t>
    </dgm:pt>
    <dgm:pt modelId="{1BE1B959-3354-49FA-A595-43FE7B9F2E8A}" type="sibTrans" cxnId="{2237C4BC-5DC1-432A-BFD7-8B58E474B638}">
      <dgm:prSet/>
      <dgm:spPr/>
      <dgm:t>
        <a:bodyPr/>
        <a:lstStyle/>
        <a:p>
          <a:endParaRPr lang="cs-CZ"/>
        </a:p>
      </dgm:t>
    </dgm:pt>
    <dgm:pt modelId="{82289DC8-2240-4EA6-BB80-F02C9106B62E}" type="parTrans" cxnId="{2237C4BC-5DC1-432A-BFD7-8B58E474B638}">
      <dgm:prSet/>
      <dgm:spPr/>
      <dgm:t>
        <a:bodyPr/>
        <a:lstStyle/>
        <a:p>
          <a:endParaRPr lang="cs-CZ"/>
        </a:p>
      </dgm:t>
    </dgm:pt>
    <dgm:pt modelId="{82203F2F-B9EA-4242-80A9-89C5CECBC6D6}" type="pres">
      <dgm:prSet presAssocID="{338074EA-133A-4F96-ADFC-98F40C48A0D5}" presName="Name0" presStyleCnt="0">
        <dgm:presLayoutVars>
          <dgm:dir/>
          <dgm:resizeHandles val="exact"/>
        </dgm:presLayoutVars>
      </dgm:prSet>
      <dgm:spPr/>
      <dgm:t>
        <a:bodyPr/>
        <a:lstStyle/>
        <a:p>
          <a:endParaRPr lang="cs-CZ"/>
        </a:p>
      </dgm:t>
    </dgm:pt>
    <dgm:pt modelId="{1DC36901-63E3-4E5A-B4C2-1F40552BF1F8}" type="pres">
      <dgm:prSet presAssocID="{E4680D44-87C4-47CD-A697-C4C4F10E37E4}" presName="node" presStyleLbl="node1" presStyleIdx="0" presStyleCnt="2">
        <dgm:presLayoutVars>
          <dgm:bulletEnabled val="1"/>
        </dgm:presLayoutVars>
      </dgm:prSet>
      <dgm:spPr/>
      <dgm:t>
        <a:bodyPr/>
        <a:lstStyle/>
        <a:p>
          <a:endParaRPr lang="cs-CZ"/>
        </a:p>
      </dgm:t>
    </dgm:pt>
    <dgm:pt modelId="{375D415F-83A9-45F2-A9DC-BC6652B89F11}" type="pres">
      <dgm:prSet presAssocID="{1BE1B959-3354-49FA-A595-43FE7B9F2E8A}" presName="sibTrans" presStyleLbl="sibTrans2D1" presStyleIdx="0" presStyleCnt="1"/>
      <dgm:spPr/>
      <dgm:t>
        <a:bodyPr/>
        <a:lstStyle/>
        <a:p>
          <a:endParaRPr lang="cs-CZ"/>
        </a:p>
      </dgm:t>
    </dgm:pt>
    <dgm:pt modelId="{181CC9DE-B611-40F2-AB78-BE9542BD3763}" type="pres">
      <dgm:prSet presAssocID="{1BE1B959-3354-49FA-A595-43FE7B9F2E8A}" presName="connectorText" presStyleLbl="sibTrans2D1" presStyleIdx="0" presStyleCnt="1"/>
      <dgm:spPr/>
      <dgm:t>
        <a:bodyPr/>
        <a:lstStyle/>
        <a:p>
          <a:endParaRPr lang="cs-CZ"/>
        </a:p>
      </dgm:t>
    </dgm:pt>
    <dgm:pt modelId="{582D06DB-6CF0-4077-9262-E394612AF857}" type="pres">
      <dgm:prSet presAssocID="{FA9E340C-C157-4F01-8B3F-D9482B824F2F}" presName="node" presStyleLbl="node1" presStyleIdx="1" presStyleCnt="2">
        <dgm:presLayoutVars>
          <dgm:bulletEnabled val="1"/>
        </dgm:presLayoutVars>
      </dgm:prSet>
      <dgm:spPr/>
      <dgm:t>
        <a:bodyPr/>
        <a:lstStyle/>
        <a:p>
          <a:endParaRPr lang="cs-CZ"/>
        </a:p>
      </dgm:t>
    </dgm:pt>
  </dgm:ptLst>
  <dgm:cxnLst>
    <dgm:cxn modelId="{0E7F8DDB-9FD6-47F0-B3E2-2C27FFAA4AB4}" type="presOf" srcId="{338074EA-133A-4F96-ADFC-98F40C48A0D5}" destId="{82203F2F-B9EA-4242-80A9-89C5CECBC6D6}" srcOrd="0" destOrd="0" presId="urn:microsoft.com/office/officeart/2005/8/layout/process1"/>
    <dgm:cxn modelId="{6487B633-89B5-47B1-89E7-D894C643B61D}" srcId="{338074EA-133A-4F96-ADFC-98F40C48A0D5}" destId="{FA9E340C-C157-4F01-8B3F-D9482B824F2F}" srcOrd="1" destOrd="0" parTransId="{2002495D-7414-461F-8E1C-79853C12B2B9}" sibTransId="{A7344C2C-6A5D-4393-97CA-5B7F2C3E8E47}"/>
    <dgm:cxn modelId="{435B238A-2021-486E-A412-CDAC320DEEE9}" type="presOf" srcId="{E4680D44-87C4-47CD-A697-C4C4F10E37E4}" destId="{1DC36901-63E3-4E5A-B4C2-1F40552BF1F8}" srcOrd="0" destOrd="0" presId="urn:microsoft.com/office/officeart/2005/8/layout/process1"/>
    <dgm:cxn modelId="{1CA530B5-F8C1-412D-8798-6531894CD5A3}" type="presOf" srcId="{FA9E340C-C157-4F01-8B3F-D9482B824F2F}" destId="{582D06DB-6CF0-4077-9262-E394612AF857}" srcOrd="0" destOrd="0" presId="urn:microsoft.com/office/officeart/2005/8/layout/process1"/>
    <dgm:cxn modelId="{2237C4BC-5DC1-432A-BFD7-8B58E474B638}" srcId="{338074EA-133A-4F96-ADFC-98F40C48A0D5}" destId="{E4680D44-87C4-47CD-A697-C4C4F10E37E4}" srcOrd="0" destOrd="0" parTransId="{82289DC8-2240-4EA6-BB80-F02C9106B62E}" sibTransId="{1BE1B959-3354-49FA-A595-43FE7B9F2E8A}"/>
    <dgm:cxn modelId="{BB3465F7-F413-4807-85C5-562AB6204CC1}" type="presOf" srcId="{1BE1B959-3354-49FA-A595-43FE7B9F2E8A}" destId="{181CC9DE-B611-40F2-AB78-BE9542BD3763}" srcOrd="1" destOrd="0" presId="urn:microsoft.com/office/officeart/2005/8/layout/process1"/>
    <dgm:cxn modelId="{A6FAB094-4BD8-4754-9747-673AC279CB9A}" type="presOf" srcId="{1BE1B959-3354-49FA-A595-43FE7B9F2E8A}" destId="{375D415F-83A9-45F2-A9DC-BC6652B89F11}" srcOrd="0" destOrd="0" presId="urn:microsoft.com/office/officeart/2005/8/layout/process1"/>
    <dgm:cxn modelId="{9FDC7DC9-F2C6-45B3-955E-BE15D9150AC6}" type="presParOf" srcId="{82203F2F-B9EA-4242-80A9-89C5CECBC6D6}" destId="{1DC36901-63E3-4E5A-B4C2-1F40552BF1F8}" srcOrd="0" destOrd="0" presId="urn:microsoft.com/office/officeart/2005/8/layout/process1"/>
    <dgm:cxn modelId="{1BCFF5B8-CB23-4455-9800-EDFCC6881C2F}" type="presParOf" srcId="{82203F2F-B9EA-4242-80A9-89C5CECBC6D6}" destId="{375D415F-83A9-45F2-A9DC-BC6652B89F11}" srcOrd="1" destOrd="0" presId="urn:microsoft.com/office/officeart/2005/8/layout/process1"/>
    <dgm:cxn modelId="{18DA81EB-7740-4063-A614-219F8BD03E5E}" type="presParOf" srcId="{375D415F-83A9-45F2-A9DC-BC6652B89F11}" destId="{181CC9DE-B611-40F2-AB78-BE9542BD3763}" srcOrd="0" destOrd="0" presId="urn:microsoft.com/office/officeart/2005/8/layout/process1"/>
    <dgm:cxn modelId="{943974D3-E4EE-402F-A779-8FAD5921C404}" type="presParOf" srcId="{82203F2F-B9EA-4242-80A9-89C5CECBC6D6}" destId="{582D06DB-6CF0-4077-9262-E394612AF857}"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FAB46-5793-474A-944C-1372527490E1}">
      <dsp:nvSpPr>
        <dsp:cNvPr id="0" name=""/>
        <dsp:cNvSpPr/>
      </dsp:nvSpPr>
      <dsp:spPr>
        <a:xfrm>
          <a:off x="789"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Častější chození na večírky (NP)</a:t>
          </a:r>
          <a:endParaRPr lang="cs-CZ" sz="1900" kern="1200" dirty="0"/>
        </a:p>
      </dsp:txBody>
      <dsp:txXfrm>
        <a:off x="30361" y="1500389"/>
        <a:ext cx="1623610" cy="950508"/>
      </dsp:txXfrm>
    </dsp:sp>
    <dsp:sp modelId="{F91D4C9C-E99E-4668-AD30-65C8B164D2B3}">
      <dsp:nvSpPr>
        <dsp:cNvPr id="0" name=""/>
        <dsp:cNvSpPr/>
      </dsp:nvSpPr>
      <dsp:spPr>
        <a:xfrm>
          <a:off x="1851818" y="1766982"/>
          <a:ext cx="356743" cy="4173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1818" y="1850447"/>
        <a:ext cx="249720" cy="250393"/>
      </dsp:txXfrm>
    </dsp:sp>
    <dsp:sp modelId="{189792E0-8533-412C-8C9D-806C7C503F68}">
      <dsp:nvSpPr>
        <dsp:cNvPr id="0" name=""/>
        <dsp:cNvSpPr/>
      </dsp:nvSpPr>
      <dsp:spPr>
        <a:xfrm>
          <a:off x="2356644"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Delší život (ZP)</a:t>
          </a:r>
          <a:endParaRPr lang="cs-CZ" sz="1900" kern="1200" dirty="0"/>
        </a:p>
      </dsp:txBody>
      <dsp:txXfrm>
        <a:off x="2386216" y="1500389"/>
        <a:ext cx="1623610" cy="9505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36901-63E3-4E5A-B4C2-1F40552BF1F8}">
      <dsp:nvSpPr>
        <dsp:cNvPr id="0" name=""/>
        <dsp:cNvSpPr/>
      </dsp:nvSpPr>
      <dsp:spPr>
        <a:xfrm>
          <a:off x="789"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Peníze, Životní styl (NP)</a:t>
          </a:r>
          <a:endParaRPr lang="cs-CZ" sz="1900" kern="1200" dirty="0"/>
        </a:p>
      </dsp:txBody>
      <dsp:txXfrm>
        <a:off x="30372" y="1500202"/>
        <a:ext cx="1624249" cy="950883"/>
      </dsp:txXfrm>
    </dsp:sp>
    <dsp:sp modelId="{375D415F-83A9-45F2-A9DC-BC6652B89F11}">
      <dsp:nvSpPr>
        <dsp:cNvPr id="0" name=""/>
        <dsp:cNvSpPr/>
      </dsp:nvSpPr>
      <dsp:spPr>
        <a:xfrm>
          <a:off x="1852545" y="1766900"/>
          <a:ext cx="356883" cy="4174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2545" y="1850397"/>
        <a:ext cx="249818" cy="250492"/>
      </dsp:txXfrm>
    </dsp:sp>
    <dsp:sp modelId="{582D06DB-6CF0-4077-9262-E394612AF857}">
      <dsp:nvSpPr>
        <dsp:cNvPr id="0" name=""/>
        <dsp:cNvSpPr/>
      </dsp:nvSpPr>
      <dsp:spPr>
        <a:xfrm>
          <a:off x="2357570"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Chození na večírky, Délka života (ZP)</a:t>
          </a:r>
          <a:endParaRPr lang="cs-CZ" sz="1900" kern="1200" dirty="0"/>
        </a:p>
      </dsp:txBody>
      <dsp:txXfrm>
        <a:off x="2387153" y="1500202"/>
        <a:ext cx="1624249" cy="95088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9E792-AA51-42C2-8D8C-BFA68AF227F2}" type="datetimeFigureOut">
              <a:rPr lang="cs-CZ" smtClean="0"/>
              <a:t>26.10.2017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EB43E-40FD-4CE2-9B8A-842D639F08A3}" type="slidenum">
              <a:rPr lang="cs-CZ" smtClean="0"/>
              <a:t>‹#›</a:t>
            </a:fld>
            <a:endParaRPr lang="cs-CZ"/>
          </a:p>
        </p:txBody>
      </p:sp>
    </p:spTree>
    <p:extLst>
      <p:ext uri="{BB962C8B-B14F-4D97-AF65-F5344CB8AC3E}">
        <p14:creationId xmlns:p14="http://schemas.microsoft.com/office/powerpoint/2010/main" val="17038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p>
        </p:txBody>
      </p:sp>
      <p:sp>
        <p:nvSpPr>
          <p:cNvPr id="2970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2AAC5-126F-414B-B662-64EA26B2A95E}" type="slidenum">
              <a:rPr lang="cs-CZ" altLang="cs-CZ" smtClean="0">
                <a:latin typeface="Arial" charset="0"/>
              </a:rPr>
              <a:pPr eaLnBrk="1" hangingPunct="1"/>
              <a:t>29</a:t>
            </a:fld>
            <a:endParaRPr lang="cs-CZ" altLang="cs-CZ" smtClean="0">
              <a:latin typeface="Arial" charset="0"/>
            </a:endParaRPr>
          </a:p>
        </p:txBody>
      </p:sp>
    </p:spTree>
    <p:extLst>
      <p:ext uri="{BB962C8B-B14F-4D97-AF65-F5344CB8AC3E}">
        <p14:creationId xmlns:p14="http://schemas.microsoft.com/office/powerpoint/2010/main" val="28363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2438400" y="228600"/>
            <a:ext cx="6400800" cy="12192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2438400" y="1600200"/>
            <a:ext cx="6400800" cy="4495800"/>
          </a:xfrm>
        </p:spPr>
        <p:txBody>
          <a:bodyPr>
            <a:normAutofit/>
          </a:bodyPr>
          <a:lstStyle/>
          <a:p>
            <a:pPr lvl="0"/>
            <a:endParaRPr lang="cs-CZ" noProof="0"/>
          </a:p>
        </p:txBody>
      </p:sp>
      <p:sp>
        <p:nvSpPr>
          <p:cNvPr id="4" name="Zástupný symbol pro datum 3"/>
          <p:cNvSpPr>
            <a:spLocks noGrp="1"/>
          </p:cNvSpPr>
          <p:nvPr>
            <p:ph type="dt" sz="half" idx="10"/>
          </p:nvPr>
        </p:nvSpPr>
        <p:spPr>
          <a:xfrm>
            <a:off x="152400" y="6248400"/>
            <a:ext cx="1901825" cy="45720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934200" y="6248400"/>
            <a:ext cx="1905000" cy="457200"/>
          </a:xfrm>
        </p:spPr>
        <p:txBody>
          <a:bodyPr/>
          <a:lstStyle>
            <a:lvl1pPr>
              <a:defRPr/>
            </a:lvl1pPr>
          </a:lstStyle>
          <a:p>
            <a:pPr>
              <a:defRPr/>
            </a:pPr>
            <a:fld id="{60677554-74D6-458A-879A-A401C7685153}" type="slidenum">
              <a:rPr lang="cs-CZ"/>
              <a:pPr>
                <a:defRPr/>
              </a:pPr>
              <a:t>‹#›</a:t>
            </a:fld>
            <a:endParaRPr lang="cs-CZ"/>
          </a:p>
        </p:txBody>
      </p:sp>
    </p:spTree>
    <p:extLst>
      <p:ext uri="{BB962C8B-B14F-4D97-AF65-F5344CB8AC3E}">
        <p14:creationId xmlns:p14="http://schemas.microsoft.com/office/powerpoint/2010/main" val="380930004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26.10.2017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5045-1E85-406F-9E49-EBC5B291CEA8}" type="datetimeFigureOut">
              <a:rPr lang="cs-CZ" smtClean="0"/>
              <a:pPr/>
              <a:t>26.10.2017</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14039-16F0-4AD5-A3FE-199E3A2B5BD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life.ihned.cz/zdravi/c1-64745510-pijete-cernou-kavu-bez-mleka-a-cukru-muzete-byt-psychopat-tvrdi-vedci?utm_source=mediafed&amp;utm_medium=rss&amp;utm_campaign=mediafe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cs-CZ" b="1" dirty="0" smtClean="0"/>
              <a:t>Výzkum v sociálních vědách II.</a:t>
            </a:r>
            <a:br>
              <a:rPr lang="cs-CZ" b="1" dirty="0" smtClean="0"/>
            </a:br>
            <a:r>
              <a:rPr lang="cs-CZ" b="1" dirty="0" smtClean="0"/>
              <a:t>Jak mluvíme o našich otázkách a jak je zkoumáme</a:t>
            </a:r>
            <a:r>
              <a:rPr lang="cs-CZ" dirty="0"/>
              <a:t/>
            </a:r>
            <a:br>
              <a:rPr lang="cs-CZ" dirty="0"/>
            </a:br>
            <a:endParaRPr lang="cs-CZ" dirty="0"/>
          </a:p>
        </p:txBody>
      </p:sp>
      <p:sp>
        <p:nvSpPr>
          <p:cNvPr id="3" name="Subtitle 2"/>
          <p:cNvSpPr>
            <a:spLocks noGrp="1"/>
          </p:cNvSpPr>
          <p:nvPr>
            <p:ph type="subTitle" idx="1"/>
          </p:nvPr>
        </p:nvSpPr>
        <p:spPr/>
        <p:txBody>
          <a:bodyPr/>
          <a:lstStyle/>
          <a:p>
            <a:r>
              <a:rPr lang="cs-CZ" dirty="0" smtClean="0"/>
              <a:t>19.10. 2017</a:t>
            </a:r>
          </a:p>
          <a:p>
            <a:endParaRPr lang="cs-CZ" dirty="0" smtClean="0"/>
          </a:p>
          <a:p>
            <a:r>
              <a:rPr lang="cs-CZ" dirty="0" smtClean="0"/>
              <a:t>POL181 a BSS104</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12775" y="228600"/>
            <a:ext cx="8153400" cy="990600"/>
          </a:xfrm>
        </p:spPr>
        <p:txBody>
          <a:bodyPr/>
          <a:lstStyle/>
          <a:p>
            <a:pPr eaLnBrk="1" hangingPunct="1"/>
            <a:r>
              <a:rPr lang="cs-CZ" smtClean="0"/>
              <a:t>Dobrý koncept by měl být</a:t>
            </a:r>
          </a:p>
        </p:txBody>
      </p:sp>
      <p:sp>
        <p:nvSpPr>
          <p:cNvPr id="18435" name="Content Placeholder 2"/>
          <p:cNvSpPr>
            <a:spLocks noGrp="1"/>
          </p:cNvSpPr>
          <p:nvPr>
            <p:ph sz="quarter" idx="1"/>
          </p:nvPr>
        </p:nvSpPr>
        <p:spPr>
          <a:xfrm>
            <a:off x="612775" y="1600200"/>
            <a:ext cx="8153400" cy="4495800"/>
          </a:xfrm>
        </p:spPr>
        <p:txBody>
          <a:bodyPr>
            <a:normAutofit/>
          </a:bodyPr>
          <a:lstStyle/>
          <a:p>
            <a:pPr eaLnBrk="1" hangingPunct="1"/>
            <a:endParaRPr lang="cs-CZ" dirty="0" smtClean="0"/>
          </a:p>
          <a:p>
            <a:pPr eaLnBrk="1" hangingPunct="1"/>
            <a:endParaRPr lang="cs-CZ" dirty="0" smtClean="0"/>
          </a:p>
          <a:p>
            <a:pPr eaLnBrk="1" hangingPunct="1"/>
            <a:endParaRPr lang="cs-CZ" b="1" dirty="0" smtClean="0"/>
          </a:p>
          <a:p>
            <a:pPr eaLnBrk="1" hangingPunct="1"/>
            <a:r>
              <a:rPr lang="cs-CZ" b="1" dirty="0" smtClean="0"/>
              <a:t>úsporný</a:t>
            </a:r>
            <a:r>
              <a:rPr lang="cs-CZ" dirty="0" smtClean="0"/>
              <a:t>- definovaný pomocí několika málo hlavních atributů, které mají odkazy společné</a:t>
            </a:r>
          </a:p>
          <a:p>
            <a:pPr eaLnBrk="1" hangingPunct="1"/>
            <a:endParaRPr lang="cs-CZ" dirty="0"/>
          </a:p>
          <a:p>
            <a:r>
              <a:rPr lang="cs-CZ" sz="1700" dirty="0"/>
              <a:t>Příklad: Politická strana jako „dobrovolné sdružení lidí, které usiluje o moc</a:t>
            </a:r>
            <a:r>
              <a:rPr lang="cs-CZ" sz="1700" dirty="0" smtClean="0"/>
              <a:t>“. Je definováno pomocí tří hlavních atributů, koncept je úsporný.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2775" y="228600"/>
            <a:ext cx="8153400" cy="990600"/>
          </a:xfrm>
        </p:spPr>
        <p:txBody>
          <a:bodyPr/>
          <a:lstStyle/>
          <a:p>
            <a:pPr eaLnBrk="1" hangingPunct="1"/>
            <a:r>
              <a:rPr lang="cs-CZ" smtClean="0"/>
              <a:t>Dobrý koncept by měl být</a:t>
            </a:r>
          </a:p>
        </p:txBody>
      </p:sp>
      <p:sp>
        <p:nvSpPr>
          <p:cNvPr id="19459" name="Content Placeholder 2"/>
          <p:cNvSpPr>
            <a:spLocks noGrp="1"/>
          </p:cNvSpPr>
          <p:nvPr>
            <p:ph sz="quarter" idx="1"/>
          </p:nvPr>
        </p:nvSpPr>
        <p:spPr>
          <a:xfrm>
            <a:off x="612775" y="1600200"/>
            <a:ext cx="8153400" cy="4495800"/>
          </a:xfrm>
        </p:spPr>
        <p:txBody>
          <a:bodyPr>
            <a:normAutofit/>
          </a:bodyPr>
          <a:lstStyle/>
          <a:p>
            <a:pPr eaLnBrk="1" hangingPunct="1"/>
            <a:endParaRPr lang="cs-CZ" dirty="0" smtClean="0"/>
          </a:p>
          <a:p>
            <a:pPr eaLnBrk="1" hangingPunct="1"/>
            <a:endParaRPr lang="cs-CZ" dirty="0" smtClean="0"/>
          </a:p>
          <a:p>
            <a:pPr eaLnBrk="1" hangingPunct="1"/>
            <a:r>
              <a:rPr lang="cs-CZ" b="1" dirty="0" smtClean="0"/>
              <a:t>analyticky a empiricky užitečný </a:t>
            </a:r>
            <a:r>
              <a:rPr lang="cs-CZ" dirty="0" smtClean="0"/>
              <a:t>– měl by být dobrým stavebním kamenem teorií</a:t>
            </a:r>
          </a:p>
          <a:p>
            <a:pPr eaLnBrk="1" hangingPunct="1"/>
            <a:endParaRPr lang="cs-CZ" dirty="0"/>
          </a:p>
          <a:p>
            <a:r>
              <a:rPr lang="cs-CZ" sz="1900" dirty="0"/>
              <a:t>Příklad: Politická strana jako „dobrovolné sdružení lidí, které usiluje o moc</a:t>
            </a:r>
            <a:r>
              <a:rPr lang="cs-CZ" sz="1900" dirty="0" smtClean="0"/>
              <a:t>“. „Politická strana“ se nám jako koncept v politologii hodí- je celá řada teorií, které vysvětlují něco na politických stranách nebo politické strany slouží k tomu, abychom jimi (např. jejich počtem) něco vysvětlili.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609600" y="228600"/>
            <a:ext cx="8153400" cy="990600"/>
          </a:xfrm>
        </p:spPr>
        <p:txBody>
          <a:bodyPr>
            <a:normAutofit fontScale="90000"/>
          </a:bodyPr>
          <a:lstStyle/>
          <a:p>
            <a:r>
              <a:rPr lang="cs-CZ" dirty="0" smtClean="0"/>
              <a:t>Vztah intenze a extenze konceptu: jak poznáme, že něco odpovídá konceptu?</a:t>
            </a:r>
          </a:p>
        </p:txBody>
      </p:sp>
      <p:sp>
        <p:nvSpPr>
          <p:cNvPr id="55299" name="Rectangle 3"/>
          <p:cNvSpPr>
            <a:spLocks noGrp="1"/>
          </p:cNvSpPr>
          <p:nvPr>
            <p:ph type="body" idx="1"/>
          </p:nvPr>
        </p:nvSpPr>
        <p:spPr>
          <a:xfrm>
            <a:off x="612775" y="1600200"/>
            <a:ext cx="8153400" cy="4525963"/>
          </a:xfrm>
        </p:spPr>
        <p:txBody>
          <a:bodyPr/>
          <a:lstStyle/>
          <a:p>
            <a:endParaRPr lang="cs-CZ" dirty="0" smtClean="0"/>
          </a:p>
          <a:p>
            <a:r>
              <a:rPr lang="cs-CZ" b="1" dirty="0" smtClean="0"/>
              <a:t>Nutné a dostačující podmínky </a:t>
            </a:r>
            <a:r>
              <a:rPr lang="cs-CZ" dirty="0" smtClean="0"/>
              <a:t>(jsou naplněny všechny položky definice)</a:t>
            </a:r>
          </a:p>
          <a:p>
            <a:pPr marL="0" indent="0">
              <a:buNone/>
            </a:pPr>
            <a:endParaRPr lang="cs-CZ" dirty="0" smtClean="0"/>
          </a:p>
          <a:p>
            <a:pPr marL="0" indent="0" algn="ctr">
              <a:buNone/>
            </a:pPr>
            <a:r>
              <a:rPr lang="cs-CZ" dirty="0" smtClean="0"/>
              <a:t>NEBO</a:t>
            </a:r>
          </a:p>
          <a:p>
            <a:pPr marL="0" indent="0">
              <a:buNone/>
            </a:pPr>
            <a:endParaRPr lang="cs-CZ" dirty="0" smtClean="0"/>
          </a:p>
          <a:p>
            <a:r>
              <a:rPr lang="cs-CZ" b="1" dirty="0" smtClean="0"/>
              <a:t>Rodinná podobnost </a:t>
            </a:r>
            <a:r>
              <a:rPr lang="cs-CZ" dirty="0" smtClean="0"/>
              <a:t>(je naplněn určitý počet položek definice).</a:t>
            </a:r>
            <a:endParaRPr lang="cs-CZ"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lstStyle/>
          <a:p>
            <a:pPr eaLnBrk="1" hangingPunct="1"/>
            <a:r>
              <a:rPr lang="cs-CZ" smtClean="0"/>
              <a:t>Příklad: koncept „podmínky života“</a:t>
            </a:r>
          </a:p>
        </p:txBody>
      </p:sp>
      <p:graphicFrame>
        <p:nvGraphicFramePr>
          <p:cNvPr id="4" name="Content Placeholder 3"/>
          <p:cNvGraphicFramePr>
            <a:graphicFrameLocks noGrp="1"/>
          </p:cNvGraphicFramePr>
          <p:nvPr>
            <p:ph sz="quarter" idx="1"/>
          </p:nvPr>
        </p:nvGraphicFramePr>
        <p:xfrm>
          <a:off x="107950" y="1570038"/>
          <a:ext cx="8640763" cy="5170490"/>
        </p:xfrm>
        <a:graphic>
          <a:graphicData uri="http://schemas.openxmlformats.org/drawingml/2006/table">
            <a:tbl>
              <a:tblPr/>
              <a:tblGrid>
                <a:gridCol w="287972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2881313">
                  <a:extLst>
                    <a:ext uri="{9D8B030D-6E8A-4147-A177-3AD203B41FA5}">
                      <a16:colId xmlns:a16="http://schemas.microsoft.com/office/drawing/2014/main" val="20002"/>
                    </a:ext>
                  </a:extLst>
                </a:gridCol>
              </a:tblGrid>
              <a:tr h="396875">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sng" strike="noStrike" cap="none" normalizeH="0" baseline="0" smtClean="0">
                          <a:ln>
                            <a:noFill/>
                          </a:ln>
                          <a:solidFill>
                            <a:schemeClr val="tx1"/>
                          </a:solidFill>
                          <a:effectLst/>
                          <a:latin typeface="Calibri" pitchFamily="34" charset="0"/>
                          <a:ea typeface="Calibri" pitchFamily="34" charset="0"/>
                          <a:cs typeface="Times New Roman" pitchFamily="18" charset="0"/>
                        </a:rPr>
                        <a:t>Tab. č. 1 –  Příklad konceptu NaDP, který má čtyři nutné podmínky, které jsou dohromady dostatečné.</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016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Základní úroveň (termín)</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Sekundární úroveň (intenze)</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Operacionalizace (úroveň dat/extenze)</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1389063">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Název: </a:t>
                      </a:r>
                      <a:r>
                        <a:rPr kumimoji="0" lang="cs-CZ" sz="10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Podmínky vzniku života</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(Koncept popisuje podmínky pro vznik života minimálně na buněčné úrovni).</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Voda</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Voda by se měla nacházet za normálního tlaku v rozsahu teplot 0 až 100 </a:t>
                      </a:r>
                      <a:r>
                        <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 </a:t>
                      </a: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hustota by měla být závislá na skupenství, molekula vody bude obsahovat nenulový elektrický náboj.</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01638">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Další prvky</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rgbClr val="000000"/>
                          </a:solidFill>
                          <a:effectLst/>
                          <a:latin typeface="Calibri" pitchFamily="34" charset="0"/>
                          <a:cs typeface="Times New Roman" pitchFamily="18" charset="0"/>
                        </a:rPr>
                        <a:t>Atomy uhlíku, vodíku, kyslíku, dusíku, síry, železa…</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1190625">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Energie</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Energie získaná z radiace, fotochemických procesů (fotosyntéza), minerálů, redukce plynu se přetváří do buněčných energetických systémů (ATP). </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1389063">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rgbClr val="FF0000"/>
                          </a:solidFill>
                          <a:effectLst/>
                          <a:latin typeface="Calibri" pitchFamily="34" charset="0"/>
                          <a:ea typeface="Calibri" pitchFamily="34" charset="0"/>
                          <a:cs typeface="Times New Roman" pitchFamily="18" charset="0"/>
                        </a:rPr>
                        <a:t>Životní prostředí</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Cílem je chránit proti radiaci z vesmíru (na Zemi pomocí magnetického pole) a proti ultrafialovému světlu (pomocí ozonové vrstvy). </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Další vlastností je určitá stabilita prostředí.</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201613">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cs-CZ" sz="8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Zpracováno dle Life in the Universe. 2011</a:t>
                      </a:r>
                      <a:r>
                        <a:rPr kumimoji="0" lang="cs-CZ"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t>
                      </a:r>
                      <a:endParaRPr kumimoji="0" lang="cs-CZ"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56385" marR="5638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12775" y="228600"/>
            <a:ext cx="8153400" cy="990600"/>
          </a:xfrm>
        </p:spPr>
        <p:txBody>
          <a:bodyPr/>
          <a:lstStyle/>
          <a:p>
            <a:pPr eaLnBrk="1" hangingPunct="1"/>
            <a:r>
              <a:rPr lang="cs-CZ" smtClean="0"/>
              <a:t>	Koncepty: „žebřík abstrakce“</a:t>
            </a:r>
          </a:p>
        </p:txBody>
      </p:sp>
      <p:sp>
        <p:nvSpPr>
          <p:cNvPr id="15363" name="Zástupný symbol pro obsah 2"/>
          <p:cNvSpPr>
            <a:spLocks noGrp="1"/>
          </p:cNvSpPr>
          <p:nvPr>
            <p:ph sz="quarter" idx="1"/>
          </p:nvPr>
        </p:nvSpPr>
        <p:spPr>
          <a:xfrm>
            <a:off x="612775" y="1600200"/>
            <a:ext cx="8153400" cy="4495800"/>
          </a:xfrm>
        </p:spPr>
        <p:txBody>
          <a:bodyPr/>
          <a:lstStyle/>
          <a:p>
            <a:pPr eaLnBrk="1" hangingPunct="1">
              <a:buFont typeface="Wingdings" pitchFamily="2" charset="2"/>
              <a:buNone/>
            </a:pPr>
            <a:r>
              <a:rPr lang="cs-CZ" dirty="0" smtClean="0"/>
              <a:t>Pokud má koncept zahrnovat mnoho různých případů: je obvykle vymezení dosti obecné (příklad: politická strana)</a:t>
            </a:r>
          </a:p>
          <a:p>
            <a:pPr eaLnBrk="1" hangingPunct="1">
              <a:buFont typeface="Wingdings" pitchFamily="2" charset="2"/>
              <a:buNone/>
            </a:pPr>
            <a:endParaRPr lang="cs-CZ" dirty="0" smtClean="0"/>
          </a:p>
          <a:p>
            <a:pPr eaLnBrk="1" hangingPunct="1">
              <a:buFont typeface="Wingdings" pitchFamily="2" charset="2"/>
              <a:buNone/>
            </a:pPr>
            <a:r>
              <a:rPr lang="cs-CZ" dirty="0" smtClean="0"/>
              <a:t>Pokud je vymezení velmi konkrétní, obvykle lze koncept použít ke generalizování o malém množství případů (příklad: catch-all politická strana)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2775" y="228600"/>
            <a:ext cx="8153400" cy="990600"/>
          </a:xfrm>
        </p:spPr>
        <p:txBody>
          <a:bodyPr>
            <a:normAutofit fontScale="90000"/>
          </a:bodyPr>
          <a:lstStyle/>
          <a:p>
            <a:pPr eaLnBrk="1" hangingPunct="1"/>
            <a:r>
              <a:rPr lang="cs-CZ" b="1" dirty="0" smtClean="0"/>
              <a:t>Jak problém zkoumáme: výzkumné strategie</a:t>
            </a:r>
          </a:p>
        </p:txBody>
      </p:sp>
      <p:sp>
        <p:nvSpPr>
          <p:cNvPr id="22531" name="Rectangle 3"/>
          <p:cNvSpPr>
            <a:spLocks noGrp="1" noChangeArrowheads="1"/>
          </p:cNvSpPr>
          <p:nvPr>
            <p:ph type="body" idx="1"/>
          </p:nvPr>
        </p:nvSpPr>
        <p:spPr>
          <a:xfrm>
            <a:off x="612775" y="1600200"/>
            <a:ext cx="8153400" cy="4495800"/>
          </a:xfrm>
        </p:spPr>
        <p:txBody>
          <a:bodyPr>
            <a:normAutofit fontScale="92500" lnSpcReduction="10000"/>
          </a:bodyPr>
          <a:lstStyle/>
          <a:p>
            <a:pPr eaLnBrk="1" hangingPunct="1">
              <a:lnSpc>
                <a:spcPct val="90000"/>
              </a:lnSpc>
            </a:pPr>
            <a:r>
              <a:rPr lang="cs-CZ" sz="2800" dirty="0" smtClean="0">
                <a:latin typeface="Calibri" pitchFamily="34" charset="0"/>
              </a:rPr>
              <a:t>Směrem k logice toho, jakým způsobem konstruujeme naše odpovědi na výzkumné otázky, rozlišuje Blaikie 4 výzkumné strategie:</a:t>
            </a:r>
          </a:p>
          <a:p>
            <a:pPr eaLnBrk="1" hangingPunct="1">
              <a:lnSpc>
                <a:spcPct val="90000"/>
              </a:lnSpc>
            </a:pPr>
            <a:endParaRPr lang="cs-CZ" sz="2800" b="1" dirty="0" smtClean="0">
              <a:latin typeface="Calibri" pitchFamily="34" charset="0"/>
            </a:endParaRPr>
          </a:p>
          <a:p>
            <a:pPr eaLnBrk="1" hangingPunct="1">
              <a:lnSpc>
                <a:spcPct val="90000"/>
              </a:lnSpc>
            </a:pPr>
            <a:r>
              <a:rPr lang="cs-CZ" sz="2800" b="1" dirty="0" smtClean="0">
                <a:latin typeface="Calibri" pitchFamily="34" charset="0"/>
              </a:rPr>
              <a:t>induktivní </a:t>
            </a:r>
          </a:p>
          <a:p>
            <a:pPr eaLnBrk="1" hangingPunct="1">
              <a:lnSpc>
                <a:spcPct val="90000"/>
              </a:lnSpc>
            </a:pPr>
            <a:r>
              <a:rPr lang="cs-CZ" sz="2800" b="1" dirty="0" smtClean="0">
                <a:latin typeface="Calibri" pitchFamily="34" charset="0"/>
              </a:rPr>
              <a:t>deduktivní </a:t>
            </a:r>
          </a:p>
          <a:p>
            <a:pPr eaLnBrk="1" hangingPunct="1">
              <a:lnSpc>
                <a:spcPct val="90000"/>
              </a:lnSpc>
            </a:pPr>
            <a:r>
              <a:rPr lang="cs-CZ" sz="2800" b="1" dirty="0" smtClean="0">
                <a:latin typeface="Calibri" pitchFamily="34" charset="0"/>
              </a:rPr>
              <a:t>retroduktivní </a:t>
            </a:r>
          </a:p>
          <a:p>
            <a:pPr eaLnBrk="1" hangingPunct="1">
              <a:lnSpc>
                <a:spcPct val="90000"/>
              </a:lnSpc>
            </a:pPr>
            <a:r>
              <a:rPr lang="cs-CZ" sz="2800" b="1" dirty="0" smtClean="0">
                <a:latin typeface="Calibri" pitchFamily="34" charset="0"/>
              </a:rPr>
              <a:t>abduktivn</a:t>
            </a:r>
            <a:r>
              <a:rPr lang="cs-CZ" sz="2800" b="1" dirty="0">
                <a:latin typeface="Calibri" pitchFamily="34" charset="0"/>
              </a:rPr>
              <a:t>í</a:t>
            </a:r>
            <a:r>
              <a:rPr lang="cs-CZ" sz="2800" b="1" dirty="0" smtClean="0"/>
              <a:t> </a:t>
            </a:r>
          </a:p>
          <a:p>
            <a:pPr eaLnBrk="1" hangingPunct="1">
              <a:lnSpc>
                <a:spcPct val="90000"/>
              </a:lnSpc>
            </a:pPr>
            <a:endParaRPr lang="cs-CZ" sz="2800" b="1" dirty="0" smtClean="0"/>
          </a:p>
          <a:p>
            <a:pPr eaLnBrk="1" hangingPunct="1">
              <a:lnSpc>
                <a:spcPct val="90000"/>
              </a:lnSpc>
              <a:buNone/>
            </a:pPr>
            <a:r>
              <a:rPr lang="cs-CZ" sz="2800" dirty="0" smtClean="0"/>
              <a:t>Má to odraz v metateoretických přístupech</a:t>
            </a:r>
            <a:r>
              <a:rPr lang="cs-CZ" sz="2800" b="1" dirty="0" smtClean="0"/>
              <a:t>, pozitivisté jsou induktivisté</a:t>
            </a:r>
            <a:r>
              <a:rPr lang="cs-CZ" sz="2800" dirty="0" smtClean="0"/>
              <a:t>, </a:t>
            </a:r>
            <a:r>
              <a:rPr lang="cs-CZ" sz="2800" b="1" dirty="0" smtClean="0"/>
              <a:t>realisté </a:t>
            </a:r>
            <a:r>
              <a:rPr lang="cs-CZ" sz="2800" dirty="0" smtClean="0"/>
              <a:t>využívají </a:t>
            </a:r>
            <a:r>
              <a:rPr lang="cs-CZ" sz="2800" b="1" dirty="0" smtClean="0"/>
              <a:t>dedukci a retrodukci </a:t>
            </a:r>
            <a:r>
              <a:rPr lang="cs-CZ" sz="2800" dirty="0" smtClean="0"/>
              <a:t>a </a:t>
            </a:r>
            <a:r>
              <a:rPr lang="cs-CZ" sz="2800" b="1" dirty="0" smtClean="0"/>
              <a:t>konstruktivisté abdukci</a:t>
            </a:r>
            <a:r>
              <a:rPr lang="cs-CZ" sz="2800" dirty="0" smtClean="0"/>
              <a:t>.</a:t>
            </a:r>
          </a:p>
        </p:txBody>
      </p:sp>
    </p:spTree>
    <p:extLst>
      <p:ext uri="{BB962C8B-B14F-4D97-AF65-F5344CB8AC3E}">
        <p14:creationId xmlns:p14="http://schemas.microsoft.com/office/powerpoint/2010/main" val="375813074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16013" y="228600"/>
            <a:ext cx="7723187" cy="1219200"/>
          </a:xfrm>
        </p:spPr>
        <p:txBody>
          <a:bodyPr/>
          <a:lstStyle/>
          <a:p>
            <a:pPr eaLnBrk="1" hangingPunct="1"/>
            <a:r>
              <a:rPr lang="cs-CZ" smtClean="0"/>
              <a:t>Logika výzkumných  strategií</a:t>
            </a:r>
          </a:p>
        </p:txBody>
      </p:sp>
      <p:graphicFrame>
        <p:nvGraphicFramePr>
          <p:cNvPr id="29764" name="Group 68"/>
          <p:cNvGraphicFramePr>
            <a:graphicFrameLocks noGrp="1"/>
          </p:cNvGraphicFramePr>
          <p:nvPr>
            <p:ph idx="1"/>
            <p:extLst/>
          </p:nvPr>
        </p:nvGraphicFramePr>
        <p:xfrm>
          <a:off x="971550" y="1557338"/>
          <a:ext cx="8172450" cy="5040314"/>
        </p:xfrm>
        <a:graphic>
          <a:graphicData uri="http://schemas.openxmlformats.org/drawingml/2006/table">
            <a:tbl>
              <a:tblPr/>
              <a:tblGrid>
                <a:gridCol w="628650">
                  <a:extLst>
                    <a:ext uri="{9D8B030D-6E8A-4147-A177-3AD203B41FA5}">
                      <a16:colId xmlns:a16="http://schemas.microsoft.com/office/drawing/2014/main" val="20000"/>
                    </a:ext>
                  </a:extLst>
                </a:gridCol>
                <a:gridCol w="1803400">
                  <a:extLst>
                    <a:ext uri="{9D8B030D-6E8A-4147-A177-3AD203B41FA5}">
                      <a16:colId xmlns:a16="http://schemas.microsoft.com/office/drawing/2014/main" val="20001"/>
                    </a:ext>
                  </a:extLst>
                </a:gridCol>
                <a:gridCol w="1889125">
                  <a:extLst>
                    <a:ext uri="{9D8B030D-6E8A-4147-A177-3AD203B41FA5}">
                      <a16:colId xmlns:a16="http://schemas.microsoft.com/office/drawing/2014/main" val="20002"/>
                    </a:ext>
                  </a:extLst>
                </a:gridCol>
                <a:gridCol w="1851025">
                  <a:extLst>
                    <a:ext uri="{9D8B030D-6E8A-4147-A177-3AD203B41FA5}">
                      <a16:colId xmlns:a16="http://schemas.microsoft.com/office/drawing/2014/main" val="20003"/>
                    </a:ext>
                  </a:extLst>
                </a:gridCol>
                <a:gridCol w="2000250">
                  <a:extLst>
                    <a:ext uri="{9D8B030D-6E8A-4147-A177-3AD203B41FA5}">
                      <a16:colId xmlns:a16="http://schemas.microsoft.com/office/drawing/2014/main" val="20004"/>
                    </a:ext>
                  </a:extLst>
                </a:gridCol>
              </a:tblGrid>
              <a:tr h="673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000" b="0" i="0" u="none" strike="noStrike" cap="none" normalizeH="0" baseline="0" dirty="0" smtClean="0">
                        <a:ln>
                          <a:noFill/>
                        </a:ln>
                        <a:solidFill>
                          <a:schemeClr val="tx1"/>
                        </a:solidFill>
                        <a:effectLst>
                          <a:outerShdw blurRad="38100" dist="38100" dir="2700000" algn="tl">
                            <a:srgbClr val="C0C0C0"/>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Induktivní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Deduktivní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Retroduktivní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Abduktivní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2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CÍL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Vytváření generalizací, teorií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dirty="0" smtClean="0">
                          <a:ln>
                            <a:noFill/>
                          </a:ln>
                          <a:solidFill>
                            <a:schemeClr val="tx1"/>
                          </a:solidFill>
                          <a:effectLst>
                            <a:outerShdw blurRad="38100" dist="38100" dir="2700000" algn="tl">
                              <a:srgbClr val="C0C0C0"/>
                            </a:outerShdw>
                          </a:effectLst>
                          <a:latin typeface="Calibri" pitchFamily="34" charset="0"/>
                        </a:rPr>
                        <a:t>Testování teorií, falzifikace, podpora přeživších teorií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dirty="0" smtClean="0">
                          <a:ln>
                            <a:noFill/>
                          </a:ln>
                          <a:solidFill>
                            <a:schemeClr val="tx1"/>
                          </a:solidFill>
                          <a:effectLst>
                            <a:outerShdw blurRad="38100" dist="38100" dir="2700000" algn="tl">
                              <a:srgbClr val="C0C0C0"/>
                            </a:outerShdw>
                          </a:effectLst>
                          <a:latin typeface="Calibri" pitchFamily="34" charset="0"/>
                        </a:rPr>
                        <a:t>Objevení základních mechanismů, objasňujících pravidelnosti, vytváření teorií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dirty="0" smtClean="0">
                          <a:ln>
                            <a:noFill/>
                          </a:ln>
                          <a:solidFill>
                            <a:schemeClr val="tx1"/>
                          </a:solidFill>
                          <a:effectLst>
                            <a:outerShdw blurRad="38100" dist="38100" dir="2700000" algn="tl">
                              <a:srgbClr val="C0C0C0"/>
                            </a:outerShdw>
                          </a:effectLst>
                          <a:latin typeface="Calibri" pitchFamily="34" charset="0"/>
                        </a:rPr>
                        <a:t>Popis a porozumění sociálnímu světu prostřednictvím motivací aktérů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25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Shromáždění pozorování (dat)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dirty="0" smtClean="0">
                          <a:ln>
                            <a:noFill/>
                          </a:ln>
                          <a:solidFill>
                            <a:schemeClr val="tx1"/>
                          </a:solidFill>
                          <a:effectLst>
                            <a:outerShdw blurRad="38100" dist="38100" dir="2700000" algn="tl">
                              <a:srgbClr val="C0C0C0"/>
                            </a:outerShdw>
                          </a:effectLst>
                          <a:latin typeface="Calibri" pitchFamily="34" charset="0"/>
                        </a:rPr>
                        <a:t>„Vypůjčené“ či zkonstruované teorie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Zachycení pravidelností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Odhalení motivací, významů a motivů v každodenním životě</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493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smtClean="0">
                        <a:ln>
                          <a:noFill/>
                        </a:ln>
                        <a:solidFill>
                          <a:schemeClr val="tx1"/>
                        </a:solidFill>
                        <a:effectLst>
                          <a:outerShdw blurRad="38100" dist="38100" dir="2700000" algn="tl">
                            <a:srgbClr val="C0C0C0"/>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Produkci generalizací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Produkci hypotéz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Konstrukce hypotetického modelu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Zpracování interpretací aktérů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525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600" b="1" i="0" u="none" strike="noStrike" cap="none" normalizeH="0" baseline="0" smtClean="0">
                          <a:ln>
                            <a:noFill/>
                          </a:ln>
                          <a:solidFill>
                            <a:schemeClr val="tx1"/>
                          </a:solidFill>
                          <a:effectLst>
                            <a:outerShdw blurRad="38100" dist="38100" dir="2700000" algn="tl">
                              <a:srgbClr val="C0C0C0"/>
                            </a:outerShdw>
                          </a:effectLst>
                          <a:latin typeface="Calibri" pitchFamily="34" charset="0"/>
                        </a:rPr>
                        <a:t>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Využití těchto generalizací při dalším výzkumu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Testování hypotéz porovnáním s daty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Porovnání modelu s realitou (pozorování, experiment)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0" i="0" u="none" strike="noStrike" cap="none" normalizeH="0" baseline="0" smtClean="0">
                          <a:ln>
                            <a:noFill/>
                          </a:ln>
                          <a:solidFill>
                            <a:schemeClr val="tx1"/>
                          </a:solidFill>
                          <a:effectLst>
                            <a:outerShdw blurRad="38100" dist="38100" dir="2700000" algn="tl">
                              <a:srgbClr val="C0C0C0"/>
                            </a:outerShdw>
                          </a:effectLst>
                          <a:latin typeface="Calibri" pitchFamily="34" charset="0"/>
                        </a:rPr>
                        <a:t>Produkce teorie, její testování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1771850"/>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27584" y="228600"/>
            <a:ext cx="8011616" cy="1219200"/>
          </a:xfrm>
        </p:spPr>
        <p:txBody>
          <a:bodyPr>
            <a:normAutofit fontScale="90000"/>
          </a:bodyPr>
          <a:lstStyle/>
          <a:p>
            <a:r>
              <a:rPr lang="cs-CZ" dirty="0" smtClean="0"/>
              <a:t>Byl Sherlock Holmes mistr indukce nebo dedukce?</a:t>
            </a:r>
          </a:p>
        </p:txBody>
      </p:sp>
      <p:sp>
        <p:nvSpPr>
          <p:cNvPr id="24579" name="Table Placeholder 2"/>
          <p:cNvSpPr>
            <a:spLocks noGrp="1" noTextEdit="1"/>
          </p:cNvSpPr>
          <p:nvPr>
            <p:ph type="tbl" idx="1"/>
          </p:nvPr>
        </p:nvSpPr>
        <p:spPr>
          <a:xfrm>
            <a:off x="2483768" y="1556792"/>
            <a:ext cx="6400800" cy="4495800"/>
          </a:xfrm>
        </p:spPr>
      </p:sp>
      <p:sp>
        <p:nvSpPr>
          <p:cNvPr id="3" name="TextovéPole 2"/>
          <p:cNvSpPr txBox="1"/>
          <p:nvPr/>
        </p:nvSpPr>
        <p:spPr>
          <a:xfrm>
            <a:off x="2987824" y="5445224"/>
            <a:ext cx="4536504" cy="307777"/>
          </a:xfrm>
          <a:prstGeom prst="rect">
            <a:avLst/>
          </a:prstGeom>
          <a:noFill/>
        </p:spPr>
        <p:txBody>
          <a:bodyPr wrap="square" rtlCol="0">
            <a:spAutoFit/>
          </a:bodyPr>
          <a:lstStyle/>
          <a:p>
            <a:r>
              <a:rPr lang="cs-CZ" sz="1400" dirty="0" smtClean="0"/>
              <a:t>Fotografie: BeyondHolywood.com</a:t>
            </a:r>
            <a:endParaRPr lang="cs-CZ" sz="1400" dirty="0"/>
          </a:p>
        </p:txBody>
      </p:sp>
      <p:pic>
        <p:nvPicPr>
          <p:cNvPr id="26626" name="Picture 2" descr="http://screenrant.com/wp-content/uploads/2016/08/Sherlock-Season-4-Holmes-and-Watson.jpg"/>
          <p:cNvPicPr>
            <a:picLocks noChangeAspect="1" noChangeArrowheads="1"/>
          </p:cNvPicPr>
          <p:nvPr/>
        </p:nvPicPr>
        <p:blipFill>
          <a:blip r:embed="rId2" cstate="print"/>
          <a:srcRect/>
          <a:stretch>
            <a:fillRect/>
          </a:stretch>
        </p:blipFill>
        <p:spPr bwMode="auto">
          <a:xfrm>
            <a:off x="1835696" y="1340768"/>
            <a:ext cx="5152018" cy="5414814"/>
          </a:xfrm>
          <a:prstGeom prst="rect">
            <a:avLst/>
          </a:prstGeom>
          <a:noFill/>
        </p:spPr>
      </p:pic>
    </p:spTree>
    <p:extLst>
      <p:ext uri="{BB962C8B-B14F-4D97-AF65-F5344CB8AC3E}">
        <p14:creationId xmlns:p14="http://schemas.microsoft.com/office/powerpoint/2010/main" val="2287103964"/>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438400" y="228600"/>
            <a:ext cx="6400800" cy="896938"/>
          </a:xfrm>
        </p:spPr>
        <p:txBody>
          <a:bodyPr/>
          <a:lstStyle/>
          <a:p>
            <a:pPr eaLnBrk="1" hangingPunct="1"/>
            <a:r>
              <a:rPr lang="cs-CZ" smtClean="0"/>
              <a:t>Induktivní strategie</a:t>
            </a:r>
          </a:p>
        </p:txBody>
      </p:sp>
      <p:sp>
        <p:nvSpPr>
          <p:cNvPr id="25603" name="Rectangle 3"/>
          <p:cNvSpPr>
            <a:spLocks noGrp="1" noChangeArrowheads="1"/>
          </p:cNvSpPr>
          <p:nvPr>
            <p:ph type="body" idx="1"/>
          </p:nvPr>
        </p:nvSpPr>
        <p:spPr>
          <a:xfrm>
            <a:off x="2438400" y="1052513"/>
            <a:ext cx="6400800" cy="5043487"/>
          </a:xfrm>
        </p:spPr>
        <p:txBody>
          <a:bodyPr>
            <a:normAutofit lnSpcReduction="10000"/>
          </a:bodyPr>
          <a:lstStyle/>
          <a:p>
            <a:pPr eaLnBrk="1" hangingPunct="1">
              <a:lnSpc>
                <a:spcPct val="90000"/>
              </a:lnSpc>
            </a:pPr>
            <a:r>
              <a:rPr lang="cs-CZ" sz="1800" dirty="0" smtClean="0">
                <a:latin typeface="Calibri" pitchFamily="34" charset="0"/>
              </a:rPr>
              <a:t>Pozitivistická tradice, předpoklad uspořádaného a pozorovatelného univerza. Jen to, co je pozorovatelné, je hodné vědeckého zkoumání.</a:t>
            </a:r>
          </a:p>
          <a:p>
            <a:pPr eaLnBrk="1" hangingPunct="1">
              <a:lnSpc>
                <a:spcPct val="90000"/>
              </a:lnSpc>
            </a:pPr>
            <a:r>
              <a:rPr lang="cs-CZ" dirty="0" smtClean="0">
                <a:latin typeface="Calibri" pitchFamily="34" charset="0"/>
              </a:rPr>
              <a:t>4 základní fáze</a:t>
            </a:r>
          </a:p>
          <a:p>
            <a:pPr eaLnBrk="1" hangingPunct="1">
              <a:lnSpc>
                <a:spcPct val="90000"/>
              </a:lnSpc>
              <a:buFontTx/>
              <a:buChar char="-"/>
            </a:pPr>
            <a:r>
              <a:rPr lang="cs-CZ" sz="1600" dirty="0" smtClean="0">
                <a:latin typeface="Calibri" pitchFamily="34" charset="0"/>
              </a:rPr>
              <a:t>Pozorování a záznam faktů, jejich význam a relevance není posuzována.</a:t>
            </a:r>
          </a:p>
          <a:p>
            <a:pPr eaLnBrk="1" hangingPunct="1">
              <a:lnSpc>
                <a:spcPct val="90000"/>
              </a:lnSpc>
              <a:buFontTx/>
              <a:buChar char="-"/>
            </a:pPr>
            <a:r>
              <a:rPr lang="cs-CZ" sz="1600" dirty="0" smtClean="0">
                <a:latin typeface="Calibri" pitchFamily="34" charset="0"/>
              </a:rPr>
              <a:t>Analýza faktů, jejich srovnání, klasifikace (bez hypotéz)</a:t>
            </a:r>
          </a:p>
          <a:p>
            <a:pPr eaLnBrk="1" hangingPunct="1">
              <a:lnSpc>
                <a:spcPct val="90000"/>
              </a:lnSpc>
              <a:buFontTx/>
              <a:buChar char="-"/>
            </a:pPr>
            <a:r>
              <a:rPr lang="cs-CZ" sz="1600" dirty="0" smtClean="0">
                <a:latin typeface="Calibri" pitchFamily="34" charset="0"/>
              </a:rPr>
              <a:t>Generalizace jako výsledek analýzy</a:t>
            </a:r>
          </a:p>
          <a:p>
            <a:pPr eaLnBrk="1" hangingPunct="1">
              <a:lnSpc>
                <a:spcPct val="90000"/>
              </a:lnSpc>
              <a:buFontTx/>
              <a:buChar char="-"/>
            </a:pPr>
            <a:r>
              <a:rPr lang="cs-CZ" sz="1600" dirty="0" smtClean="0">
                <a:latin typeface="Calibri" pitchFamily="34" charset="0"/>
              </a:rPr>
              <a:t>Vystavení generalizací dalšímu testování</a:t>
            </a:r>
          </a:p>
          <a:p>
            <a:pPr eaLnBrk="1" hangingPunct="1">
              <a:lnSpc>
                <a:spcPct val="90000"/>
              </a:lnSpc>
            </a:pPr>
            <a:r>
              <a:rPr lang="cs-CZ" dirty="0" smtClean="0">
                <a:latin typeface="Calibri" pitchFamily="34" charset="0"/>
              </a:rPr>
              <a:t>Kritika</a:t>
            </a:r>
          </a:p>
          <a:p>
            <a:pPr eaLnBrk="1" hangingPunct="1">
              <a:lnSpc>
                <a:spcPct val="90000"/>
              </a:lnSpc>
              <a:buFontTx/>
              <a:buChar char="-"/>
            </a:pPr>
            <a:r>
              <a:rPr lang="cs-CZ" sz="1600" dirty="0" smtClean="0">
                <a:latin typeface="Calibri" pitchFamily="34" charset="0"/>
              </a:rPr>
              <a:t>Výzkumník je ovlivněn předchozím výzkumem</a:t>
            </a:r>
          </a:p>
          <a:p>
            <a:pPr eaLnBrk="1" hangingPunct="1">
              <a:lnSpc>
                <a:spcPct val="90000"/>
              </a:lnSpc>
              <a:buFontTx/>
              <a:buChar char="-"/>
            </a:pPr>
            <a:r>
              <a:rPr lang="cs-CZ" sz="1600" dirty="0" smtClean="0">
                <a:latin typeface="Calibri" pitchFamily="34" charset="0"/>
              </a:rPr>
              <a:t>Adekvátní pozorování není možné bez řídících konceptů (teorií)</a:t>
            </a:r>
          </a:p>
          <a:p>
            <a:pPr eaLnBrk="1" hangingPunct="1">
              <a:lnSpc>
                <a:spcPct val="90000"/>
              </a:lnSpc>
              <a:buFontTx/>
              <a:buChar char="-"/>
            </a:pPr>
            <a:r>
              <a:rPr lang="cs-CZ" sz="1600" dirty="0" smtClean="0">
                <a:latin typeface="Calibri" pitchFamily="34" charset="0"/>
              </a:rPr>
              <a:t>Induktivní logika nezajišťuje produkci generalizací</a:t>
            </a:r>
          </a:p>
          <a:p>
            <a:pPr eaLnBrk="1" hangingPunct="1">
              <a:lnSpc>
                <a:spcPct val="90000"/>
              </a:lnSpc>
              <a:buFontTx/>
              <a:buChar char="-"/>
            </a:pPr>
            <a:r>
              <a:rPr lang="cs-CZ" sz="1600" dirty="0" smtClean="0">
                <a:latin typeface="Calibri" pitchFamily="34" charset="0"/>
              </a:rPr>
              <a:t>Univerzální generalizace není možné zakládat na konečném počtu pozorování</a:t>
            </a:r>
          </a:p>
          <a:p>
            <a:pPr eaLnBrk="1" hangingPunct="1">
              <a:lnSpc>
                <a:spcPct val="90000"/>
              </a:lnSpc>
              <a:buFontTx/>
              <a:buChar char="-"/>
            </a:pPr>
            <a:r>
              <a:rPr lang="cs-CZ" sz="1600" dirty="0" smtClean="0">
                <a:latin typeface="Calibri" pitchFamily="34" charset="0"/>
              </a:rPr>
              <a:t>Konstatování pravidelností je nutnou –avšak nepostačující- podmínkou k vysvětlení.</a:t>
            </a:r>
          </a:p>
          <a:p>
            <a:pPr marL="0" indent="0" eaLnBrk="1" hangingPunct="1">
              <a:lnSpc>
                <a:spcPct val="90000"/>
              </a:lnSpc>
              <a:buNone/>
            </a:pPr>
            <a:r>
              <a:rPr lang="cs-CZ" sz="1600" dirty="0" smtClean="0">
                <a:latin typeface="Calibri" pitchFamily="34" charset="0"/>
              </a:rPr>
              <a:t>Indukce se používá dnes </a:t>
            </a:r>
            <a:r>
              <a:rPr lang="cs-CZ" sz="1600" b="1" dirty="0" smtClean="0">
                <a:latin typeface="Calibri" pitchFamily="34" charset="0"/>
              </a:rPr>
              <a:t>zcela omezeně</a:t>
            </a:r>
            <a:r>
              <a:rPr lang="cs-CZ" sz="1600" dirty="0" smtClean="0">
                <a:latin typeface="Calibri" pitchFamily="34" charset="0"/>
              </a:rPr>
              <a:t>,  pokud nejdříve pozorujeme, obvykle aspoň víme, co přesně budeme pozorovat.</a:t>
            </a:r>
          </a:p>
          <a:p>
            <a:pPr eaLnBrk="1" hangingPunct="1">
              <a:lnSpc>
                <a:spcPct val="90000"/>
              </a:lnSpc>
              <a:buFontTx/>
              <a:buNone/>
            </a:pPr>
            <a:endParaRPr lang="cs-CZ" sz="1600" dirty="0" smtClean="0">
              <a:latin typeface="Calibri" pitchFamily="34" charset="0"/>
            </a:endParaRPr>
          </a:p>
          <a:p>
            <a:pPr eaLnBrk="1" hangingPunct="1">
              <a:lnSpc>
                <a:spcPct val="90000"/>
              </a:lnSpc>
              <a:buFontTx/>
              <a:buNone/>
            </a:pPr>
            <a:endParaRPr lang="cs-CZ" sz="1600" dirty="0" smtClean="0">
              <a:latin typeface="Calibri" pitchFamily="34" charset="0"/>
            </a:endParaRPr>
          </a:p>
        </p:txBody>
      </p:sp>
    </p:spTree>
    <p:extLst>
      <p:ext uri="{BB962C8B-B14F-4D97-AF65-F5344CB8AC3E}">
        <p14:creationId xmlns:p14="http://schemas.microsoft.com/office/powerpoint/2010/main" val="323487956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438400" y="228600"/>
            <a:ext cx="6400800" cy="104775"/>
          </a:xfrm>
        </p:spPr>
        <p:txBody>
          <a:bodyPr>
            <a:normAutofit fontScale="90000"/>
          </a:bodyPr>
          <a:lstStyle/>
          <a:p>
            <a:pPr eaLnBrk="1" fontAlgn="auto" hangingPunct="1">
              <a:spcAft>
                <a:spcPts val="0"/>
              </a:spcAft>
              <a:defRPr/>
            </a:pPr>
            <a:r>
              <a:rPr lang="cs-CZ" sz="3200"/>
              <a:t>Deduktivní strategie</a:t>
            </a:r>
          </a:p>
        </p:txBody>
      </p:sp>
      <p:sp>
        <p:nvSpPr>
          <p:cNvPr id="26627" name="Rectangle 3"/>
          <p:cNvSpPr>
            <a:spLocks noGrp="1" noChangeArrowheads="1"/>
          </p:cNvSpPr>
          <p:nvPr>
            <p:ph type="body" idx="1"/>
          </p:nvPr>
        </p:nvSpPr>
        <p:spPr>
          <a:xfrm>
            <a:off x="2268538" y="692150"/>
            <a:ext cx="6875462" cy="6165850"/>
          </a:xfrm>
        </p:spPr>
        <p:txBody>
          <a:bodyPr/>
          <a:lstStyle/>
          <a:p>
            <a:pPr marL="609600" indent="-609600" eaLnBrk="1" hangingPunct="1">
              <a:lnSpc>
                <a:spcPct val="80000"/>
              </a:lnSpc>
            </a:pPr>
            <a:r>
              <a:rPr lang="cs-CZ" sz="1400" dirty="0" smtClean="0"/>
              <a:t>Metoda vlastní  </a:t>
            </a:r>
            <a:r>
              <a:rPr lang="cs-CZ" sz="1400" b="1" dirty="0" smtClean="0"/>
              <a:t>kritickému racionalismu</a:t>
            </a:r>
            <a:r>
              <a:rPr lang="cs-CZ" sz="1400" dirty="0" smtClean="0"/>
              <a:t> (</a:t>
            </a:r>
            <a:r>
              <a:rPr lang="cs-CZ" sz="1400" dirty="0" err="1" smtClean="0"/>
              <a:t>Popper</a:t>
            </a:r>
            <a:r>
              <a:rPr lang="cs-CZ" sz="1400" dirty="0" smtClean="0"/>
              <a:t>), někdy se nazývá i </a:t>
            </a:r>
            <a:r>
              <a:rPr lang="cs-CZ" sz="1400" b="1" dirty="0" smtClean="0"/>
              <a:t>„</a:t>
            </a:r>
            <a:r>
              <a:rPr lang="cs-CZ" sz="1400" b="1" dirty="0" err="1" smtClean="0"/>
              <a:t>falzifikacionismus</a:t>
            </a:r>
            <a:r>
              <a:rPr lang="cs-CZ" sz="1400" dirty="0" smtClean="0"/>
              <a:t>“. Přiznává selektivitu pozorování a jejich interpretaci pozorovatelem, referenční rámce, sumu očekávání </a:t>
            </a:r>
            <a:r>
              <a:rPr lang="cs-CZ" sz="1400" dirty="0" err="1" smtClean="0"/>
              <a:t>atd</a:t>
            </a:r>
            <a:r>
              <a:rPr lang="cs-CZ" sz="1400" dirty="0" smtClean="0"/>
              <a:t>…</a:t>
            </a:r>
          </a:p>
          <a:p>
            <a:pPr marL="609600" indent="-609600" eaLnBrk="1" hangingPunct="1">
              <a:lnSpc>
                <a:spcPct val="80000"/>
              </a:lnSpc>
            </a:pPr>
            <a:r>
              <a:rPr lang="cs-CZ" sz="1400" b="1" dirty="0" smtClean="0"/>
              <a:t>6 základních kroků</a:t>
            </a:r>
          </a:p>
          <a:p>
            <a:pPr marL="609600" indent="-609600" eaLnBrk="1" hangingPunct="1">
              <a:lnSpc>
                <a:spcPct val="80000"/>
              </a:lnSpc>
              <a:buFontTx/>
              <a:buChar char="-"/>
            </a:pPr>
            <a:r>
              <a:rPr lang="cs-CZ" sz="1400" dirty="0" smtClean="0"/>
              <a:t>Explicitní vyjádření počáteční myšlenky, vztahu, hypotézy, souboru hypotéz</a:t>
            </a:r>
          </a:p>
          <a:p>
            <a:pPr marL="609600" indent="-609600" eaLnBrk="1" hangingPunct="1">
              <a:lnSpc>
                <a:spcPct val="80000"/>
              </a:lnSpc>
              <a:buFontTx/>
              <a:buChar char="-"/>
            </a:pPr>
            <a:r>
              <a:rPr lang="cs-CZ" sz="1400" dirty="0" smtClean="0"/>
              <a:t>Dedukce závěru(ů) pomocí dříve přijatých –a doposud nevyvrácených- hypotéz </a:t>
            </a:r>
          </a:p>
          <a:p>
            <a:pPr marL="609600" indent="-609600" eaLnBrk="1" hangingPunct="1">
              <a:lnSpc>
                <a:spcPct val="80000"/>
              </a:lnSpc>
              <a:buFontTx/>
              <a:buChar char="-"/>
            </a:pPr>
            <a:r>
              <a:rPr lang="cs-CZ" sz="1400" dirty="0" smtClean="0"/>
              <a:t>Porovnání závěrů s existujícími teoriemi</a:t>
            </a:r>
          </a:p>
          <a:p>
            <a:pPr marL="609600" indent="-609600" eaLnBrk="1" hangingPunct="1">
              <a:lnSpc>
                <a:spcPct val="80000"/>
              </a:lnSpc>
              <a:buFontTx/>
              <a:buChar char="-"/>
            </a:pPr>
            <a:r>
              <a:rPr lang="cs-CZ" sz="1400" dirty="0" smtClean="0"/>
              <a:t>Test závěrů prostřednictvím sběru dat (pozorování, experiment)</a:t>
            </a:r>
          </a:p>
          <a:p>
            <a:pPr marL="609600" indent="-609600" eaLnBrk="1" hangingPunct="1">
              <a:lnSpc>
                <a:spcPct val="80000"/>
              </a:lnSpc>
              <a:buFontTx/>
              <a:buChar char="-"/>
            </a:pPr>
            <a:r>
              <a:rPr lang="cs-CZ" sz="1400" dirty="0" smtClean="0"/>
              <a:t>Pokud jsou data v rozporu se závěry, teorie je zamítnuta</a:t>
            </a:r>
          </a:p>
          <a:p>
            <a:pPr marL="609600" indent="-609600" eaLnBrk="1" hangingPunct="1">
              <a:lnSpc>
                <a:spcPct val="80000"/>
              </a:lnSpc>
              <a:buFontTx/>
              <a:buChar char="-"/>
            </a:pPr>
            <a:r>
              <a:rPr lang="cs-CZ" sz="1400" dirty="0" smtClean="0"/>
              <a:t>Pokud jsou data v souladu se závěry, teorie je dočasně podpořena (zachována).</a:t>
            </a:r>
          </a:p>
          <a:p>
            <a:pPr marL="609600" indent="-609600" eaLnBrk="1" hangingPunct="1">
              <a:lnSpc>
                <a:spcPct val="80000"/>
              </a:lnSpc>
              <a:buFontTx/>
              <a:buNone/>
            </a:pPr>
            <a:endParaRPr lang="cs-CZ" sz="1400" dirty="0" smtClean="0"/>
          </a:p>
          <a:p>
            <a:pPr marL="609600" indent="-609600" eaLnBrk="1" hangingPunct="1">
              <a:lnSpc>
                <a:spcPct val="80000"/>
              </a:lnSpc>
              <a:buFontTx/>
              <a:buNone/>
            </a:pPr>
            <a:r>
              <a:rPr lang="cs-CZ" sz="1400" dirty="0" err="1" smtClean="0"/>
              <a:t>Př.deduktivní</a:t>
            </a:r>
            <a:r>
              <a:rPr lang="cs-CZ" sz="1400" dirty="0" smtClean="0"/>
              <a:t> logiky : </a:t>
            </a:r>
            <a:r>
              <a:rPr lang="cs-CZ" sz="1400" b="1" dirty="0" smtClean="0"/>
              <a:t>Emile</a:t>
            </a:r>
            <a:r>
              <a:rPr lang="cs-CZ" sz="1400" dirty="0" smtClean="0"/>
              <a:t> </a:t>
            </a:r>
            <a:r>
              <a:rPr lang="cs-CZ" sz="1400" b="1" dirty="0" err="1" smtClean="0"/>
              <a:t>Durkheim</a:t>
            </a:r>
            <a:r>
              <a:rPr lang="cs-CZ" sz="1400" b="1" dirty="0" smtClean="0"/>
              <a:t> a egoistická sebevražednost</a:t>
            </a:r>
            <a:r>
              <a:rPr lang="cs-CZ" sz="1400" dirty="0" smtClean="0"/>
              <a:t>:</a:t>
            </a:r>
          </a:p>
          <a:p>
            <a:pPr marL="609600" indent="-609600" eaLnBrk="1" hangingPunct="1">
              <a:lnSpc>
                <a:spcPct val="80000"/>
              </a:lnSpc>
              <a:buFontTx/>
              <a:buAutoNum type="arabicPeriod"/>
            </a:pPr>
            <a:r>
              <a:rPr lang="cs-CZ" sz="1400" i="1" dirty="0" smtClean="0"/>
              <a:t>V každém sociálním útvaru závisí míra sebevražednosti na míře individualismu</a:t>
            </a:r>
          </a:p>
          <a:p>
            <a:pPr marL="609600" indent="-609600" eaLnBrk="1" hangingPunct="1">
              <a:lnSpc>
                <a:spcPct val="80000"/>
              </a:lnSpc>
              <a:buFontTx/>
              <a:buAutoNum type="arabicPeriod"/>
            </a:pPr>
            <a:r>
              <a:rPr lang="cs-CZ" sz="1400" i="1" dirty="0" smtClean="0"/>
              <a:t>Míra individualismu pozitivně variuje s mírou protestantismu</a:t>
            </a:r>
          </a:p>
          <a:p>
            <a:pPr marL="609600" indent="-609600" eaLnBrk="1" hangingPunct="1">
              <a:lnSpc>
                <a:spcPct val="80000"/>
              </a:lnSpc>
              <a:buFontTx/>
              <a:buAutoNum type="arabicPeriod"/>
            </a:pPr>
            <a:r>
              <a:rPr lang="cs-CZ" sz="1400" i="1" dirty="0" smtClean="0"/>
              <a:t>Sebevražednost variuje podle míry protestantismu</a:t>
            </a:r>
          </a:p>
          <a:p>
            <a:pPr marL="609600" indent="-609600" eaLnBrk="1" hangingPunct="1">
              <a:lnSpc>
                <a:spcPct val="80000"/>
              </a:lnSpc>
              <a:buFontTx/>
              <a:buAutoNum type="arabicPeriod"/>
            </a:pPr>
            <a:r>
              <a:rPr lang="cs-CZ" sz="1400" i="1" dirty="0" smtClean="0"/>
              <a:t>Ve Španělsku je protestantismus málo rozšířen</a:t>
            </a:r>
          </a:p>
          <a:p>
            <a:pPr marL="609600" indent="-609600" eaLnBrk="1" hangingPunct="1">
              <a:lnSpc>
                <a:spcPct val="80000"/>
              </a:lnSpc>
              <a:buFontTx/>
              <a:buAutoNum type="arabicPeriod"/>
            </a:pPr>
            <a:r>
              <a:rPr lang="cs-CZ" sz="1400" i="1" dirty="0" smtClean="0"/>
              <a:t>Míra sebevražednosti ve Španělsku je nízká</a:t>
            </a:r>
          </a:p>
          <a:p>
            <a:pPr marL="609600" indent="-609600" eaLnBrk="1" hangingPunct="1">
              <a:lnSpc>
                <a:spcPct val="80000"/>
              </a:lnSpc>
              <a:buFontTx/>
              <a:buAutoNum type="arabicPeriod"/>
            </a:pPr>
            <a:r>
              <a:rPr lang="cs-CZ" sz="1400" i="1" dirty="0" smtClean="0"/>
              <a:t>(následně se testuje na datech –ze sčítání lidu-)</a:t>
            </a:r>
          </a:p>
          <a:p>
            <a:pPr marL="609600" indent="-609600" eaLnBrk="1" hangingPunct="1">
              <a:lnSpc>
                <a:spcPct val="80000"/>
              </a:lnSpc>
              <a:buFontTx/>
              <a:buNone/>
            </a:pPr>
            <a:r>
              <a:rPr lang="cs-CZ" sz="1400" b="1" dirty="0" smtClean="0"/>
              <a:t>Kritika: </a:t>
            </a:r>
          </a:p>
          <a:p>
            <a:pPr marL="609600" indent="-609600" eaLnBrk="1" hangingPunct="1">
              <a:lnSpc>
                <a:spcPct val="80000"/>
              </a:lnSpc>
              <a:buFontTx/>
              <a:buChar char="-"/>
            </a:pPr>
            <a:r>
              <a:rPr lang="cs-CZ" sz="1400" dirty="0" smtClean="0"/>
              <a:t>Pozorování podléhá interpretaci, není přímé, na jeho základě nelze přesvědčivě stanovovat pravidelnosti a vyvracet teorie</a:t>
            </a:r>
          </a:p>
          <a:p>
            <a:pPr marL="609600" indent="-609600" eaLnBrk="1" hangingPunct="1">
              <a:lnSpc>
                <a:spcPct val="80000"/>
              </a:lnSpc>
              <a:buFontTx/>
              <a:buChar char="-"/>
            </a:pPr>
            <a:r>
              <a:rPr lang="cs-CZ" sz="1400" dirty="0" smtClean="0"/>
              <a:t>Věda by neměla být striktně logická (umožnění náhodných objevů)</a:t>
            </a:r>
          </a:p>
          <a:p>
            <a:pPr marL="609600" indent="-609600" eaLnBrk="1" hangingPunct="1">
              <a:lnSpc>
                <a:spcPct val="80000"/>
              </a:lnSpc>
              <a:buFontTx/>
              <a:buChar char="-"/>
            </a:pPr>
            <a:r>
              <a:rPr lang="cs-CZ" sz="1400" dirty="0" smtClean="0"/>
              <a:t>Důraz na logiku postupu snižuje kreativitu</a:t>
            </a:r>
          </a:p>
          <a:p>
            <a:pPr marL="609600" indent="-609600" eaLnBrk="1" hangingPunct="1">
              <a:lnSpc>
                <a:spcPct val="80000"/>
              </a:lnSpc>
              <a:buFontTx/>
              <a:buChar char="-"/>
            </a:pPr>
            <a:r>
              <a:rPr lang="cs-CZ" sz="1400" dirty="0" smtClean="0"/>
              <a:t>Proces falzifikace obsahuje i sociální a psychologické procesy, nejen vědecké</a:t>
            </a:r>
            <a:r>
              <a:rPr lang="cs-CZ" sz="1000" dirty="0" smtClean="0"/>
              <a:t>.</a:t>
            </a:r>
          </a:p>
          <a:p>
            <a:pPr marL="609600" indent="-609600" eaLnBrk="1" hangingPunct="1">
              <a:lnSpc>
                <a:spcPct val="80000"/>
              </a:lnSpc>
              <a:buFontTx/>
              <a:buChar char="-"/>
            </a:pPr>
            <a:endParaRPr lang="cs-CZ" sz="1400" b="1" dirty="0" smtClean="0"/>
          </a:p>
        </p:txBody>
      </p:sp>
    </p:spTree>
    <p:extLst>
      <p:ext uri="{BB962C8B-B14F-4D97-AF65-F5344CB8AC3E}">
        <p14:creationId xmlns:p14="http://schemas.microsoft.com/office/powerpoint/2010/main" val="55860815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12775" y="228600"/>
            <a:ext cx="8153400" cy="990600"/>
          </a:xfrm>
        </p:spPr>
        <p:txBody>
          <a:bodyPr>
            <a:normAutofit fontScale="90000"/>
          </a:bodyPr>
          <a:lstStyle/>
          <a:p>
            <a:pPr eaLnBrk="1" hangingPunct="1"/>
            <a:r>
              <a:rPr lang="cs-CZ" dirty="0" smtClean="0"/>
              <a:t>Jak o otázce mluvíme:</a:t>
            </a:r>
            <a:br>
              <a:rPr lang="cs-CZ" dirty="0" smtClean="0"/>
            </a:br>
            <a:r>
              <a:rPr lang="cs-CZ" dirty="0" smtClean="0"/>
              <a:t>teorie a koncepty</a:t>
            </a:r>
          </a:p>
        </p:txBody>
      </p:sp>
      <p:sp>
        <p:nvSpPr>
          <p:cNvPr id="13315" name="Zástupný symbol pro obsah 2"/>
          <p:cNvSpPr>
            <a:spLocks noGrp="1"/>
          </p:cNvSpPr>
          <p:nvPr>
            <p:ph sz="quarter" idx="1"/>
          </p:nvPr>
        </p:nvSpPr>
        <p:spPr>
          <a:xfrm>
            <a:off x="612775" y="1600200"/>
            <a:ext cx="8153400" cy="4495800"/>
          </a:xfrm>
        </p:spPr>
        <p:txBody>
          <a:bodyPr/>
          <a:lstStyle/>
          <a:p>
            <a:pPr eaLnBrk="1" hangingPunct="1">
              <a:lnSpc>
                <a:spcPct val="90000"/>
              </a:lnSpc>
            </a:pPr>
            <a:r>
              <a:rPr lang="cs-CZ" sz="2500" dirty="0" smtClean="0"/>
              <a:t>Vědec systematicky uvažuje o politice jako o vztazích mezi jednotlivými „politickými elementy“ </a:t>
            </a:r>
          </a:p>
          <a:p>
            <a:pPr eaLnBrk="1" hangingPunct="1">
              <a:lnSpc>
                <a:spcPct val="90000"/>
              </a:lnSpc>
            </a:pPr>
            <a:r>
              <a:rPr lang="cs-CZ" sz="2500" dirty="0" smtClean="0"/>
              <a:t>Jeho úkolem je popsat/vysvětlit strukturu těchto vztahů</a:t>
            </a:r>
          </a:p>
          <a:p>
            <a:pPr eaLnBrk="1" hangingPunct="1">
              <a:lnSpc>
                <a:spcPct val="90000"/>
              </a:lnSpc>
            </a:pPr>
            <a:r>
              <a:rPr lang="cs-CZ" sz="2500" dirty="0" smtClean="0"/>
              <a:t>Obvykle předpokládá, že se tyto elementy nějak ovlivňují (například jeden „způsobuje“ druhý, případně „pokud se jeden nachází v určitém stavu, je větší pravděpodobnost, že ten druhý se bude nacházet ve specifickém stavu“).</a:t>
            </a:r>
          </a:p>
          <a:p>
            <a:pPr eaLnBrk="1" hangingPunct="1">
              <a:lnSpc>
                <a:spcPct val="90000"/>
              </a:lnSpc>
            </a:pPr>
            <a:r>
              <a:rPr lang="cs-CZ" sz="2500" dirty="0" smtClean="0"/>
              <a:t>Tyto elementy, části politické reality, vystupují ve výzkumu v podobě </a:t>
            </a:r>
            <a:r>
              <a:rPr lang="cs-CZ" sz="2500" b="1" dirty="0" smtClean="0"/>
              <a:t>konceptů.</a:t>
            </a:r>
          </a:p>
          <a:p>
            <a:pPr eaLnBrk="1" hangingPunct="1">
              <a:lnSpc>
                <a:spcPct val="90000"/>
              </a:lnSpc>
            </a:pPr>
            <a:r>
              <a:rPr lang="cs-CZ" sz="2500" dirty="0" err="1" smtClean="0"/>
              <a:t>Neo</a:t>
            </a:r>
            <a:r>
              <a:rPr lang="cs-CZ" sz="2500" dirty="0" smtClean="0"/>
              <a:t>-pozitivistický a realistický přístup zastávají názor, že koncepty a jejich formulace stojí vždy na počátku výzkumu.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411413" y="0"/>
            <a:ext cx="6400800" cy="896938"/>
          </a:xfrm>
        </p:spPr>
        <p:txBody>
          <a:bodyPr/>
          <a:lstStyle/>
          <a:p>
            <a:pPr eaLnBrk="1" hangingPunct="1"/>
            <a:r>
              <a:rPr lang="cs-CZ" smtClean="0"/>
              <a:t>Retroduktivní strategie</a:t>
            </a:r>
          </a:p>
        </p:txBody>
      </p:sp>
      <p:sp>
        <p:nvSpPr>
          <p:cNvPr id="33795" name="Rectangle 3"/>
          <p:cNvSpPr>
            <a:spLocks noGrp="1" noChangeArrowheads="1"/>
          </p:cNvSpPr>
          <p:nvPr>
            <p:ph type="body" idx="1"/>
          </p:nvPr>
        </p:nvSpPr>
        <p:spPr>
          <a:xfrm>
            <a:off x="2438400" y="765175"/>
            <a:ext cx="6400800" cy="5330825"/>
          </a:xfrm>
        </p:spPr>
        <p:txBody>
          <a:bodyPr>
            <a:normAutofit lnSpcReduction="10000"/>
          </a:bodyPr>
          <a:lstStyle/>
          <a:p>
            <a:pPr marL="320040" indent="-320040" eaLnBrk="1" fontAlgn="auto" hangingPunct="1">
              <a:lnSpc>
                <a:spcPct val="80000"/>
              </a:lnSpc>
              <a:spcAft>
                <a:spcPts val="0"/>
              </a:spcAft>
              <a:buFont typeface="Wingdings"/>
              <a:buChar char=""/>
              <a:defRPr/>
            </a:pPr>
            <a:r>
              <a:rPr lang="cs-CZ" sz="1600" dirty="0">
                <a:latin typeface="Tahoma" pitchFamily="34" charset="0"/>
              </a:rPr>
              <a:t>Výzkumná strategie </a:t>
            </a:r>
            <a:r>
              <a:rPr lang="cs-CZ" sz="1600" b="1" dirty="0">
                <a:latin typeface="Tahoma" pitchFamily="34" charset="0"/>
              </a:rPr>
              <a:t>vědeckého realismu (transcendentálního realismu, konstruktivismu). </a:t>
            </a:r>
            <a:r>
              <a:rPr lang="cs-CZ" sz="1600" dirty="0">
                <a:latin typeface="Tahoma" pitchFamily="34" charset="0"/>
              </a:rPr>
              <a:t>Předpokládá existenci struktur, které 1. ovlivňují pozorovatelné jevy a 2. samy nemohou být pozorovány. Cílem </a:t>
            </a:r>
            <a:r>
              <a:rPr lang="cs-CZ" sz="1600" dirty="0" err="1">
                <a:latin typeface="Tahoma" pitchFamily="34" charset="0"/>
              </a:rPr>
              <a:t>retroduktivní</a:t>
            </a:r>
            <a:r>
              <a:rPr lang="cs-CZ" sz="1600" dirty="0">
                <a:latin typeface="Tahoma" pitchFamily="34" charset="0"/>
              </a:rPr>
              <a:t> strategie je dokázat existenci těchto mechanismů.</a:t>
            </a:r>
          </a:p>
          <a:p>
            <a:pPr marL="320040" indent="-320040" eaLnBrk="1" fontAlgn="auto" hangingPunct="1">
              <a:lnSpc>
                <a:spcPct val="80000"/>
              </a:lnSpc>
              <a:spcAft>
                <a:spcPts val="0"/>
              </a:spcAft>
              <a:buFont typeface="Wingdings" pitchFamily="2" charset="2"/>
              <a:buNone/>
              <a:defRPr/>
            </a:pPr>
            <a:r>
              <a:rPr lang="cs-CZ" sz="1600" b="1" dirty="0">
                <a:latin typeface="Tahoma" pitchFamily="34" charset="0"/>
              </a:rPr>
              <a:t>6 výzkumných kroků </a:t>
            </a:r>
            <a:r>
              <a:rPr lang="cs-CZ" sz="1600" b="1" dirty="0" err="1">
                <a:latin typeface="Tahoma" pitchFamily="34" charset="0"/>
              </a:rPr>
              <a:t>retroduktivní</a:t>
            </a:r>
            <a:r>
              <a:rPr lang="cs-CZ" sz="1600" b="1" dirty="0">
                <a:latin typeface="Tahoma" pitchFamily="34" charset="0"/>
              </a:rPr>
              <a:t> strategie</a:t>
            </a:r>
          </a:p>
          <a:p>
            <a:pPr marL="320040" indent="-320040" eaLnBrk="1" fontAlgn="auto" hangingPunct="1">
              <a:lnSpc>
                <a:spcPct val="80000"/>
              </a:lnSpc>
              <a:spcAft>
                <a:spcPts val="0"/>
              </a:spcAft>
              <a:buFontTx/>
              <a:buChar char="-"/>
              <a:defRPr/>
            </a:pPr>
            <a:r>
              <a:rPr lang="cs-CZ" sz="1400" dirty="0">
                <a:latin typeface="Tahoma" pitchFamily="34" charset="0"/>
              </a:rPr>
              <a:t>Aby bylo možné vysvětlit pozorované jevy a události, vědci se musí snažit nalézt struktury a mechanismy, které je ovlivňují</a:t>
            </a:r>
          </a:p>
          <a:p>
            <a:pPr marL="320040" indent="-320040" eaLnBrk="1" fontAlgn="auto" hangingPunct="1">
              <a:lnSpc>
                <a:spcPct val="80000"/>
              </a:lnSpc>
              <a:spcAft>
                <a:spcPts val="0"/>
              </a:spcAft>
              <a:buFontTx/>
              <a:buChar char="-"/>
              <a:defRPr/>
            </a:pPr>
            <a:r>
              <a:rPr lang="cs-CZ" sz="1400" dirty="0">
                <a:latin typeface="Tahoma" pitchFamily="34" charset="0"/>
              </a:rPr>
              <a:t>Tyto mechanismy jsou obvykle nepozorovatelné, je potřeba sestrojit model jejich fungování</a:t>
            </a:r>
          </a:p>
          <a:p>
            <a:pPr marL="320040" indent="-320040" eaLnBrk="1" fontAlgn="auto" hangingPunct="1">
              <a:lnSpc>
                <a:spcPct val="80000"/>
              </a:lnSpc>
              <a:spcAft>
                <a:spcPts val="0"/>
              </a:spcAft>
              <a:buFontTx/>
              <a:buChar char="-"/>
              <a:defRPr/>
            </a:pPr>
            <a:r>
              <a:rPr lang="cs-CZ" sz="1400" dirty="0">
                <a:latin typeface="Tahoma" pitchFamily="34" charset="0"/>
              </a:rPr>
              <a:t>Model je sestrojen tak, aby umožňoval kauzální vysvětlení</a:t>
            </a:r>
          </a:p>
          <a:p>
            <a:pPr marL="320040" indent="-320040" eaLnBrk="1" fontAlgn="auto" hangingPunct="1">
              <a:lnSpc>
                <a:spcPct val="80000"/>
              </a:lnSpc>
              <a:spcAft>
                <a:spcPts val="0"/>
              </a:spcAft>
              <a:buFontTx/>
              <a:buChar char="-"/>
              <a:defRPr/>
            </a:pPr>
            <a:r>
              <a:rPr lang="cs-CZ" sz="1400" dirty="0">
                <a:latin typeface="Tahoma" pitchFamily="34" charset="0"/>
              </a:rPr>
              <a:t>Model je testován jako hypotetický popis fungování jevů a událostí (empiricky)</a:t>
            </a:r>
          </a:p>
          <a:p>
            <a:pPr marL="320040" indent="-320040" eaLnBrk="1" fontAlgn="auto" hangingPunct="1">
              <a:lnSpc>
                <a:spcPct val="80000"/>
              </a:lnSpc>
              <a:spcAft>
                <a:spcPts val="0"/>
              </a:spcAft>
              <a:buFontTx/>
              <a:buChar char="-"/>
              <a:defRPr/>
            </a:pPr>
            <a:r>
              <a:rPr lang="cs-CZ" sz="1400" dirty="0">
                <a:latin typeface="Tahoma" pitchFamily="34" charset="0"/>
              </a:rPr>
              <a:t>Pokud je testování úspěšné, existuje důvod k přijetí existence předpokládaných mechanismů</a:t>
            </a:r>
          </a:p>
          <a:p>
            <a:pPr marL="320040" indent="-320040" eaLnBrk="1" fontAlgn="auto" hangingPunct="1">
              <a:lnSpc>
                <a:spcPct val="80000"/>
              </a:lnSpc>
              <a:spcAft>
                <a:spcPts val="0"/>
              </a:spcAft>
              <a:buFontTx/>
              <a:buChar char="-"/>
              <a:defRPr/>
            </a:pPr>
            <a:r>
              <a:rPr lang="cs-CZ" sz="1400" dirty="0">
                <a:latin typeface="Tahoma" pitchFamily="34" charset="0"/>
              </a:rPr>
              <a:t>Existence řídících mechanismů a struktur je dále potvrzována</a:t>
            </a:r>
          </a:p>
          <a:p>
            <a:pPr marL="320040" indent="-320040" eaLnBrk="1" fontAlgn="auto" hangingPunct="1">
              <a:lnSpc>
                <a:spcPct val="80000"/>
              </a:lnSpc>
              <a:spcAft>
                <a:spcPts val="0"/>
              </a:spcAft>
              <a:buFontTx/>
              <a:buChar char="-"/>
              <a:defRPr/>
            </a:pPr>
            <a:endParaRPr lang="cs-CZ" sz="1400" dirty="0">
              <a:latin typeface="Tahoma" pitchFamily="34" charset="0"/>
            </a:endParaRPr>
          </a:p>
          <a:p>
            <a:pPr marL="320040" indent="-320040" eaLnBrk="1" fontAlgn="auto" hangingPunct="1">
              <a:lnSpc>
                <a:spcPct val="80000"/>
              </a:lnSpc>
              <a:spcAft>
                <a:spcPts val="0"/>
              </a:spcAft>
              <a:buFontTx/>
              <a:buNone/>
              <a:defRPr/>
            </a:pPr>
            <a:r>
              <a:rPr lang="cs-CZ" sz="1400" dirty="0">
                <a:latin typeface="Tahoma" pitchFamily="34" charset="0"/>
              </a:rPr>
              <a:t>Př. řídících mechanismů: pravidla, plány, zvyky sociálních aktérů, struktura společnosti atd</a:t>
            </a:r>
            <a:r>
              <a:rPr lang="cs-CZ" sz="1400" dirty="0" smtClean="0">
                <a:latin typeface="Tahoma" pitchFamily="34" charset="0"/>
              </a:rPr>
              <a:t>.</a:t>
            </a:r>
          </a:p>
          <a:p>
            <a:pPr marL="320040" indent="-320040" eaLnBrk="1" fontAlgn="auto" hangingPunct="1">
              <a:lnSpc>
                <a:spcPct val="80000"/>
              </a:lnSpc>
              <a:spcAft>
                <a:spcPts val="0"/>
              </a:spcAft>
              <a:buFontTx/>
              <a:buNone/>
              <a:defRPr/>
            </a:pPr>
            <a:endParaRPr lang="cs-CZ" sz="1400" dirty="0">
              <a:latin typeface="Tahoma" pitchFamily="34" charset="0"/>
            </a:endParaRPr>
          </a:p>
          <a:p>
            <a:pPr marL="320040" indent="-320040" eaLnBrk="1" fontAlgn="auto" hangingPunct="1">
              <a:lnSpc>
                <a:spcPct val="80000"/>
              </a:lnSpc>
              <a:spcAft>
                <a:spcPts val="0"/>
              </a:spcAft>
              <a:buFontTx/>
              <a:buNone/>
              <a:defRPr/>
            </a:pPr>
            <a:r>
              <a:rPr lang="cs-CZ" sz="1400" b="1" dirty="0" smtClean="0">
                <a:latin typeface="Tahoma" pitchFamily="34" charset="0"/>
              </a:rPr>
              <a:t>Příklad</a:t>
            </a:r>
            <a:r>
              <a:rPr lang="cs-CZ" sz="1400" dirty="0" smtClean="0">
                <a:latin typeface="Tahoma" pitchFamily="34" charset="0"/>
              </a:rPr>
              <a:t>: model voliče jako „</a:t>
            </a:r>
            <a:r>
              <a:rPr lang="cs-CZ" sz="1400" dirty="0" err="1" smtClean="0">
                <a:latin typeface="Tahoma" pitchFamily="34" charset="0"/>
              </a:rPr>
              <a:t>maximalizátora</a:t>
            </a:r>
            <a:r>
              <a:rPr lang="cs-CZ" sz="1400" dirty="0" smtClean="0">
                <a:latin typeface="Tahoma" pitchFamily="34" charset="0"/>
              </a:rPr>
              <a:t> užitku“ (nepozorujeme přímo), který volí strategicky.</a:t>
            </a:r>
          </a:p>
          <a:p>
            <a:pPr marL="320040" indent="-320040" eaLnBrk="1" fontAlgn="auto" hangingPunct="1">
              <a:lnSpc>
                <a:spcPct val="80000"/>
              </a:lnSpc>
              <a:spcAft>
                <a:spcPts val="0"/>
              </a:spcAft>
              <a:buFontTx/>
              <a:buNone/>
              <a:defRPr/>
            </a:pPr>
            <a:endParaRPr lang="cs-CZ" sz="1400" dirty="0">
              <a:latin typeface="Tahoma" pitchFamily="34" charset="0"/>
            </a:endParaRPr>
          </a:p>
          <a:p>
            <a:pPr marL="320040" indent="-320040" eaLnBrk="1" fontAlgn="auto" hangingPunct="1">
              <a:lnSpc>
                <a:spcPct val="80000"/>
              </a:lnSpc>
              <a:spcAft>
                <a:spcPts val="0"/>
              </a:spcAft>
              <a:buFontTx/>
              <a:buNone/>
              <a:defRPr/>
            </a:pPr>
            <a:r>
              <a:rPr lang="cs-CZ" sz="1400" dirty="0">
                <a:latin typeface="Tahoma" pitchFamily="34" charset="0"/>
              </a:rPr>
              <a:t>Kritika:</a:t>
            </a:r>
          </a:p>
          <a:p>
            <a:pPr marL="320040" indent="-320040" eaLnBrk="1" fontAlgn="auto" hangingPunct="1">
              <a:lnSpc>
                <a:spcPct val="80000"/>
              </a:lnSpc>
              <a:spcAft>
                <a:spcPts val="0"/>
              </a:spcAft>
              <a:buFontTx/>
              <a:buChar char="-"/>
              <a:defRPr/>
            </a:pPr>
            <a:r>
              <a:rPr lang="cs-CZ" sz="1400" dirty="0">
                <a:latin typeface="Tahoma" pitchFamily="34" charset="0"/>
              </a:rPr>
              <a:t>Vhodnější metoda pro přírodní vědy (chemie, fyzika), koncept „nepozorovatelného“ nelze využívat stejně v PV a SV.</a:t>
            </a:r>
          </a:p>
          <a:p>
            <a:pPr marL="320040" indent="-320040" eaLnBrk="1" fontAlgn="auto" hangingPunct="1">
              <a:lnSpc>
                <a:spcPct val="80000"/>
              </a:lnSpc>
              <a:spcAft>
                <a:spcPts val="0"/>
              </a:spcAft>
              <a:buFontTx/>
              <a:buNone/>
              <a:defRPr/>
            </a:pPr>
            <a:r>
              <a:rPr lang="cs-CZ" sz="1400" dirty="0">
                <a:latin typeface="Tahoma" pitchFamily="34" charset="0"/>
              </a:rPr>
              <a:t>Rozdíl oproti deduktivní strategii: deduktivní metoda testuje vztahy mezi události či proměnnými, používá při vysvětlení deduktivní logiku, </a:t>
            </a:r>
            <a:r>
              <a:rPr lang="cs-CZ" sz="1400" dirty="0" err="1">
                <a:latin typeface="Tahoma" pitchFamily="34" charset="0"/>
              </a:rPr>
              <a:t>retoruduktivní</a:t>
            </a:r>
            <a:r>
              <a:rPr lang="cs-CZ" sz="1400" dirty="0">
                <a:latin typeface="Tahoma" pitchFamily="34" charset="0"/>
              </a:rPr>
              <a:t> strategie pro vysvětlení zavádí důkaz pomocí „mechanismů“.</a:t>
            </a:r>
          </a:p>
        </p:txBody>
      </p:sp>
    </p:spTree>
    <p:extLst>
      <p:ext uri="{BB962C8B-B14F-4D97-AF65-F5344CB8AC3E}">
        <p14:creationId xmlns:p14="http://schemas.microsoft.com/office/powerpoint/2010/main" val="260960521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438400" y="228600"/>
            <a:ext cx="6400800" cy="679450"/>
          </a:xfrm>
        </p:spPr>
        <p:txBody>
          <a:bodyPr>
            <a:normAutofit fontScale="90000"/>
          </a:bodyPr>
          <a:lstStyle/>
          <a:p>
            <a:pPr eaLnBrk="1" fontAlgn="auto" hangingPunct="1">
              <a:spcAft>
                <a:spcPts val="0"/>
              </a:spcAft>
              <a:defRPr/>
            </a:pPr>
            <a:r>
              <a:rPr lang="cs-CZ" dirty="0" err="1"/>
              <a:t>Abduktivní</a:t>
            </a:r>
            <a:r>
              <a:rPr lang="cs-CZ" dirty="0"/>
              <a:t> strategie</a:t>
            </a:r>
          </a:p>
        </p:txBody>
      </p:sp>
      <p:sp>
        <p:nvSpPr>
          <p:cNvPr id="28675" name="Rectangle 3"/>
          <p:cNvSpPr>
            <a:spLocks noGrp="1" noChangeArrowheads="1"/>
          </p:cNvSpPr>
          <p:nvPr>
            <p:ph type="body" idx="1"/>
          </p:nvPr>
        </p:nvSpPr>
        <p:spPr>
          <a:xfrm>
            <a:off x="2438400" y="908050"/>
            <a:ext cx="6400800" cy="5761038"/>
          </a:xfrm>
        </p:spPr>
        <p:txBody>
          <a:bodyPr/>
          <a:lstStyle/>
          <a:p>
            <a:pPr eaLnBrk="1" hangingPunct="1"/>
            <a:r>
              <a:rPr lang="cs-CZ" sz="1600" smtClean="0">
                <a:latin typeface="Tahoma" pitchFamily="34" charset="0"/>
              </a:rPr>
              <a:t>Abstrahování vědeckých výpovědí z výpovědí aktérů o každodennosti, strategie využitelná specificky v sociálních vědách, </a:t>
            </a:r>
            <a:r>
              <a:rPr lang="cs-CZ" sz="1600" b="1" smtClean="0">
                <a:latin typeface="Tahoma" pitchFamily="34" charset="0"/>
              </a:rPr>
              <a:t>interpretativní tradice.</a:t>
            </a:r>
          </a:p>
          <a:p>
            <a:pPr eaLnBrk="1" hangingPunct="1"/>
            <a:r>
              <a:rPr lang="cs-CZ" sz="1600" smtClean="0">
                <a:latin typeface="Tahoma" pitchFamily="34" charset="0"/>
              </a:rPr>
              <a:t>Analýza sociální produkce a reprodukce reality v procesu interakcí aktérů. Specifické vnímání sociální reality.</a:t>
            </a:r>
          </a:p>
          <a:p>
            <a:pPr eaLnBrk="1" hangingPunct="1"/>
            <a:r>
              <a:rPr lang="cs-CZ" sz="1600" b="1" smtClean="0">
                <a:latin typeface="Tahoma" pitchFamily="34" charset="0"/>
              </a:rPr>
              <a:t>Základní výzkumné principy:</a:t>
            </a:r>
          </a:p>
          <a:p>
            <a:pPr eaLnBrk="1" hangingPunct="1">
              <a:buFontTx/>
              <a:buChar char="-"/>
            </a:pPr>
            <a:r>
              <a:rPr lang="cs-CZ" sz="1400" smtClean="0">
                <a:latin typeface="Tahoma" pitchFamily="34" charset="0"/>
              </a:rPr>
              <a:t>přístup do sociálního světa je možný prostřednictvím výpovědí aktérů o činnosti a činnosti druhých</a:t>
            </a:r>
          </a:p>
          <a:p>
            <a:pPr eaLnBrk="1" hangingPunct="1">
              <a:buFontTx/>
              <a:buChar char="-"/>
            </a:pPr>
            <a:r>
              <a:rPr lang="cs-CZ" sz="1400" smtClean="0">
                <a:latin typeface="Tahoma" pitchFamily="34" charset="0"/>
              </a:rPr>
              <a:t>tyto výpovědi získává vědec v přirozeném jazyce aktérů. Obsahují koncepty, pomocí kterých aktéři strukturují svůj svět, významy těchto konceptů a teorie o tom, jak svět funguje</a:t>
            </a:r>
          </a:p>
          <a:p>
            <a:pPr eaLnBrk="1" hangingPunct="1">
              <a:buFontTx/>
              <a:buChar char="-"/>
            </a:pPr>
            <a:r>
              <a:rPr lang="cs-CZ" sz="1400" smtClean="0">
                <a:latin typeface="Tahoma" pitchFamily="34" charset="0"/>
              </a:rPr>
              <a:t>většina každodennosti není reflexivní (je rutinní)</a:t>
            </a:r>
          </a:p>
          <a:p>
            <a:pPr eaLnBrk="1" hangingPunct="1">
              <a:buFontTx/>
              <a:buChar char="-"/>
            </a:pPr>
            <a:r>
              <a:rPr lang="cs-CZ" sz="1400" smtClean="0">
                <a:latin typeface="Tahoma" pitchFamily="34" charset="0"/>
              </a:rPr>
              <a:t>Významy jsou konstruovány pouze v případě narušení každodennosti</a:t>
            </a:r>
          </a:p>
          <a:p>
            <a:pPr eaLnBrk="1" hangingPunct="1">
              <a:buFontTx/>
              <a:buChar char="-"/>
            </a:pPr>
            <a:r>
              <a:rPr lang="cs-CZ" sz="1400" smtClean="0">
                <a:latin typeface="Tahoma" pitchFamily="34" charset="0"/>
              </a:rPr>
              <a:t>Sociální vědci provádí</a:t>
            </a:r>
            <a:r>
              <a:rPr lang="cs-CZ" sz="1400" b="1" smtClean="0">
                <a:latin typeface="Tahoma" pitchFamily="34" charset="0"/>
              </a:rPr>
              <a:t>  popis aktivit a významů a abstrahují kategorie a koncepty, na jejichž základě dochází k porozumění a vysvětlení.</a:t>
            </a:r>
          </a:p>
          <a:p>
            <a:pPr eaLnBrk="1" hangingPunct="1">
              <a:buFontTx/>
              <a:buNone/>
            </a:pPr>
            <a:r>
              <a:rPr lang="cs-CZ" sz="1400" smtClean="0">
                <a:latin typeface="Tahoma" pitchFamily="34" charset="0"/>
              </a:rPr>
              <a:t>Výzkum pomocí abduktivní strategie je konstrukcí konstruktů druhého řádu (vědecké konstrukty) z konstruktů prvního řádu (konstrukt reality).</a:t>
            </a:r>
          </a:p>
          <a:p>
            <a:pPr eaLnBrk="1" hangingPunct="1">
              <a:buFontTx/>
              <a:buNone/>
            </a:pPr>
            <a:endParaRPr lang="cs-CZ" sz="1400" smtClean="0">
              <a:latin typeface="Tahoma" pitchFamily="34" charset="0"/>
            </a:endParaRPr>
          </a:p>
          <a:p>
            <a:pPr eaLnBrk="1" hangingPunct="1">
              <a:buFontTx/>
              <a:buNone/>
            </a:pPr>
            <a:r>
              <a:rPr lang="cs-CZ" sz="1400" smtClean="0">
                <a:latin typeface="Tahoma" pitchFamily="34" charset="0"/>
              </a:rPr>
              <a:t>Kritika:</a:t>
            </a:r>
          </a:p>
          <a:p>
            <a:pPr eaLnBrk="1" hangingPunct="1">
              <a:buFontTx/>
              <a:buNone/>
            </a:pPr>
            <a:r>
              <a:rPr lang="cs-CZ" sz="1400" smtClean="0">
                <a:latin typeface="Tahoma" pitchFamily="34" charset="0"/>
              </a:rPr>
              <a:t>Nejasná metoda konverze výpovědí o (a z) každodenností do vědeckých teorií.</a:t>
            </a:r>
          </a:p>
        </p:txBody>
      </p:sp>
    </p:spTree>
    <p:extLst>
      <p:ext uri="{BB962C8B-B14F-4D97-AF65-F5344CB8AC3E}">
        <p14:creationId xmlns:p14="http://schemas.microsoft.com/office/powerpoint/2010/main" val="258981457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12775" y="228600"/>
            <a:ext cx="8153400" cy="990600"/>
          </a:xfrm>
        </p:spPr>
        <p:txBody>
          <a:bodyPr/>
          <a:lstStyle/>
          <a:p>
            <a:pPr eaLnBrk="1" hangingPunct="1"/>
            <a:r>
              <a:rPr lang="cs-CZ" smtClean="0"/>
              <a:t>Koncepty a proměnné</a:t>
            </a:r>
          </a:p>
        </p:txBody>
      </p:sp>
      <p:sp>
        <p:nvSpPr>
          <p:cNvPr id="16387" name="Zástupný symbol pro obsah 2"/>
          <p:cNvSpPr>
            <a:spLocks noGrp="1"/>
          </p:cNvSpPr>
          <p:nvPr>
            <p:ph sz="quarter" idx="1"/>
          </p:nvPr>
        </p:nvSpPr>
        <p:spPr>
          <a:xfrm>
            <a:off x="612775" y="1600200"/>
            <a:ext cx="8153400" cy="4495800"/>
          </a:xfrm>
        </p:spPr>
        <p:txBody>
          <a:bodyPr>
            <a:normAutofit fontScale="92500" lnSpcReduction="10000"/>
          </a:bodyPr>
          <a:lstStyle/>
          <a:p>
            <a:pPr eaLnBrk="1" hangingPunct="1">
              <a:buFont typeface="Wingdings" pitchFamily="2" charset="2"/>
              <a:buNone/>
            </a:pPr>
            <a:r>
              <a:rPr lang="cs-CZ" dirty="0" smtClean="0"/>
              <a:t>Nutným krokem ve výzkumu je </a:t>
            </a:r>
            <a:r>
              <a:rPr lang="cs-CZ" b="1" dirty="0" smtClean="0"/>
              <a:t>operacionalizace konceptů – </a:t>
            </a:r>
            <a:r>
              <a:rPr lang="cs-CZ" dirty="0" smtClean="0"/>
              <a:t>jejich převedení do měřitelné podoby</a:t>
            </a:r>
          </a:p>
          <a:p>
            <a:pPr eaLnBrk="1" hangingPunct="1">
              <a:buFont typeface="Wingdings" pitchFamily="2" charset="2"/>
              <a:buNone/>
            </a:pPr>
            <a:r>
              <a:rPr lang="cs-CZ" b="1" dirty="0" smtClean="0"/>
              <a:t>Koncepty </a:t>
            </a:r>
            <a:r>
              <a:rPr lang="cs-CZ" dirty="0" smtClean="0"/>
              <a:t>jsou pak reprezentovány </a:t>
            </a:r>
            <a:r>
              <a:rPr lang="cs-CZ" b="1" dirty="0" smtClean="0"/>
              <a:t>proměnnými</a:t>
            </a:r>
          </a:p>
          <a:p>
            <a:pPr eaLnBrk="1" hangingPunct="1">
              <a:buFont typeface="Wingdings" pitchFamily="2" charset="2"/>
              <a:buNone/>
            </a:pPr>
            <a:r>
              <a:rPr lang="cs-CZ" dirty="0" smtClean="0"/>
              <a:t>Každá proměnná má </a:t>
            </a:r>
            <a:r>
              <a:rPr lang="cs-CZ" b="1" dirty="0" smtClean="0"/>
              <a:t>popis (label</a:t>
            </a:r>
            <a:r>
              <a:rPr lang="cs-CZ" dirty="0" smtClean="0"/>
              <a:t>, označuje, co proměnná je, co vyjadřuje</a:t>
            </a:r>
            <a:r>
              <a:rPr lang="cs-CZ" b="1" dirty="0" smtClean="0"/>
              <a:t>) a hodnoty (</a:t>
            </a:r>
            <a:r>
              <a:rPr lang="cs-CZ" dirty="0" smtClean="0"/>
              <a:t>stavy, v nichž se vyskytuje a je možné ji v nich „měřit“).</a:t>
            </a:r>
          </a:p>
          <a:p>
            <a:pPr eaLnBrk="1" hangingPunct="1">
              <a:buFont typeface="Wingdings" pitchFamily="2" charset="2"/>
              <a:buNone/>
            </a:pPr>
            <a:r>
              <a:rPr lang="cs-CZ" b="1" dirty="0" smtClean="0"/>
              <a:t>Příklad</a:t>
            </a:r>
            <a:r>
              <a:rPr lang="cs-CZ" dirty="0" smtClean="0"/>
              <a:t>: Koncept </a:t>
            </a:r>
            <a:r>
              <a:rPr lang="cs-CZ" u="sng" dirty="0" smtClean="0"/>
              <a:t>vzdělání</a:t>
            </a:r>
            <a:r>
              <a:rPr lang="cs-CZ" dirty="0" smtClean="0"/>
              <a:t> lze operacionalizovat pomocí proměnné „</a:t>
            </a:r>
            <a:r>
              <a:rPr lang="cs-CZ" u="sng" dirty="0" smtClean="0"/>
              <a:t>Roky ve škole</a:t>
            </a:r>
            <a:r>
              <a:rPr lang="cs-CZ" dirty="0" smtClean="0"/>
              <a:t>“, označující „Počet úspěšně ukončených ročníků</a:t>
            </a:r>
            <a:r>
              <a:rPr lang="cs-CZ" b="1" dirty="0" smtClean="0"/>
              <a:t> </a:t>
            </a:r>
            <a:r>
              <a:rPr lang="cs-CZ" dirty="0" smtClean="0"/>
              <a:t>studia“ s hodnotami „</a:t>
            </a:r>
            <a:r>
              <a:rPr lang="cs-CZ" u="sng" dirty="0" smtClean="0"/>
              <a:t>0-n let</a:t>
            </a:r>
            <a:r>
              <a:rPr lang="cs-CZ" dirty="0" smtClean="0"/>
              <a:t>“</a:t>
            </a:r>
            <a:endParaRPr lang="cs-CZ" b="1" dirty="0" smtClean="0"/>
          </a:p>
        </p:txBody>
      </p:sp>
    </p:spTree>
    <p:extLst>
      <p:ext uri="{BB962C8B-B14F-4D97-AF65-F5344CB8AC3E}">
        <p14:creationId xmlns:p14="http://schemas.microsoft.com/office/powerpoint/2010/main" val="229852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612775" y="228600"/>
            <a:ext cx="8153400" cy="990600"/>
          </a:xfrm>
        </p:spPr>
        <p:txBody>
          <a:bodyPr/>
          <a:lstStyle/>
          <a:p>
            <a:pPr eaLnBrk="1" hangingPunct="1"/>
            <a:r>
              <a:rPr lang="cs-CZ" smtClean="0"/>
              <a:t>Vztahy mezi proměnnými</a:t>
            </a:r>
          </a:p>
        </p:txBody>
      </p:sp>
      <p:sp>
        <p:nvSpPr>
          <p:cNvPr id="3" name="Zástupný symbol pro obsah 2"/>
          <p:cNvSpPr>
            <a:spLocks noGrp="1"/>
          </p:cNvSpPr>
          <p:nvPr>
            <p:ph sz="quarter" idx="1"/>
          </p:nvPr>
        </p:nvSpPr>
        <p:spPr>
          <a:xfrm>
            <a:off x="612775" y="1600200"/>
            <a:ext cx="8153400" cy="4495800"/>
          </a:xfrm>
        </p:spPr>
        <p:txBody>
          <a:bodyPr>
            <a:normAutofit fontScale="92500" lnSpcReduction="20000"/>
          </a:bodyPr>
          <a:lstStyle/>
          <a:p>
            <a:pPr marL="320040" indent="-320040" eaLnBrk="1" fontAlgn="auto" hangingPunct="1">
              <a:spcAft>
                <a:spcPts val="0"/>
              </a:spcAft>
              <a:buFont typeface="Wingdings"/>
              <a:buChar char=""/>
              <a:defRPr/>
            </a:pPr>
            <a:r>
              <a:rPr lang="cs-CZ" dirty="0" smtClean="0"/>
              <a:t>Analyticky rozlišujeme:</a:t>
            </a:r>
          </a:p>
          <a:p>
            <a:pPr marL="320040" indent="-320040" eaLnBrk="1" fontAlgn="auto" hangingPunct="1">
              <a:spcAft>
                <a:spcPts val="0"/>
              </a:spcAft>
              <a:buFont typeface="Wingdings"/>
              <a:buChar char=""/>
              <a:defRPr/>
            </a:pPr>
            <a:r>
              <a:rPr lang="cs-CZ" dirty="0" smtClean="0"/>
              <a:t>- </a:t>
            </a:r>
            <a:r>
              <a:rPr lang="cs-CZ" b="1" dirty="0" smtClean="0"/>
              <a:t>závislou</a:t>
            </a:r>
            <a:r>
              <a:rPr lang="cs-CZ" dirty="0" smtClean="0"/>
              <a:t> proměnnou (její hodnota závisí na stavu nezávislé proměnné)</a:t>
            </a:r>
          </a:p>
          <a:p>
            <a:pPr marL="320040" indent="-320040" eaLnBrk="1" fontAlgn="auto" hangingPunct="1">
              <a:spcAft>
                <a:spcPts val="0"/>
              </a:spcAft>
              <a:buFont typeface="Wingdings"/>
              <a:buChar char=""/>
              <a:defRPr/>
            </a:pPr>
            <a:r>
              <a:rPr lang="cs-CZ" dirty="0" smtClean="0"/>
              <a:t>- </a:t>
            </a:r>
            <a:r>
              <a:rPr lang="cs-CZ" b="1" dirty="0" smtClean="0"/>
              <a:t>nezávislou</a:t>
            </a:r>
            <a:r>
              <a:rPr lang="cs-CZ" dirty="0" smtClean="0"/>
              <a:t> proměnnou (ovlivňuje hodnotu závislé proměnné).</a:t>
            </a:r>
          </a:p>
          <a:p>
            <a:pPr marL="320040" indent="-320040" eaLnBrk="1" fontAlgn="auto" hangingPunct="1">
              <a:spcAft>
                <a:spcPts val="0"/>
              </a:spcAft>
              <a:buFont typeface="Wingdings"/>
              <a:buNone/>
              <a:defRPr/>
            </a:pPr>
            <a:endParaRPr lang="cs-CZ" dirty="0" smtClean="0"/>
          </a:p>
          <a:p>
            <a:pPr marL="320040" indent="-320040" eaLnBrk="1" fontAlgn="auto" hangingPunct="1">
              <a:spcAft>
                <a:spcPts val="0"/>
              </a:spcAft>
              <a:buFont typeface="Wingdings"/>
              <a:buNone/>
              <a:defRPr/>
            </a:pPr>
            <a:r>
              <a:rPr lang="cs-CZ" b="1" dirty="0" smtClean="0"/>
              <a:t>Příklad</a:t>
            </a:r>
            <a:r>
              <a:rPr lang="cs-CZ" dirty="0" smtClean="0"/>
              <a:t>:</a:t>
            </a:r>
          </a:p>
          <a:p>
            <a:pPr marL="320040" indent="-320040" eaLnBrk="1" fontAlgn="auto" hangingPunct="1">
              <a:spcAft>
                <a:spcPts val="0"/>
              </a:spcAft>
              <a:buFont typeface="Wingdings"/>
              <a:buNone/>
              <a:defRPr/>
            </a:pPr>
            <a:r>
              <a:rPr lang="cs-CZ" dirty="0" smtClean="0"/>
              <a:t>Šance amerického prezidenta být znovuzvolen (ZP) závisí na stavu americké ekonomiky v době voleb (NP).</a:t>
            </a:r>
          </a:p>
          <a:p>
            <a:pPr marL="320040" indent="-320040" eaLnBrk="1" fontAlgn="auto" hangingPunct="1">
              <a:spcAft>
                <a:spcPts val="0"/>
              </a:spcAft>
              <a:buFont typeface="Wingdings"/>
              <a:buNone/>
              <a:defRPr/>
            </a:pPr>
            <a:endParaRPr lang="cs-CZ" dirty="0"/>
          </a:p>
        </p:txBody>
      </p:sp>
    </p:spTree>
    <p:extLst>
      <p:ext uri="{BB962C8B-B14F-4D97-AF65-F5344CB8AC3E}">
        <p14:creationId xmlns:p14="http://schemas.microsoft.com/office/powerpoint/2010/main" val="33426922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612775" y="228600"/>
            <a:ext cx="8153400" cy="990600"/>
          </a:xfrm>
        </p:spPr>
        <p:txBody>
          <a:bodyPr>
            <a:normAutofit fontScale="90000"/>
          </a:bodyPr>
          <a:lstStyle/>
          <a:p>
            <a:pPr eaLnBrk="1" hangingPunct="1"/>
            <a:r>
              <a:rPr lang="cs-CZ" sz="3200" b="1" dirty="0" smtClean="0"/>
              <a:t>Proč závislou a nezávislou proměnnou rozlišujeme (jen) „analyticky“</a:t>
            </a:r>
          </a:p>
        </p:txBody>
      </p:sp>
      <p:sp>
        <p:nvSpPr>
          <p:cNvPr id="18435" name="Zástupný symbol pro obsah 2"/>
          <p:cNvSpPr>
            <a:spLocks noGrp="1"/>
          </p:cNvSpPr>
          <p:nvPr>
            <p:ph sz="quarter" idx="1"/>
          </p:nvPr>
        </p:nvSpPr>
        <p:spPr>
          <a:xfrm>
            <a:off x="612775" y="1600200"/>
            <a:ext cx="8153400" cy="4495800"/>
          </a:xfrm>
        </p:spPr>
        <p:txBody>
          <a:bodyPr/>
          <a:lstStyle/>
          <a:p>
            <a:pPr eaLnBrk="1" hangingPunct="1"/>
            <a:r>
              <a:rPr lang="cs-CZ" sz="2400" dirty="0" smtClean="0"/>
              <a:t>To, co je v naší úvaze „závislou proměnnou“, může být v jiné situaci nezávislou.</a:t>
            </a:r>
          </a:p>
          <a:p>
            <a:pPr eaLnBrk="1" hangingPunct="1"/>
            <a:r>
              <a:rPr lang="cs-CZ" sz="2400" dirty="0" smtClean="0"/>
              <a:t>Dokonce i v situaci, pokud jde o stejné proměnné.</a:t>
            </a:r>
          </a:p>
          <a:p>
            <a:pPr eaLnBrk="1" hangingPunct="1"/>
            <a:endParaRPr lang="cs-CZ" sz="2400" dirty="0" smtClean="0"/>
          </a:p>
          <a:p>
            <a:pPr eaLnBrk="1" hangingPunct="1"/>
            <a:r>
              <a:rPr lang="cs-CZ" sz="2400" b="1" dirty="0" smtClean="0"/>
              <a:t>Příklad</a:t>
            </a:r>
            <a:r>
              <a:rPr lang="cs-CZ" sz="2400" dirty="0" smtClean="0"/>
              <a:t>:</a:t>
            </a:r>
          </a:p>
          <a:p>
            <a:pPr eaLnBrk="1" hangingPunct="1">
              <a:buFont typeface="Wingdings" pitchFamily="2" charset="2"/>
              <a:buNone/>
            </a:pPr>
            <a:r>
              <a:rPr lang="cs-CZ" sz="2400" dirty="0" smtClean="0"/>
              <a:t>Vztah volebního násilí a kvality demokracie</a:t>
            </a:r>
          </a:p>
          <a:p>
            <a:pPr eaLnBrk="1" hangingPunct="1">
              <a:buFont typeface="Wingdings" pitchFamily="2" charset="2"/>
              <a:buNone/>
            </a:pPr>
            <a:r>
              <a:rPr lang="cs-CZ" sz="2400" dirty="0" smtClean="0"/>
              <a:t>V některých teoriích vystupuje volební násilí jako nezávislá proměnná, schopná vyvolat změnu kvality demokracie, </a:t>
            </a:r>
          </a:p>
          <a:p>
            <a:pPr eaLnBrk="1" hangingPunct="1">
              <a:buFont typeface="Wingdings" pitchFamily="2" charset="2"/>
              <a:buNone/>
            </a:pPr>
            <a:r>
              <a:rPr lang="cs-CZ" sz="2400" dirty="0" smtClean="0"/>
              <a:t>v jiných je nezávislou proměnnou kvalita demokracie, která ovlivňuje míru volebního násilí.</a:t>
            </a:r>
          </a:p>
        </p:txBody>
      </p:sp>
    </p:spTree>
    <p:extLst>
      <p:ext uri="{BB962C8B-B14F-4D97-AF65-F5344CB8AC3E}">
        <p14:creationId xmlns:p14="http://schemas.microsoft.com/office/powerpoint/2010/main" val="10130699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12775" y="228600"/>
            <a:ext cx="8153400" cy="990600"/>
          </a:xfrm>
        </p:spPr>
        <p:txBody>
          <a:bodyPr>
            <a:normAutofit fontScale="90000"/>
          </a:bodyPr>
          <a:lstStyle/>
          <a:p>
            <a:pPr eaLnBrk="1" hangingPunct="1"/>
            <a:r>
              <a:rPr lang="cs-CZ" sz="4000" dirty="0" smtClean="0"/>
              <a:t>Co je potřeba udělat, než začneme měřit</a:t>
            </a:r>
          </a:p>
        </p:txBody>
      </p:sp>
      <p:sp>
        <p:nvSpPr>
          <p:cNvPr id="19459" name="Zástupný symbol pro obsah 2"/>
          <p:cNvSpPr>
            <a:spLocks noGrp="1"/>
          </p:cNvSpPr>
          <p:nvPr>
            <p:ph sz="quarter" idx="1"/>
          </p:nvPr>
        </p:nvSpPr>
        <p:spPr>
          <a:xfrm>
            <a:off x="179388" y="1628775"/>
            <a:ext cx="8586787" cy="5068888"/>
          </a:xfrm>
        </p:spPr>
        <p:txBody>
          <a:bodyPr/>
          <a:lstStyle/>
          <a:p>
            <a:pPr eaLnBrk="1" hangingPunct="1">
              <a:lnSpc>
                <a:spcPct val="115000"/>
              </a:lnSpc>
              <a:spcAft>
                <a:spcPts val="1000"/>
              </a:spcAft>
              <a:buFont typeface="Wingdings" pitchFamily="2" charset="2"/>
              <a:buNone/>
            </a:pPr>
            <a:r>
              <a:rPr lang="cs-CZ" sz="1800" smtClean="0">
                <a:latin typeface="Calibri" pitchFamily="34" charset="0"/>
                <a:ea typeface="Calibri" pitchFamily="34" charset="0"/>
                <a:cs typeface="Times New Roman" pitchFamily="18" charset="0"/>
              </a:rPr>
              <a:t>Nezávislá proměnná (koncept)</a:t>
            </a:r>
          </a:p>
          <a:p>
            <a:pPr eaLnBrk="1" hangingPunct="1">
              <a:lnSpc>
                <a:spcPct val="115000"/>
              </a:lnSpc>
              <a:spcAft>
                <a:spcPts val="1000"/>
              </a:spcAft>
              <a:buFont typeface="Wingdings" pitchFamily="2" charset="2"/>
              <a:buNone/>
            </a:pPr>
            <a:r>
              <a:rPr lang="cs-CZ" sz="1800" smtClean="0">
                <a:latin typeface="Calibri" pitchFamily="34" charset="0"/>
                <a:ea typeface="Calibri" pitchFamily="34" charset="0"/>
                <a:cs typeface="Times New Roman" pitchFamily="18" charset="0"/>
              </a:rPr>
              <a:t> </a:t>
            </a:r>
          </a:p>
          <a:p>
            <a:pPr eaLnBrk="1" hangingPunct="1">
              <a:lnSpc>
                <a:spcPct val="115000"/>
              </a:lnSpc>
              <a:spcAft>
                <a:spcPts val="1000"/>
              </a:spcAft>
              <a:buFont typeface="Wingdings" pitchFamily="2" charset="2"/>
              <a:buNone/>
            </a:pPr>
            <a:endParaRPr lang="cs-CZ" sz="1800" smtClean="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smtClean="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smtClean="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smtClean="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smtClean="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r>
              <a:rPr lang="cs-CZ" sz="1800" smtClean="0">
                <a:latin typeface="Calibri" pitchFamily="34" charset="0"/>
                <a:ea typeface="Calibri" pitchFamily="34" charset="0"/>
                <a:cs typeface="Times New Roman" pitchFamily="18" charset="0"/>
              </a:rPr>
              <a:t>Nezávislá proměnná (měřitelná) </a:t>
            </a:r>
          </a:p>
        </p:txBody>
      </p:sp>
      <p:cxnSp>
        <p:nvCxnSpPr>
          <p:cNvPr id="5" name="Přímá spojovací šipka 4"/>
          <p:cNvCxnSpPr/>
          <p:nvPr/>
        </p:nvCxnSpPr>
        <p:spPr>
          <a:xfrm>
            <a:off x="3419475" y="1916113"/>
            <a:ext cx="2160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5759450" y="1484313"/>
            <a:ext cx="338455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(koncept)</a:t>
            </a:r>
          </a:p>
        </p:txBody>
      </p:sp>
      <p:cxnSp>
        <p:nvCxnSpPr>
          <p:cNvPr id="8" name="Přímá spojovací šipka 7"/>
          <p:cNvCxnSpPr/>
          <p:nvPr/>
        </p:nvCxnSpPr>
        <p:spPr>
          <a:xfrm rot="16200000" flipH="1">
            <a:off x="-793" y="3537744"/>
            <a:ext cx="2736850" cy="714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6200000" flipH="1">
            <a:off x="5795963" y="3860800"/>
            <a:ext cx="2520950" cy="73025"/>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2555875" y="3213100"/>
            <a:ext cx="360045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OPERACIONALIZACE</a:t>
            </a:r>
          </a:p>
        </p:txBody>
      </p:sp>
      <p:cxnSp>
        <p:nvCxnSpPr>
          <p:cNvPr id="12" name="Přímá spojovací šipka 11"/>
          <p:cNvCxnSpPr/>
          <p:nvPr/>
        </p:nvCxnSpPr>
        <p:spPr>
          <a:xfrm>
            <a:off x="3348038" y="5589588"/>
            <a:ext cx="21605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5651500" y="5516563"/>
            <a:ext cx="3313113" cy="108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(měřitelná</a:t>
            </a:r>
            <a:r>
              <a:rPr lang="cs-CZ" dirty="0"/>
              <a:t>)</a:t>
            </a:r>
          </a:p>
        </p:txBody>
      </p:sp>
    </p:spTree>
    <p:extLst>
      <p:ext uri="{BB962C8B-B14F-4D97-AF65-F5344CB8AC3E}">
        <p14:creationId xmlns:p14="http://schemas.microsoft.com/office/powerpoint/2010/main" val="4118387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612775" y="228600"/>
            <a:ext cx="8153400" cy="990600"/>
          </a:xfrm>
        </p:spPr>
        <p:txBody>
          <a:bodyPr/>
          <a:lstStyle/>
          <a:p>
            <a:pPr algn="ctr" eaLnBrk="1" hangingPunct="1"/>
            <a:r>
              <a:rPr lang="cs-CZ" b="1" smtClean="0"/>
              <a:t>Příklad</a:t>
            </a:r>
          </a:p>
        </p:txBody>
      </p:sp>
      <p:sp>
        <p:nvSpPr>
          <p:cNvPr id="20483" name="Zástupný symbol pro obsah 2"/>
          <p:cNvSpPr>
            <a:spLocks noGrp="1"/>
          </p:cNvSpPr>
          <p:nvPr>
            <p:ph sz="quarter" idx="1"/>
          </p:nvPr>
        </p:nvSpPr>
        <p:spPr>
          <a:xfrm>
            <a:off x="612775" y="1600200"/>
            <a:ext cx="8153400" cy="4495800"/>
          </a:xfrm>
        </p:spPr>
        <p:txBody>
          <a:bodyPr/>
          <a:lstStyle/>
          <a:p>
            <a:pPr eaLnBrk="1" hangingPunct="1">
              <a:buFont typeface="Wingdings" pitchFamily="2" charset="2"/>
              <a:buNone/>
            </a:pPr>
            <a:r>
              <a:rPr lang="cs-CZ" smtClean="0"/>
              <a:t>Politik: „V několika evropských zemích se jasně ukázalo, že voliči v době krize odmítli program založený na expanzi sociálního státu“.</a:t>
            </a:r>
          </a:p>
          <a:p>
            <a:pPr eaLnBrk="1" hangingPunct="1">
              <a:buFont typeface="Wingdings" pitchFamily="2" charset="2"/>
              <a:buNone/>
            </a:pPr>
            <a:endParaRPr lang="cs-CZ" smtClean="0"/>
          </a:p>
          <a:p>
            <a:pPr algn="ctr" eaLnBrk="1" hangingPunct="1">
              <a:buFont typeface="Wingdings" pitchFamily="2" charset="2"/>
              <a:buNone/>
            </a:pPr>
            <a:r>
              <a:rPr lang="cs-CZ" b="1" smtClean="0"/>
              <a:t>Převeďte toto tvrzení do podoby, aby bylo možné ho vědecky prověřovat.</a:t>
            </a:r>
          </a:p>
        </p:txBody>
      </p:sp>
    </p:spTree>
    <p:extLst>
      <p:ext uri="{BB962C8B-B14F-4D97-AF65-F5344CB8AC3E}">
        <p14:creationId xmlns:p14="http://schemas.microsoft.com/office/powerpoint/2010/main" val="2441639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1560" y="188640"/>
            <a:ext cx="8153400" cy="990600"/>
          </a:xfrm>
        </p:spPr>
        <p:txBody>
          <a:bodyPr>
            <a:normAutofit fontScale="90000"/>
          </a:bodyPr>
          <a:lstStyle/>
          <a:p>
            <a:r>
              <a:rPr lang="cs-CZ" sz="3200" dirty="0" err="1" smtClean="0"/>
              <a:t>Sociálněvědný</a:t>
            </a:r>
            <a:r>
              <a:rPr lang="cs-CZ" sz="3200" dirty="0" smtClean="0"/>
              <a:t> výzkum: prostředek ustavování kauzality (více </a:t>
            </a:r>
            <a:r>
              <a:rPr lang="cs-CZ" sz="3200" dirty="0" err="1" smtClean="0"/>
              <a:t>Kellstedt-Whitten</a:t>
            </a:r>
            <a:r>
              <a:rPr lang="cs-CZ" sz="3200" dirty="0" smtClean="0"/>
              <a:t>) </a:t>
            </a:r>
            <a:r>
              <a:rPr lang="cs-CZ" sz="3200" b="1" dirty="0" smtClean="0"/>
              <a:t>POZOR- MAXIMÁLNĚ DŮLEŽITÝ SLIDE</a:t>
            </a:r>
          </a:p>
        </p:txBody>
      </p:sp>
      <p:sp>
        <p:nvSpPr>
          <p:cNvPr id="3" name="Content Placeholder 2"/>
          <p:cNvSpPr>
            <a:spLocks noGrp="1"/>
          </p:cNvSpPr>
          <p:nvPr>
            <p:ph sz="quarter" idx="1"/>
          </p:nvPr>
        </p:nvSpPr>
        <p:spPr>
          <a:xfrm>
            <a:off x="612775" y="1600200"/>
            <a:ext cx="8153400" cy="4852988"/>
          </a:xfrm>
        </p:spPr>
        <p:txBody>
          <a:bodyPr>
            <a:normAutofit fontScale="92500" lnSpcReduction="10000"/>
          </a:bodyPr>
          <a:lstStyle/>
          <a:p>
            <a:pPr>
              <a:buFont typeface="Wingdings" pitchFamily="2" charset="2"/>
              <a:buNone/>
            </a:pPr>
            <a:r>
              <a:rPr lang="cs-CZ" b="1" dirty="0" smtClean="0"/>
              <a:t>Abychom mohli mezi dvěma proměnnými konstatovat kauzální vztah </a:t>
            </a:r>
            <a:r>
              <a:rPr lang="cs-CZ" dirty="0" smtClean="0"/>
              <a:t>(nezávislá proměnná X ovlivňuje závislou Y):</a:t>
            </a:r>
          </a:p>
          <a:p>
            <a:pPr>
              <a:buFont typeface="Wingdings" pitchFamily="2" charset="2"/>
              <a:buAutoNum type="arabicPeriod"/>
            </a:pPr>
            <a:r>
              <a:rPr lang="cs-CZ" dirty="0" smtClean="0"/>
              <a:t>Musí existovat věrohodný mechanismus, který spojuje X a Y.</a:t>
            </a:r>
          </a:p>
          <a:p>
            <a:pPr>
              <a:buFont typeface="Wingdings" pitchFamily="2" charset="2"/>
              <a:buAutoNum type="arabicPeriod"/>
            </a:pPr>
            <a:r>
              <a:rPr lang="cs-CZ" dirty="0" smtClean="0"/>
              <a:t>Musíme si být jisti, že to není naopak a Y neovlivňuje X</a:t>
            </a:r>
          </a:p>
          <a:p>
            <a:pPr>
              <a:buFont typeface="Wingdings" pitchFamily="2" charset="2"/>
              <a:buAutoNum type="arabicPeriod"/>
            </a:pPr>
            <a:r>
              <a:rPr lang="cs-CZ" dirty="0" smtClean="0"/>
              <a:t>Mění se Y s tím, jak se mění X (kovariance).</a:t>
            </a:r>
          </a:p>
          <a:p>
            <a:pPr>
              <a:buFont typeface="Wingdings" pitchFamily="2" charset="2"/>
              <a:buAutoNum type="arabicPeriod"/>
            </a:pPr>
            <a:r>
              <a:rPr lang="cs-CZ" dirty="0" smtClean="0"/>
              <a:t>Neexistuje nějaká proměnná Z, která zároveň ovlivňuje X a Y.</a:t>
            </a:r>
          </a:p>
        </p:txBody>
      </p:sp>
    </p:spTree>
    <p:extLst>
      <p:ext uri="{BB962C8B-B14F-4D97-AF65-F5344CB8AC3E}">
        <p14:creationId xmlns:p14="http://schemas.microsoft.com/office/powerpoint/2010/main" val="3152498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612775" y="228600"/>
            <a:ext cx="8153400" cy="990600"/>
          </a:xfrm>
        </p:spPr>
        <p:txBody>
          <a:bodyPr/>
          <a:lstStyle/>
          <a:p>
            <a:r>
              <a:rPr lang="cs-CZ" altLang="cs-CZ" sz="2800" smtClean="0"/>
              <a:t>Posuďte Durkheimovu hypotézu o sebevražednosti pomocí konceptu čtyř kauzálních překážek</a:t>
            </a:r>
          </a:p>
        </p:txBody>
      </p:sp>
      <p:sp>
        <p:nvSpPr>
          <p:cNvPr id="12291" name="Zástupný symbol pro obsah 2"/>
          <p:cNvSpPr>
            <a:spLocks noGrp="1"/>
          </p:cNvSpPr>
          <p:nvPr>
            <p:ph sz="quarter" idx="1"/>
          </p:nvPr>
        </p:nvSpPr>
        <p:spPr>
          <a:xfrm>
            <a:off x="612775" y="1600200"/>
            <a:ext cx="8153400" cy="4495800"/>
          </a:xfrm>
        </p:spPr>
        <p:txBody>
          <a:bodyPr/>
          <a:lstStyle/>
          <a:p>
            <a:endParaRPr lang="cs-CZ" altLang="cs-CZ" dirty="0" smtClean="0"/>
          </a:p>
          <a:p>
            <a:pPr algn="ctr"/>
            <a:endParaRPr lang="cs-CZ" altLang="cs-CZ" b="1" dirty="0" smtClean="0"/>
          </a:p>
          <a:p>
            <a:pPr algn="ctr"/>
            <a:r>
              <a:rPr lang="cs-CZ" altLang="cs-CZ" b="1" dirty="0" smtClean="0"/>
              <a:t>Míra protestantismu (v zemi) ovlivňuje míru sebevražednosti (v zemi)</a:t>
            </a:r>
          </a:p>
        </p:txBody>
      </p:sp>
    </p:spTree>
    <p:extLst>
      <p:ext uri="{BB962C8B-B14F-4D97-AF65-F5344CB8AC3E}">
        <p14:creationId xmlns:p14="http://schemas.microsoft.com/office/powerpoint/2010/main" val="3863284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612775" y="228600"/>
            <a:ext cx="8153400" cy="990600"/>
          </a:xfrm>
        </p:spPr>
        <p:txBody>
          <a:bodyPr>
            <a:normAutofit/>
          </a:bodyPr>
          <a:lstStyle/>
          <a:p>
            <a:pPr algn="ctr"/>
            <a:r>
              <a:rPr lang="cs-CZ" altLang="cs-CZ" dirty="0" smtClean="0"/>
              <a:t>„Populární kauzality“</a:t>
            </a:r>
          </a:p>
        </p:txBody>
      </p:sp>
      <p:sp>
        <p:nvSpPr>
          <p:cNvPr id="10243" name="Zástupný symbol pro obsah 2"/>
          <p:cNvSpPr>
            <a:spLocks noGrp="1"/>
          </p:cNvSpPr>
          <p:nvPr>
            <p:ph sz="quarter" idx="1"/>
          </p:nvPr>
        </p:nvSpPr>
        <p:spPr>
          <a:xfrm>
            <a:off x="612775" y="1600200"/>
            <a:ext cx="8153400" cy="4495800"/>
          </a:xfrm>
        </p:spPr>
        <p:txBody>
          <a:bodyPr/>
          <a:lstStyle/>
          <a:p>
            <a:r>
              <a:rPr lang="cs-CZ" altLang="cs-CZ" dirty="0" smtClean="0">
                <a:hlinkClick r:id="rId3"/>
              </a:rPr>
              <a:t>http://life.ihned.cz/zdravi/c1-64745510-pijete-cernou-kavu-bez-mleka-a-cukru-muzete-byt-psychopat-tvrdi-vedci?utm_source=mediafed&amp;utm_medium=rss&amp;utm_campaign=mediafed</a:t>
            </a:r>
            <a:endParaRPr lang="cs-CZ" altLang="cs-CZ" dirty="0" smtClean="0"/>
          </a:p>
          <a:p>
            <a:r>
              <a:rPr lang="cs-CZ" altLang="cs-CZ" dirty="0" smtClean="0"/>
              <a:t>http://www.ahaonline.cz/clanek/ahaonline-cz/22331/15-rad-pro-delsi-zivot.html</a:t>
            </a:r>
          </a:p>
        </p:txBody>
      </p:sp>
    </p:spTree>
    <p:extLst>
      <p:ext uri="{BB962C8B-B14F-4D97-AF65-F5344CB8AC3E}">
        <p14:creationId xmlns:p14="http://schemas.microsoft.com/office/powerpoint/2010/main" val="1572095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noAutofit/>
          </a:bodyPr>
          <a:lstStyle/>
          <a:p>
            <a:pPr algn="ctr" eaLnBrk="1" hangingPunct="1"/>
            <a:r>
              <a:rPr lang="cs-CZ" sz="3600" b="1" dirty="0" smtClean="0"/>
              <a:t>Popis předchází vysvětlení: Dobré koncepty dělají dobrou vědní disciplínu</a:t>
            </a:r>
          </a:p>
        </p:txBody>
      </p:sp>
      <p:sp>
        <p:nvSpPr>
          <p:cNvPr id="11267" name="Content Placeholder 2"/>
          <p:cNvSpPr>
            <a:spLocks noGrp="1"/>
          </p:cNvSpPr>
          <p:nvPr>
            <p:ph sz="quarter" idx="1"/>
          </p:nvPr>
        </p:nvSpPr>
        <p:spPr>
          <a:xfrm>
            <a:off x="612775" y="1600200"/>
            <a:ext cx="8153400" cy="4495800"/>
          </a:xfrm>
        </p:spPr>
        <p:txBody>
          <a:bodyPr/>
          <a:lstStyle/>
          <a:p>
            <a:pPr eaLnBrk="1" hangingPunct="1"/>
            <a:r>
              <a:rPr lang="cs-CZ" dirty="0" smtClean="0"/>
              <a:t>Koncepty </a:t>
            </a:r>
            <a:r>
              <a:rPr lang="cs-CZ" b="1" dirty="0" smtClean="0"/>
              <a:t>označují a třídí fenomény</a:t>
            </a:r>
            <a:r>
              <a:rPr lang="cs-CZ" dirty="0" smtClean="0"/>
              <a:t>.</a:t>
            </a:r>
          </a:p>
          <a:p>
            <a:pPr eaLnBrk="1" hangingPunct="1"/>
            <a:endParaRPr lang="cs-CZ" dirty="0" smtClean="0"/>
          </a:p>
          <a:p>
            <a:pPr eaLnBrk="1" hangingPunct="1"/>
            <a:r>
              <a:rPr lang="cs-CZ" dirty="0" smtClean="0"/>
              <a:t>Každý koncept se skládá z </a:t>
            </a:r>
            <a:r>
              <a:rPr lang="cs-CZ" b="1" dirty="0" smtClean="0"/>
              <a:t>termínu </a:t>
            </a:r>
            <a:r>
              <a:rPr lang="cs-CZ" dirty="0" smtClean="0"/>
              <a:t>(nějak se jmenuje), </a:t>
            </a:r>
            <a:r>
              <a:rPr lang="cs-CZ" b="1" dirty="0" smtClean="0"/>
              <a:t>definice</a:t>
            </a:r>
            <a:r>
              <a:rPr lang="cs-CZ" dirty="0" smtClean="0"/>
              <a:t> (alias intenze alias konotace- má nějaké vlastnosti) a </a:t>
            </a:r>
            <a:r>
              <a:rPr lang="cs-CZ" b="1" dirty="0" smtClean="0"/>
              <a:t>odkazů</a:t>
            </a:r>
            <a:r>
              <a:rPr lang="cs-CZ" dirty="0" smtClean="0"/>
              <a:t> (alias extenze alias denotace- něco mu odpovídá v reálném světě)</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 „Častější chození na večírky prodlužuje život“</a:t>
            </a:r>
            <a:endParaRPr lang="cs-CZ" dirty="0"/>
          </a:p>
        </p:txBody>
      </p:sp>
      <p:sp>
        <p:nvSpPr>
          <p:cNvPr id="4" name="Zástupný symbol pro text 3"/>
          <p:cNvSpPr>
            <a:spLocks noGrp="1"/>
          </p:cNvSpPr>
          <p:nvPr>
            <p:ph type="body" idx="1"/>
          </p:nvPr>
        </p:nvSpPr>
        <p:spPr/>
        <p:txBody>
          <a:bodyPr/>
          <a:lstStyle/>
          <a:p>
            <a:r>
              <a:rPr lang="cs-CZ" dirty="0" smtClean="0"/>
              <a:t>Jak se to tváří:</a:t>
            </a:r>
            <a:endParaRPr lang="cs-CZ" dirty="0"/>
          </a:p>
        </p:txBody>
      </p:sp>
      <p:graphicFrame>
        <p:nvGraphicFramePr>
          <p:cNvPr id="10" name="Zástupný symbol pro obsah 9"/>
          <p:cNvGraphicFramePr>
            <a:graphicFrameLocks noGrp="1"/>
          </p:cNvGraphicFramePr>
          <p:nvPr>
            <p:ph sz="half" idx="2"/>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ástupný symbol pro text 5"/>
          <p:cNvSpPr>
            <a:spLocks noGrp="1"/>
          </p:cNvSpPr>
          <p:nvPr>
            <p:ph type="body" sz="quarter" idx="3"/>
          </p:nvPr>
        </p:nvSpPr>
        <p:spPr/>
        <p:txBody>
          <a:bodyPr/>
          <a:lstStyle/>
          <a:p>
            <a:r>
              <a:rPr lang="cs-CZ" dirty="0" smtClean="0"/>
              <a:t>Jak to spíš je:</a:t>
            </a:r>
            <a:endParaRPr lang="cs-CZ" dirty="0"/>
          </a:p>
        </p:txBody>
      </p:sp>
      <p:graphicFrame>
        <p:nvGraphicFramePr>
          <p:cNvPr id="13" name="Zástupný symbol pro obsah 12"/>
          <p:cNvGraphicFramePr>
            <a:graphicFrameLocks noGrp="1"/>
          </p:cNvGraphicFramePr>
          <p:nvPr>
            <p:ph sz="quarter" idx="4"/>
            <p:extLst/>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ovéPole 13"/>
          <p:cNvSpPr txBox="1"/>
          <p:nvPr/>
        </p:nvSpPr>
        <p:spPr>
          <a:xfrm>
            <a:off x="4932040" y="2348880"/>
            <a:ext cx="3600400" cy="1477328"/>
          </a:xfrm>
          <a:prstGeom prst="rect">
            <a:avLst/>
          </a:prstGeom>
          <a:noFill/>
        </p:spPr>
        <p:txBody>
          <a:bodyPr wrap="square" rtlCol="0">
            <a:spAutoFit/>
          </a:bodyPr>
          <a:lstStyle/>
          <a:p>
            <a:r>
              <a:rPr lang="cs-CZ" dirty="0" smtClean="0"/>
              <a:t>Jak délka života, tak chození na večírky, je ovlivněno životním stylem, resp. penězi. Umožňují kvalitněji se starat o zdraví i chodit často na večírky.</a:t>
            </a:r>
            <a:endParaRPr lang="cs-CZ" dirty="0"/>
          </a:p>
        </p:txBody>
      </p:sp>
      <p:sp>
        <p:nvSpPr>
          <p:cNvPr id="15" name="TextovéPole 14"/>
          <p:cNvSpPr txBox="1"/>
          <p:nvPr/>
        </p:nvSpPr>
        <p:spPr>
          <a:xfrm>
            <a:off x="755576" y="2348880"/>
            <a:ext cx="3384376" cy="1477328"/>
          </a:xfrm>
          <a:prstGeom prst="rect">
            <a:avLst/>
          </a:prstGeom>
          <a:noFill/>
        </p:spPr>
        <p:txBody>
          <a:bodyPr wrap="square" rtlCol="0">
            <a:spAutoFit/>
          </a:bodyPr>
          <a:lstStyle/>
          <a:p>
            <a:r>
              <a:rPr lang="cs-CZ" dirty="0" smtClean="0"/>
              <a:t>Chození na večírky by mělo prodlužovat život. Vidíme ale problém hned na první kauzální překážce, je celkem těžké navrhnout, proč by mělo.</a:t>
            </a:r>
            <a:endParaRPr lang="cs-CZ" dirty="0"/>
          </a:p>
        </p:txBody>
      </p:sp>
      <p:sp>
        <p:nvSpPr>
          <p:cNvPr id="16" name="TextovéPole 15"/>
          <p:cNvSpPr txBox="1"/>
          <p:nvPr/>
        </p:nvSpPr>
        <p:spPr>
          <a:xfrm>
            <a:off x="827584" y="4869160"/>
            <a:ext cx="7704856" cy="923330"/>
          </a:xfrm>
          <a:prstGeom prst="rect">
            <a:avLst/>
          </a:prstGeom>
          <a:noFill/>
        </p:spPr>
        <p:txBody>
          <a:bodyPr wrap="square" rtlCol="0">
            <a:spAutoFit/>
          </a:bodyPr>
          <a:lstStyle/>
          <a:p>
            <a:r>
              <a:rPr lang="cs-CZ" dirty="0" smtClean="0"/>
              <a:t>Abychom totiž přeskočili čtvrtou kauzální překážku, museli bychom ukázat, že bohatí lidé, kteří chodí na večírky, žijí déle, než bohatí lidé, kteří nechodí. Což se zdá jako málo pravděpodobné, ale kdo ví (otestujte, až budete hodně bohatí :-) ).</a:t>
            </a:r>
            <a:endParaRPr lang="cs-CZ" dirty="0"/>
          </a:p>
        </p:txBody>
      </p:sp>
    </p:spTree>
    <p:extLst>
      <p:ext uri="{BB962C8B-B14F-4D97-AF65-F5344CB8AC3E}">
        <p14:creationId xmlns:p14="http://schemas.microsoft.com/office/powerpoint/2010/main" val="509826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b="1" dirty="0" smtClean="0"/>
              <a:t>Termín: </a:t>
            </a:r>
            <a:r>
              <a:rPr lang="cs-CZ" dirty="0" smtClean="0"/>
              <a:t>Etnický konflikt</a:t>
            </a:r>
          </a:p>
          <a:p>
            <a:r>
              <a:rPr lang="cs-CZ" b="1" dirty="0" smtClean="0"/>
              <a:t>Definice (francouzský výkladový slovník)</a:t>
            </a:r>
            <a:r>
              <a:rPr lang="cs-CZ" dirty="0" smtClean="0"/>
              <a:t>: Střetnutí odlišných národnostně-politických zájmů různých národností v mnohonárodnostních státech, které někdy mohou vyústit v ozbrojený konflikt</a:t>
            </a:r>
          </a:p>
          <a:p>
            <a:r>
              <a:rPr lang="cs-CZ" b="1" dirty="0" smtClean="0"/>
              <a:t>Odkazy</a:t>
            </a:r>
            <a:r>
              <a:rPr lang="cs-CZ" dirty="0" smtClean="0"/>
              <a:t>: Hutové a Tutsiové ve Rwandě.</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pPr eaLnBrk="1" hangingPunct="1"/>
            <a:r>
              <a:rPr lang="cs-CZ" smtClean="0"/>
              <a:t>Dobrý koncept by měl být</a:t>
            </a:r>
          </a:p>
        </p:txBody>
      </p:sp>
      <p:sp>
        <p:nvSpPr>
          <p:cNvPr id="12291" name="Content Placeholder 2"/>
          <p:cNvSpPr>
            <a:spLocks noGrp="1"/>
          </p:cNvSpPr>
          <p:nvPr>
            <p:ph sz="quarter" idx="1"/>
          </p:nvPr>
        </p:nvSpPr>
        <p:spPr>
          <a:xfrm>
            <a:off x="612775" y="1600200"/>
            <a:ext cx="8153400" cy="4495800"/>
          </a:xfrm>
        </p:spPr>
        <p:txBody>
          <a:bodyPr/>
          <a:lstStyle/>
          <a:p>
            <a:pPr eaLnBrk="1" hangingPunct="1"/>
            <a:endParaRPr lang="cs-CZ" dirty="0" smtClean="0"/>
          </a:p>
          <a:p>
            <a:pPr eaLnBrk="1" hangingPunct="1"/>
            <a:r>
              <a:rPr lang="cs-CZ" b="1" dirty="0" smtClean="0"/>
              <a:t>Koherentní</a:t>
            </a:r>
            <a:r>
              <a:rPr lang="cs-CZ" dirty="0" smtClean="0"/>
              <a:t> – definice by měla obsahovat atributy,  vlastní všem zkoumaným objektům a zároveň by měla koncept umět odlišit od jiných konceptů.</a:t>
            </a:r>
          </a:p>
          <a:p>
            <a:pPr eaLnBrk="1" hangingPunct="1"/>
            <a:endParaRPr lang="cs-CZ" sz="1600" dirty="0" smtClean="0"/>
          </a:p>
          <a:p>
            <a:pPr eaLnBrk="1" hangingPunct="1"/>
            <a:r>
              <a:rPr lang="cs-CZ" sz="1600" dirty="0" smtClean="0"/>
              <a:t>Příklad: Politická strana jako „dobrovolné sdružení lidí, které usiluje o moc“. Odpovídá entitám, které označujeme jako „politické strany“. Pokud bychom definovali PS jen jako „dobrovolné sdružení“, nedokázali bychom ji odlišit např. od zájmových spolků.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pPr eaLnBrk="1" hangingPunct="1"/>
            <a:r>
              <a:rPr lang="cs-CZ" smtClean="0"/>
              <a:t>Dobrý koncept by měl být</a:t>
            </a:r>
          </a:p>
        </p:txBody>
      </p:sp>
      <p:sp>
        <p:nvSpPr>
          <p:cNvPr id="13315" name="Content Placeholder 2"/>
          <p:cNvSpPr>
            <a:spLocks noGrp="1"/>
          </p:cNvSpPr>
          <p:nvPr>
            <p:ph sz="quarter" idx="1"/>
          </p:nvPr>
        </p:nvSpPr>
        <p:spPr>
          <a:xfrm>
            <a:off x="612775" y="1600200"/>
            <a:ext cx="8153400" cy="4495800"/>
          </a:xfrm>
        </p:spPr>
        <p:txBody>
          <a:bodyPr>
            <a:normAutofit lnSpcReduction="10000"/>
          </a:bodyPr>
          <a:lstStyle/>
          <a:p>
            <a:pPr eaLnBrk="1" hangingPunct="1"/>
            <a:endParaRPr lang="cs-CZ" dirty="0" smtClean="0"/>
          </a:p>
          <a:p>
            <a:pPr eaLnBrk="1" hangingPunct="1"/>
            <a:endParaRPr lang="cs-CZ" dirty="0" smtClean="0"/>
          </a:p>
          <a:p>
            <a:pPr eaLnBrk="1" hangingPunct="1"/>
            <a:r>
              <a:rPr lang="cs-CZ" b="1" dirty="0" err="1" smtClean="0"/>
              <a:t>Operacionalizovatelný</a:t>
            </a:r>
            <a:r>
              <a:rPr lang="cs-CZ" dirty="0" smtClean="0"/>
              <a:t> – definice by měla být taková, aby ji bylo možné převést do podoby, kdy je možné zjistit, které fenomény jí odpovídají a které ne.</a:t>
            </a:r>
          </a:p>
          <a:p>
            <a:pPr eaLnBrk="1" hangingPunct="1"/>
            <a:endParaRPr lang="cs-CZ" dirty="0"/>
          </a:p>
          <a:p>
            <a:r>
              <a:rPr lang="cs-CZ" sz="1700" dirty="0"/>
              <a:t>Příklad: Politická strana jako „dobrovolné sdružení lidí, které usiluje o moc</a:t>
            </a:r>
            <a:r>
              <a:rPr lang="cs-CZ" sz="1700" dirty="0" smtClean="0"/>
              <a:t>“. Jsme schopni operacionalizovat a empiricky měřit jak „dobrovolnost“, tak „sdružování“, tak i „usilování o moc“.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pPr eaLnBrk="1" hangingPunct="1"/>
            <a:r>
              <a:rPr lang="cs-CZ" smtClean="0"/>
              <a:t>Dobrý koncept by měl být</a:t>
            </a:r>
          </a:p>
        </p:txBody>
      </p:sp>
      <p:sp>
        <p:nvSpPr>
          <p:cNvPr id="14339" name="Content Placeholder 2"/>
          <p:cNvSpPr>
            <a:spLocks noGrp="1"/>
          </p:cNvSpPr>
          <p:nvPr>
            <p:ph sz="quarter" idx="1"/>
          </p:nvPr>
        </p:nvSpPr>
        <p:spPr>
          <a:xfrm>
            <a:off x="612775" y="1600200"/>
            <a:ext cx="8153400" cy="4495800"/>
          </a:xfrm>
        </p:spPr>
        <p:txBody>
          <a:bodyPr>
            <a:normAutofit/>
          </a:bodyPr>
          <a:lstStyle/>
          <a:p>
            <a:pPr eaLnBrk="1" hangingPunct="1">
              <a:buFont typeface="Wingdings" pitchFamily="2" charset="2"/>
              <a:buNone/>
            </a:pPr>
            <a:endParaRPr lang="cs-CZ" dirty="0" smtClean="0"/>
          </a:p>
          <a:p>
            <a:pPr eaLnBrk="1" hangingPunct="1">
              <a:buFont typeface="Wingdings" pitchFamily="2" charset="2"/>
              <a:buNone/>
            </a:pPr>
            <a:endParaRPr lang="cs-CZ" dirty="0" smtClean="0"/>
          </a:p>
          <a:p>
            <a:pPr eaLnBrk="1" hangingPunct="1">
              <a:buFont typeface="Wingdings" pitchFamily="2" charset="2"/>
              <a:buNone/>
            </a:pPr>
            <a:r>
              <a:rPr lang="cs-CZ" b="1" dirty="0" smtClean="0"/>
              <a:t>Validní</a:t>
            </a:r>
            <a:r>
              <a:rPr lang="cs-CZ" dirty="0" smtClean="0"/>
              <a:t> – jeho intenze by měla odpovídat extenzi</a:t>
            </a:r>
          </a:p>
          <a:p>
            <a:pPr eaLnBrk="1" hangingPunct="1">
              <a:buFont typeface="Wingdings" pitchFamily="2" charset="2"/>
              <a:buNone/>
            </a:pPr>
            <a:endParaRPr lang="cs-CZ" dirty="0"/>
          </a:p>
          <a:p>
            <a:pPr>
              <a:buNone/>
            </a:pPr>
            <a:r>
              <a:rPr lang="cs-CZ" sz="1700" dirty="0"/>
              <a:t>Příklad: Politická strana jako „dobrovolné sdružení lidí, které usiluje o moc</a:t>
            </a:r>
            <a:r>
              <a:rPr lang="cs-CZ" sz="1700" dirty="0" smtClean="0"/>
              <a:t>“. Na základě této definice nepovažujeme např. </a:t>
            </a:r>
            <a:r>
              <a:rPr lang="cs-CZ" sz="1700" dirty="0" err="1" smtClean="0"/>
              <a:t>Ztohoven</a:t>
            </a:r>
            <a:r>
              <a:rPr lang="cs-CZ" sz="1700" dirty="0" smtClean="0"/>
              <a:t> za politickou stranu, protože neusiluje o politickou moc. Pokud by panovala shoda, že </a:t>
            </a:r>
            <a:r>
              <a:rPr lang="cs-CZ" sz="1700" dirty="0" err="1" smtClean="0"/>
              <a:t>Ztohoven</a:t>
            </a:r>
            <a:r>
              <a:rPr lang="cs-CZ" sz="1700" dirty="0" smtClean="0"/>
              <a:t> je politická strana, koncept by validní nebyl a musel by se redefinovat.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pPr eaLnBrk="1" hangingPunct="1"/>
            <a:r>
              <a:rPr lang="cs-CZ" smtClean="0"/>
              <a:t>Dobrý koncept by měl mít</a:t>
            </a:r>
          </a:p>
        </p:txBody>
      </p:sp>
      <p:sp>
        <p:nvSpPr>
          <p:cNvPr id="16387" name="Content Placeholder 2"/>
          <p:cNvSpPr>
            <a:spLocks noGrp="1"/>
          </p:cNvSpPr>
          <p:nvPr>
            <p:ph sz="quarter" idx="1"/>
          </p:nvPr>
        </p:nvSpPr>
        <p:spPr>
          <a:xfrm>
            <a:off x="612775" y="1600200"/>
            <a:ext cx="8153400" cy="4495800"/>
          </a:xfrm>
        </p:spPr>
        <p:txBody>
          <a:bodyPr>
            <a:normAutofit/>
          </a:bodyPr>
          <a:lstStyle/>
          <a:p>
            <a:pPr eaLnBrk="1" hangingPunct="1"/>
            <a:endParaRPr lang="cs-CZ" dirty="0" smtClean="0"/>
          </a:p>
          <a:p>
            <a:pPr eaLnBrk="1" hangingPunct="1"/>
            <a:r>
              <a:rPr lang="cs-CZ" b="1" dirty="0" smtClean="0"/>
              <a:t>dobrou rezonanci </a:t>
            </a:r>
            <a:r>
              <a:rPr lang="cs-CZ" dirty="0" smtClean="0"/>
              <a:t>– neměl by být v kontradikci s již používanými koncepty, měl by být co možná nejvíce srozumitelný, pozor na neologismy!</a:t>
            </a:r>
          </a:p>
          <a:p>
            <a:pPr eaLnBrk="1" hangingPunct="1"/>
            <a:endParaRPr lang="cs-CZ" dirty="0"/>
          </a:p>
          <a:p>
            <a:r>
              <a:rPr lang="cs-CZ" sz="1700" dirty="0" smtClean="0"/>
              <a:t>Příklad: konceptu</a:t>
            </a:r>
            <a:r>
              <a:rPr lang="cs-CZ" sz="1700" dirty="0"/>
              <a:t>, definovanému jako </a:t>
            </a:r>
            <a:r>
              <a:rPr lang="cs-CZ" sz="1700" dirty="0" smtClean="0"/>
              <a:t>„</a:t>
            </a:r>
            <a:r>
              <a:rPr lang="cs-CZ" sz="1700" dirty="0"/>
              <a:t>dobrovolné sdružení lidí, které usiluje o moc</a:t>
            </a:r>
            <a:r>
              <a:rPr lang="cs-CZ" sz="1700" dirty="0" smtClean="0"/>
              <a:t>“, říkáme „politická strana“, ne „politická ideologie“, protože tak se už jmenuje jiný koncept s jinou definicí.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8153400" cy="990600"/>
          </a:xfrm>
        </p:spPr>
        <p:txBody>
          <a:bodyPr/>
          <a:lstStyle/>
          <a:p>
            <a:pPr eaLnBrk="1" hangingPunct="1"/>
            <a:r>
              <a:rPr lang="cs-CZ" smtClean="0"/>
              <a:t>Dobrý koncept by měl mít</a:t>
            </a:r>
          </a:p>
        </p:txBody>
      </p:sp>
      <p:sp>
        <p:nvSpPr>
          <p:cNvPr id="17411" name="Content Placeholder 2"/>
          <p:cNvSpPr>
            <a:spLocks noGrp="1"/>
          </p:cNvSpPr>
          <p:nvPr>
            <p:ph sz="quarter" idx="1"/>
          </p:nvPr>
        </p:nvSpPr>
        <p:spPr>
          <a:xfrm>
            <a:off x="612775" y="1600200"/>
            <a:ext cx="8153400" cy="4495800"/>
          </a:xfrm>
        </p:spPr>
        <p:txBody>
          <a:bodyPr>
            <a:normAutofit/>
          </a:bodyPr>
          <a:lstStyle/>
          <a:p>
            <a:pPr eaLnBrk="1" hangingPunct="1"/>
            <a:endParaRPr lang="cs-CZ" dirty="0" smtClean="0"/>
          </a:p>
          <a:p>
            <a:pPr eaLnBrk="1" hangingPunct="1"/>
            <a:endParaRPr lang="cs-CZ" dirty="0" smtClean="0"/>
          </a:p>
          <a:p>
            <a:pPr eaLnBrk="1" hangingPunct="1"/>
            <a:r>
              <a:rPr lang="cs-CZ" b="1" dirty="0" smtClean="0"/>
              <a:t>co možná největší kontextový rozsah </a:t>
            </a:r>
            <a:r>
              <a:rPr lang="cs-CZ" dirty="0" smtClean="0"/>
              <a:t>– v čím více kontextech dává smysl, tím lépe.</a:t>
            </a:r>
          </a:p>
          <a:p>
            <a:pPr eaLnBrk="1" hangingPunct="1"/>
            <a:endParaRPr lang="cs-CZ" dirty="0"/>
          </a:p>
          <a:p>
            <a:r>
              <a:rPr lang="cs-CZ" sz="1700" dirty="0"/>
              <a:t>Příklad: </a:t>
            </a:r>
            <a:r>
              <a:rPr lang="cs-CZ" sz="1700" dirty="0" smtClean="0"/>
              <a:t>„Politická strana“ </a:t>
            </a:r>
            <a:r>
              <a:rPr lang="cs-CZ" sz="1700" dirty="0"/>
              <a:t>jako „dobrovolné sdružení lidí, které usiluje o moc</a:t>
            </a:r>
            <a:r>
              <a:rPr lang="cs-CZ" sz="1700" dirty="0" smtClean="0"/>
              <a:t>“- koncept s takovouto definicí můžeme použít šířeji než  definici „dobrovolné </a:t>
            </a:r>
            <a:r>
              <a:rPr lang="cs-CZ" sz="1700" dirty="0"/>
              <a:t>sdružení lidí, které </a:t>
            </a:r>
            <a:r>
              <a:rPr lang="cs-CZ" sz="1700" dirty="0" smtClean="0"/>
              <a:t>v ČR usiluje </a:t>
            </a:r>
            <a:r>
              <a:rPr lang="cs-CZ" sz="1700" dirty="0"/>
              <a:t>o moc“. </a:t>
            </a:r>
            <a:endParaRPr lang="cs-CZ" sz="17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2261</Words>
  <Application>Microsoft Office PowerPoint</Application>
  <PresentationFormat>Předvádění na obrazovce (4:3)</PresentationFormat>
  <Paragraphs>248</Paragraphs>
  <Slides>30</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Tahoma</vt:lpstr>
      <vt:lpstr>Times New Roman</vt:lpstr>
      <vt:lpstr>Wingdings</vt:lpstr>
      <vt:lpstr>Office Theme</vt:lpstr>
      <vt:lpstr>Výzkum v sociálních vědách II. Jak mluvíme o našich otázkách a jak je zkoumáme </vt:lpstr>
      <vt:lpstr>Jak o otázce mluvíme: teorie a koncepty</vt:lpstr>
      <vt:lpstr>Popis předchází vysvětlení: Dobré koncepty dělají dobrou vědní disciplínu</vt:lpstr>
      <vt:lpstr>Příklad</vt:lpstr>
      <vt:lpstr>Dobrý koncept by měl být</vt:lpstr>
      <vt:lpstr>Dobrý koncept by měl být</vt:lpstr>
      <vt:lpstr>Dobrý koncept by měl být</vt:lpstr>
      <vt:lpstr>Dobrý koncept by měl mít</vt:lpstr>
      <vt:lpstr>Dobrý koncept by měl mít</vt:lpstr>
      <vt:lpstr>Dobrý koncept by měl být</vt:lpstr>
      <vt:lpstr>Dobrý koncept by měl být</vt:lpstr>
      <vt:lpstr>Vztah intenze a extenze konceptu: jak poznáme, že něco odpovídá konceptu?</vt:lpstr>
      <vt:lpstr>Příklad: koncept „podmínky života“</vt:lpstr>
      <vt:lpstr> Koncepty: „žebřík abstrakce“</vt:lpstr>
      <vt:lpstr>Jak problém zkoumáme: výzkumné strategie</vt:lpstr>
      <vt:lpstr>Logika výzkumných  strategií</vt:lpstr>
      <vt:lpstr>Byl Sherlock Holmes mistr indukce nebo dedukce?</vt:lpstr>
      <vt:lpstr>Induktivní strategie</vt:lpstr>
      <vt:lpstr>Deduktivní strategie</vt:lpstr>
      <vt:lpstr>Retroduktivní strategie</vt:lpstr>
      <vt:lpstr>Abduktivní strategie</vt:lpstr>
      <vt:lpstr>Koncepty a proměnné</vt:lpstr>
      <vt:lpstr>Vztahy mezi proměnnými</vt:lpstr>
      <vt:lpstr>Proč závislou a nezávislou proměnnou rozlišujeme (jen) „analyticky“</vt:lpstr>
      <vt:lpstr>Co je potřeba udělat, než začneme měřit</vt:lpstr>
      <vt:lpstr>Příklad</vt:lpstr>
      <vt:lpstr>Sociálněvědný výzkum: prostředek ustavování kauzality (více Kellstedt-Whitten) POZOR- MAXIMÁLNĚ DŮLEŽITÝ SLIDE</vt:lpstr>
      <vt:lpstr>Posuďte Durkheimovu hypotézu o sebevražednosti pomocí konceptu čtyř kauzálních překážek</vt:lpstr>
      <vt:lpstr>„Populární kauzality“</vt:lpstr>
      <vt:lpstr>Příklad: „Častější chození na večírky prodlužuje život“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Roman Chytilek</dc:creator>
  <cp:lastModifiedBy>Roman Chytilek</cp:lastModifiedBy>
  <cp:revision>45</cp:revision>
  <dcterms:created xsi:type="dcterms:W3CDTF">2012-10-10T21:44:07Z</dcterms:created>
  <dcterms:modified xsi:type="dcterms:W3CDTF">2017-10-26T09:05:57Z</dcterms:modified>
</cp:coreProperties>
</file>