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257" r:id="rId4"/>
    <p:sldId id="259" r:id="rId5"/>
    <p:sldId id="260" r:id="rId6"/>
    <p:sldId id="291" r:id="rId7"/>
    <p:sldId id="292" r:id="rId8"/>
    <p:sldId id="262" r:id="rId9"/>
    <p:sldId id="263" r:id="rId10"/>
    <p:sldId id="267" r:id="rId11"/>
    <p:sldId id="265" r:id="rId12"/>
    <p:sldId id="266" r:id="rId13"/>
    <p:sldId id="268" r:id="rId14"/>
    <p:sldId id="272" r:id="rId15"/>
    <p:sldId id="273" r:id="rId16"/>
    <p:sldId id="274" r:id="rId17"/>
    <p:sldId id="275" r:id="rId18"/>
    <p:sldId id="271" r:id="rId19"/>
    <p:sldId id="277" r:id="rId20"/>
    <p:sldId id="278" r:id="rId21"/>
    <p:sldId id="279" r:id="rId22"/>
    <p:sldId id="280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3" r:id="rId31"/>
    <p:sldId id="294" r:id="rId32"/>
    <p:sldId id="295" r:id="rId33"/>
    <p:sldId id="296" r:id="rId34"/>
    <p:sldId id="297" r:id="rId35"/>
    <p:sldId id="29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n Chytilek" initials="RC" lastIdx="6" clrIdx="0">
    <p:extLst>
      <p:ext uri="{19B8F6BF-5375-455C-9EA6-DF929625EA0E}">
        <p15:presenceInfo xmlns:p15="http://schemas.microsoft.com/office/powerpoint/2012/main" userId="Roman Chytil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5:43.560" idx="1">
    <p:pos x="5669" y="2869"/>
    <p:text>Deduktivního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36:22.715" idx="2">
    <p:pos x="5482" y="3516"/>
    <p:text>Určitě více než jeden, o výsledku asi budeme usuzovat statisticky, takže několik set (více přednáška o měření)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7:56.727" idx="3">
    <p:pos x="4039" y="3449"/>
    <p:text>Podle toho, co by byla naše základní populace, tak buďto kvótní výběr (testujeme vliv na specifické voličské skupiny) nebo náhodný výběr (testujeme vliv na celé populaci).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9:19.455" idx="4">
    <p:pos x="6389" y="3085"/>
    <p:text>Ano, pokud jsme dodrželi náhodné přiřazení, jsou skupiny stejné, jediná jiná věc byla vystavení klipu. Rozdíl by tedy měl být efekt klipu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40:09.727" idx="5">
    <p:pos x="4886" y="3377"/>
    <p:text>Nemusíme, stačí měření po v kontrolní skupině. Dokonce bychom neměli, protože tím subjektům naznačujeme, co zkoumáme, příliš brzy u nich vytváříme postoje (ty má vytvořit až náš klip) a oni se začnou chovat nepřirozeně.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42:20.042" idx="6">
    <p:pos x="6389" y="2946"/>
    <p:text>Nemůžeme si být jisti, skupiny, které viděly klip a které neviděly klip, totiž nemusí být (a asi NEJSOU) stejné. Liší se od začátku nejspíš v tom, jaká je v nich průměrná hodnota závislé proměnné.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FBEBA-2BD8-4575-9E8D-DF70B2DEAC71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29FB5-A7B4-4003-8FD7-8C2635907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0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06020-0393-43F1-B943-0A7C5C60204F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A6C3-661A-438A-B5FF-8052FA2DC1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1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287B1B3-867F-4AD0-8EE2-7B7A76AF0C46}" type="slidenum">
              <a:rPr lang="cs-CZ" altLang="cs-CZ" smtClean="0">
                <a:latin typeface="Arial" charset="0"/>
              </a:rPr>
              <a:pPr eaLnBrk="1" hangingPunct="1"/>
              <a:t>19</a:t>
            </a:fld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1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8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64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4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6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86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7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4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2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ED9-4968-484C-B011-D8EE60AA2B58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DB9C-8729-4A0E-BE51-839629170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30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axNEzA3jRs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sociálních vědách III.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181 a BSS 104, 26.10.2017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48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bychom dělali v našem úkolu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Nezávislá proměnná- sledování videa</a:t>
            </a:r>
          </a:p>
          <a:p>
            <a:endParaRPr lang="cs-CZ" dirty="0"/>
          </a:p>
          <a:p>
            <a:r>
              <a:rPr lang="cs-CZ" dirty="0" smtClean="0"/>
              <a:t>Lidi z našeho vzorku bychom pozvali do laboratoře, náhodně je rozdělili skupin, jedna skupina by viděla video, druhá ne</a:t>
            </a:r>
          </a:p>
          <a:p>
            <a:endParaRPr lang="cs-CZ" dirty="0"/>
          </a:p>
          <a:p>
            <a:r>
              <a:rPr lang="cs-CZ" dirty="0" smtClean="0"/>
              <a:t>Následně bychom měřili závislou proměnnou</a:t>
            </a:r>
          </a:p>
          <a:p>
            <a:endParaRPr lang="cs-CZ" dirty="0" smtClean="0"/>
          </a:p>
          <a:p>
            <a:r>
              <a:rPr lang="cs-CZ" dirty="0" smtClean="0"/>
              <a:t>Je rozdíl mezi hodnotou závislé proměnné efekt našeho klipu?</a:t>
            </a:r>
            <a:endParaRPr lang="cs-CZ" dirty="0"/>
          </a:p>
          <a:p>
            <a:r>
              <a:rPr lang="cs-CZ" dirty="0" smtClean="0"/>
              <a:t>Musíme závislou proměnnou měřit i předtím?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7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Observační studie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Výzkumník </a:t>
            </a:r>
            <a:r>
              <a:rPr lang="cs-CZ" altLang="cs-CZ" dirty="0"/>
              <a:t>sleduje jednotky výzkumu a měří hodnoty proměnných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Nesnaží se žádnou z (nezávislých) proměnných manipulovat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8761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Dva druhy observačních studií: průřezové a longitudinální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cs-CZ" altLang="cs-CZ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Průřezové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cross</a:t>
            </a:r>
            <a:r>
              <a:rPr lang="cs-CZ" altLang="cs-CZ" i="1" dirty="0" smtClean="0"/>
              <a:t> - </a:t>
            </a:r>
            <a:r>
              <a:rPr lang="cs-CZ" altLang="cs-CZ" i="1" dirty="0" err="1" smtClean="0"/>
              <a:t>sectional</a:t>
            </a:r>
            <a:r>
              <a:rPr lang="cs-CZ" altLang="cs-CZ" dirty="0" smtClean="0"/>
              <a:t>): zaměřují se na zkoumání více případů v jednom čase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Longitudinální </a:t>
            </a:r>
            <a:r>
              <a:rPr lang="cs-CZ" altLang="cs-CZ" dirty="0" smtClean="0"/>
              <a:t>(</a:t>
            </a:r>
            <a:r>
              <a:rPr lang="cs-CZ" altLang="cs-CZ" i="1" dirty="0" err="1" smtClean="0"/>
              <a:t>time</a:t>
            </a:r>
            <a:r>
              <a:rPr lang="cs-CZ" altLang="cs-CZ" i="1" dirty="0" smtClean="0"/>
              <a:t> - </a:t>
            </a:r>
            <a:r>
              <a:rPr lang="cs-CZ" altLang="cs-CZ" i="1" dirty="0" err="1" smtClean="0"/>
              <a:t>series</a:t>
            </a:r>
            <a:r>
              <a:rPr lang="cs-CZ" altLang="cs-CZ" dirty="0" smtClean="0"/>
              <a:t>): srovnávají jeden případ ve více časech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Kombinace obou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 smtClean="0"/>
              <a:t>Příklad: existuje hypotéza, že s vyšší nezaměstnaností se zvyšuje deficit státního rozpočtu.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 smtClean="0"/>
              <a:t>V prvním případě by se testovalo např. na zemích EU v roce </a:t>
            </a:r>
            <a:r>
              <a:rPr lang="cs-CZ" altLang="cs-CZ" sz="2400" dirty="0"/>
              <a:t>2010</a:t>
            </a:r>
            <a:r>
              <a:rPr lang="cs-CZ" altLang="cs-CZ" dirty="0" smtClean="0"/>
              <a:t>, ve druhém na konkrétní zemi v dlouhé časové řadě.</a:t>
            </a:r>
          </a:p>
        </p:txBody>
      </p:sp>
    </p:spTree>
    <p:extLst>
      <p:ext uri="{BB962C8B-B14F-4D97-AF65-F5344CB8AC3E}">
        <p14:creationId xmlns:p14="http://schemas.microsoft.com/office/powerpoint/2010/main" val="258437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bychom dělali v našem úkolu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Video bychom zveřejnili</a:t>
            </a:r>
          </a:p>
          <a:p>
            <a:endParaRPr lang="cs-CZ" dirty="0"/>
          </a:p>
          <a:p>
            <a:r>
              <a:rPr lang="cs-CZ" dirty="0" smtClean="0"/>
              <a:t>Následně bychom hledali lidi, kteří ho viděli a kteří ho neviděli a měřili u nich závislou proměnnou.</a:t>
            </a:r>
          </a:p>
          <a:p>
            <a:endParaRPr lang="cs-CZ" dirty="0"/>
          </a:p>
          <a:p>
            <a:r>
              <a:rPr lang="cs-CZ" dirty="0" smtClean="0"/>
              <a:t>Je rozdíl mezi hodnotou závislé proměnné efekt našeho klipu?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30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Jaká jsou slabší místa našeho poznání o efektu videa, získaného pomocí experimentu a pomocí observační studie?</a:t>
            </a:r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Jak experiment a observační studie obstojí na čtyřech kauzálních překážkách?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3298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Experiment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První překážka (vztah mezi proměnnými musí dávat smysl)- překonali bychom spolehlivě</a:t>
            </a:r>
          </a:p>
          <a:p>
            <a:r>
              <a:rPr lang="cs-CZ" dirty="0" smtClean="0"/>
              <a:t>Druhá překážka (nejdřív působí nezávislá proměnná, pak se mění závislá)- překonali bychom spolehlivě</a:t>
            </a:r>
          </a:p>
          <a:p>
            <a:r>
              <a:rPr lang="cs-CZ" dirty="0" smtClean="0"/>
              <a:t>Třetí překážka (s tím, jak se v datech mění hodnota nezávislé proměnné, mění se i závislá)- pokud bychom něco naměřili, překonali bychom, problém by ale byl s velikostí efektu kvůli nepřirozenosti laboratorního prostředí, jsou cesty, jak to vylepšit-„experimentální realismus“</a:t>
            </a:r>
          </a:p>
          <a:p>
            <a:r>
              <a:rPr lang="cs-CZ" dirty="0" smtClean="0"/>
              <a:t>Čtvrtá překážka (závislou i nezávislou proměnnou neovlivňuje jiná proměnná)- překonali bychom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4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Observační studie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překážka (vztah mezi proměnnými musí dávat smysl)- překonali bychom spolehlivě</a:t>
            </a:r>
          </a:p>
          <a:p>
            <a:r>
              <a:rPr lang="cs-CZ" dirty="0" smtClean="0"/>
              <a:t>Druhá překážka (nejdřív působí nezávislá proměnná, pak se mění závislá)- problematické, co když si klip vybrali hlavně naši mobilizovaní voliči a naopak </a:t>
            </a:r>
            <a:r>
              <a:rPr lang="cs-CZ" dirty="0" err="1" smtClean="0"/>
              <a:t>Trumpovi</a:t>
            </a:r>
            <a:r>
              <a:rPr lang="cs-CZ" dirty="0" smtClean="0"/>
              <a:t> voliči se mu </a:t>
            </a:r>
            <a:r>
              <a:rPr lang="cs-CZ" dirty="0" err="1" smtClean="0"/>
              <a:t>vyhli</a:t>
            </a:r>
            <a:r>
              <a:rPr lang="cs-CZ" dirty="0" smtClean="0"/>
              <a:t>?</a:t>
            </a:r>
          </a:p>
          <a:p>
            <a:r>
              <a:rPr lang="cs-CZ" dirty="0" smtClean="0"/>
              <a:t>Třetí překážka ((s tím, jak se v datech mění hodnota nezávislé proměnné, mění se i závislá)- pokud bychom něco naměřili, překonali bychom</a:t>
            </a:r>
          </a:p>
          <a:p>
            <a:r>
              <a:rPr lang="cs-CZ" dirty="0" smtClean="0"/>
              <a:t>Čtvrtá překážka (závislou i nezávislou proměnnou neovlivňuje jiná proměnná)- obojí by mohl například ovlivňovat zájem o politiku, vzdělání, stranická identifikace, nepřekonali bychom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8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U tohoto konkrétního problému máme větší šanci redukovat omyl pomocí experimentu</a:t>
            </a:r>
          </a:p>
          <a:p>
            <a:endParaRPr lang="cs-CZ" dirty="0"/>
          </a:p>
          <a:p>
            <a:r>
              <a:rPr lang="cs-CZ" dirty="0" smtClean="0"/>
              <a:t>Není to tak ale </a:t>
            </a:r>
            <a:r>
              <a:rPr lang="cs-CZ" b="1" dirty="0" smtClean="0"/>
              <a:t>vždy, experimenty i observační studie mají svá silná a slabá místa, </a:t>
            </a:r>
            <a:r>
              <a:rPr lang="cs-CZ" dirty="0" smtClean="0"/>
              <a:t>která buďto povzbuzují nebo limitují jejich použití v konkrétním případě.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Nevýhody experimentu a observačních studií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65747" y="1600199"/>
            <a:ext cx="9624428" cy="5009147"/>
          </a:xfrm>
        </p:spPr>
        <p:txBody>
          <a:bodyPr>
            <a:normAutofit fontScale="77500" lnSpcReduction="20000"/>
          </a:bodyPr>
          <a:lstStyle/>
          <a:p>
            <a:pPr eaLnBrk="1" hangingPunct="1"/>
            <a:endParaRPr lang="cs-CZ" altLang="cs-CZ" b="1" dirty="0" smtClean="0"/>
          </a:p>
          <a:p>
            <a:pPr eaLnBrk="1" hangingPunct="1"/>
            <a:r>
              <a:rPr lang="cs-CZ" altLang="cs-CZ" b="1" dirty="0" smtClean="0"/>
              <a:t>Experiment</a:t>
            </a:r>
            <a:r>
              <a:rPr lang="cs-CZ" altLang="cs-CZ" dirty="0" smtClean="0"/>
              <a:t>: </a:t>
            </a:r>
          </a:p>
          <a:p>
            <a:pPr eaLnBrk="1" hangingPunct="1"/>
            <a:r>
              <a:rPr lang="cs-CZ" altLang="cs-CZ" dirty="0" smtClean="0"/>
              <a:t>obtížná proveditelnost v některých případech/nemožnost provést. Některými nezávislými proměnnými totiž nejde manipulovat (nezávisle je přiřazovat).</a:t>
            </a:r>
          </a:p>
          <a:p>
            <a:pPr eaLnBrk="1" hangingPunct="1"/>
            <a:r>
              <a:rPr lang="cs-CZ" altLang="cs-CZ" dirty="0" smtClean="0"/>
              <a:t>problematická externí validita (v reálném světě nemusí být kovariance stejná jako v laboratoři, tj. problémy na třetí překážce).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b="1" dirty="0" smtClean="0"/>
              <a:t>Observační studie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/>
              <a:t>Velmi obtížná kontrola „čtvrté kauzální překážky“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/>
              <a:t>Nemůžeme si být skoro nikdy zcela jisti, že ve hře nejsou ještě nezávislé proměnné. 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/>
              <a:t>Jednoduše proto, že lidé, kteří podobně jako v experimentu „viděli“ a „neviděli“ film, nejsou stejní, sami si to vybrali, jestli se budou dívat a třetí proměnné ovlivnily právě i rozhodnutí, zda se nechat vystavit efektu třetí proměnné.</a:t>
            </a:r>
          </a:p>
        </p:txBody>
      </p:sp>
    </p:spTree>
    <p:extLst>
      <p:ext uri="{BB962C8B-B14F-4D97-AF65-F5344CB8AC3E}">
        <p14:creationId xmlns:p14="http://schemas.microsoft.com/office/powerpoint/2010/main" val="3753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mtClean="0"/>
              <a:t>Testování hypotéz: co se děje s hypotézami, když už máme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47851" y="1600200"/>
            <a:ext cx="8442325" cy="4997450"/>
          </a:xfrm>
        </p:spPr>
        <p:txBody>
          <a:bodyPr>
            <a:normAutofit fontScale="62500" lnSpcReduction="20000"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cs-CZ" dirty="0" smtClean="0"/>
              <a:t>Probíhá jinak, než v každodenním životě (tam si spíše vybíráme argumenty, podporující naše tvrzení)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dirty="0" smtClean="0"/>
              <a:t>Ve vědě je testování hypotézy založeno na tom, že vědec vyvine nezanedbatelné úsilí, aby svou hypotézu prostřednictvím dat zpochybnil a zamítl (falzifikoval)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dirty="0" smtClean="0"/>
              <a:t>Proti </a:t>
            </a:r>
            <a:r>
              <a:rPr lang="cs-CZ" b="1" dirty="0" smtClean="0"/>
              <a:t>hypotéze</a:t>
            </a:r>
            <a:r>
              <a:rPr lang="cs-CZ" dirty="0" smtClean="0"/>
              <a:t> (očekávaní o stavu pozorování vztahu mezi proměnnými) stojí </a:t>
            </a:r>
            <a:r>
              <a:rPr lang="cs-CZ" b="1" dirty="0" smtClean="0"/>
              <a:t>nulová hypotéza </a:t>
            </a:r>
            <a:r>
              <a:rPr lang="cs-CZ" dirty="0" smtClean="0"/>
              <a:t>(„to, co předpokládáme, neplatí“ „to, co budeme pozorovat, pokud neplatí to, co předpokládáme“).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dirty="0" err="1" smtClean="0"/>
              <a:t>Př</a:t>
            </a:r>
            <a:r>
              <a:rPr lang="cs-CZ" b="1" dirty="0" smtClean="0"/>
              <a:t>: Hypotéza </a:t>
            </a:r>
            <a:r>
              <a:rPr lang="cs-CZ" dirty="0" smtClean="0"/>
              <a:t>říká: Se zvýšením A (vzděláním) se zvyšuje B (pravděpodobnost volební účasti). </a:t>
            </a:r>
            <a:r>
              <a:rPr lang="cs-CZ" b="1" dirty="0" smtClean="0"/>
              <a:t>Nulová hypotéza</a:t>
            </a:r>
            <a:r>
              <a:rPr lang="cs-CZ" dirty="0" smtClean="0"/>
              <a:t>: Se zvýšením A se B nezvyšuje (= nemění se ve zkoumaném souboru nebo snižuje).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dirty="0" smtClean="0"/>
              <a:t>Používáme, tzv. testovou statistiku, říká nám, jaká je pravděpodobnost toho, co jsme naměřili, pokud by platila nulová hypotéza. Na základě toho přijímáme, resp. odmítáme nulovou hypotézu (jde o konvenci, kdy přijímáme a kdy odmítáme).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dirty="0" smtClean="0"/>
              <a:t>Pokud není v průběhu výzkumu hypotéza zamítnuta, je na konci výzkumného procesu </a:t>
            </a:r>
            <a:r>
              <a:rPr lang="cs-CZ" b="1" dirty="0" smtClean="0"/>
              <a:t>kauzální teorie, </a:t>
            </a:r>
            <a:r>
              <a:rPr lang="cs-CZ" dirty="0" smtClean="0"/>
              <a:t>vysvětlující stav závislé proměnné prostřednictvím působení nezávislé proměnné (nebo proměnných).</a:t>
            </a:r>
            <a:endParaRPr lang="cs-CZ" b="1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cs-CZ" b="1" dirty="0" smtClean="0"/>
              <a:t>Proces vědeckého ověřování hypotéz </a:t>
            </a:r>
            <a:r>
              <a:rPr lang="cs-CZ" dirty="0" smtClean="0"/>
              <a:t>je velmi </a:t>
            </a:r>
            <a:r>
              <a:rPr lang="cs-CZ" b="1" dirty="0" smtClean="0"/>
              <a:t>přísný, aby nebyla </a:t>
            </a:r>
            <a:r>
              <a:rPr lang="cs-CZ" dirty="0" smtClean="0"/>
              <a:t>hypotéza zamítnuta, musíme např. ve velkém souboru mít jasnou („statisticky významnou“) evidenci o tom, že vztah existuje.</a:t>
            </a:r>
          </a:p>
        </p:txBody>
      </p:sp>
    </p:spTree>
    <p:extLst>
      <p:ext uri="{BB962C8B-B14F-4D97-AF65-F5344CB8AC3E}">
        <p14:creationId xmlns:p14="http://schemas.microsoft.com/office/powerpoint/2010/main" val="6852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135560" y="18864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„Čtyři kauzální překážky“</a:t>
            </a:r>
            <a:endParaRPr lang="cs-CZ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8529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Abychom mohli mezi dvěma proměnnými konstatovat kauzální vztah </a:t>
            </a:r>
            <a:r>
              <a:rPr lang="cs-CZ" dirty="0" smtClean="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Neexistuje nějaká proměnná Z, která zároveň ovlivňuje X a Y.</a:t>
            </a:r>
          </a:p>
        </p:txBody>
      </p:sp>
    </p:spTree>
    <p:extLst>
      <p:ext uri="{BB962C8B-B14F-4D97-AF65-F5344CB8AC3E}">
        <p14:creationId xmlns:p14="http://schemas.microsoft.com/office/powerpoint/2010/main" val="356026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smtClean="0"/>
              <a:t>Jak se statisticky prověřuje: Příklady lineárních závislostí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endParaRPr lang="cs-CZ" altLang="cs-CZ" smtClean="0"/>
          </a:p>
        </p:txBody>
      </p:sp>
      <p:pic>
        <p:nvPicPr>
          <p:cNvPr id="15364" name="Picture 2" descr="http://www.mathworks.nl/help/nnet/ug/backprop_pstre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773238"/>
            <a:ext cx="3575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 descr="http://ntl.bts.gov/lib/jpodocs/repts_te/14368_files/images/main/fig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1" y="1519239"/>
            <a:ext cx="374332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http://ars.els-cdn.com/content/image/1-s2.0-S0946672X09000868-gr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88" y="4437063"/>
            <a:ext cx="36957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43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r>
              <a:rPr lang="cs-CZ" altLang="cs-CZ" sz="3200" dirty="0"/>
              <a:t>Potřebujeme vždy </a:t>
            </a:r>
            <a:r>
              <a:rPr lang="cs-CZ" altLang="cs-CZ" sz="3200" dirty="0" smtClean="0"/>
              <a:t>hypotézy</a:t>
            </a:r>
            <a:r>
              <a:rPr lang="cs-CZ" altLang="cs-CZ" sz="3200" dirty="0"/>
              <a:t>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Ne, někdy stačí i výzkumná otázka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err="1" smtClean="0"/>
              <a:t>Př</a:t>
            </a:r>
            <a:r>
              <a:rPr lang="cs-CZ" altLang="cs-CZ" dirty="0" smtClean="0"/>
              <a:t>: H01: Pravděpodobnost, že jedinec půjde volit,  roste se vzděláním</a:t>
            </a:r>
          </a:p>
          <a:p>
            <a:pPr>
              <a:defRPr/>
            </a:pPr>
            <a:r>
              <a:rPr lang="cs-CZ" altLang="cs-CZ" dirty="0" smtClean="0"/>
              <a:t>     H02: Pravděpodobnost, že jedinec půjde volit, klesá s tím, čím více svítí slunce…</a:t>
            </a:r>
          </a:p>
          <a:p>
            <a:pPr marL="0" indent="0" algn="ctr">
              <a:buNone/>
              <a:defRPr/>
            </a:pPr>
            <a:r>
              <a:rPr lang="cs-CZ" altLang="cs-CZ" b="1" dirty="0" smtClean="0"/>
              <a:t>vs.</a:t>
            </a:r>
          </a:p>
          <a:p>
            <a:pPr>
              <a:defRPr/>
            </a:pPr>
            <a:r>
              <a:rPr lang="cs-CZ" altLang="cs-CZ" dirty="0" smtClean="0"/>
              <a:t>Čím (Jakými faktory) lze vysvětlit volební účast?</a:t>
            </a:r>
          </a:p>
        </p:txBody>
      </p:sp>
    </p:spTree>
    <p:extLst>
      <p:ext uri="{BB962C8B-B14F-4D97-AF65-F5344CB8AC3E}">
        <p14:creationId xmlns:p14="http://schemas.microsoft.com/office/powerpoint/2010/main" val="332325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Jaké jsou techniky sběru dat?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2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Techniky sběru dat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Tahoma" pitchFamily="34" charset="0"/>
              </a:rPr>
              <a:t>Techniky sběru dat představují prostředky, pomocí kterých jsou získávána data. Obvykle k nim saháme v momentě, kdy už víme koho (jakou populaci a vzorek z ní) zkoumáme.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Tahoma" pitchFamily="34" charset="0"/>
              </a:rPr>
              <a:t>Mezi základní techniky sběru dat patří </a:t>
            </a:r>
            <a:r>
              <a:rPr lang="cs-CZ" altLang="cs-CZ" sz="1800" b="1" dirty="0">
                <a:latin typeface="Tahoma" pitchFamily="34" charset="0"/>
              </a:rPr>
              <a:t>pozorování, dotazování, obsahová analýza a sekundární analýza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latin typeface="Tahoma" pitchFamily="34" charset="0"/>
              </a:rPr>
              <a:t>Techniky sběru dat se dále </a:t>
            </a:r>
            <a:r>
              <a:rPr lang="cs-CZ" altLang="cs-CZ" sz="1800" dirty="0" err="1">
                <a:latin typeface="Tahoma" pitchFamily="34" charset="0"/>
              </a:rPr>
              <a:t>mout</a:t>
            </a:r>
            <a:r>
              <a:rPr lang="cs-CZ" altLang="cs-CZ" sz="1800" dirty="0">
                <a:latin typeface="Tahoma" pitchFamily="34" charset="0"/>
              </a:rPr>
              <a:t> dělit dělí na </a:t>
            </a:r>
            <a:r>
              <a:rPr lang="cs-CZ" altLang="cs-CZ" sz="1800" b="1" i="1" dirty="0" err="1">
                <a:latin typeface="Tahoma" pitchFamily="34" charset="0"/>
              </a:rPr>
              <a:t>obtrusivní</a:t>
            </a:r>
            <a:r>
              <a:rPr lang="cs-CZ" altLang="cs-CZ" sz="1800" b="1" dirty="0">
                <a:latin typeface="Tahoma" pitchFamily="34" charset="0"/>
              </a:rPr>
              <a:t> </a:t>
            </a:r>
            <a:r>
              <a:rPr lang="cs-CZ" altLang="cs-CZ" sz="1800" dirty="0">
                <a:latin typeface="Tahoma" pitchFamily="34" charset="0"/>
              </a:rPr>
              <a:t>(vtíravé)- dochází při nich k interferenci se zkoumaným systémem- řadí se sem zejména dotazník, rozhovor a otevřené nezúčastněné pozorování a </a:t>
            </a:r>
            <a:r>
              <a:rPr lang="cs-CZ" altLang="cs-CZ" sz="1800" b="1" i="1" dirty="0" err="1">
                <a:latin typeface="Tahoma" pitchFamily="34" charset="0"/>
              </a:rPr>
              <a:t>neobtrusivní</a:t>
            </a:r>
            <a:r>
              <a:rPr lang="cs-CZ" altLang="cs-CZ" sz="1800" i="1" dirty="0">
                <a:latin typeface="Tahoma" pitchFamily="34" charset="0"/>
              </a:rPr>
              <a:t>, </a:t>
            </a:r>
            <a:r>
              <a:rPr lang="cs-CZ" altLang="cs-CZ" sz="1800" dirty="0">
                <a:latin typeface="Tahoma" pitchFamily="34" charset="0"/>
              </a:rPr>
              <a:t>při nichž výzkumník neinterferuje se zkoumaným systémem (studium dokumentů, sekundární analýza, skryté nezúčastněné pozorování).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latin typeface="Tahoma" pitchFamily="34" charset="0"/>
              </a:rPr>
              <a:t>	Induktivní a deduktivní strategie</a:t>
            </a:r>
            <a:r>
              <a:rPr lang="cs-CZ" altLang="cs-CZ" sz="1800" dirty="0">
                <a:latin typeface="Tahoma" pitchFamily="34" charset="0"/>
              </a:rPr>
              <a:t> používá </a:t>
            </a:r>
            <a:r>
              <a:rPr lang="cs-CZ" altLang="cs-CZ" sz="1800" b="1" dirty="0">
                <a:latin typeface="Tahoma" pitchFamily="34" charset="0"/>
              </a:rPr>
              <a:t>jiné techniky sběru dat-</a:t>
            </a:r>
            <a:r>
              <a:rPr lang="cs-CZ" altLang="cs-CZ" sz="1800" dirty="0">
                <a:latin typeface="Tahoma" pitchFamily="34" charset="0"/>
              </a:rPr>
              <a:t> pro induktivní jsou typické nestandardizovaný rozhovor, zúčastněné pozorování a analýza osobních dokumentů, zatímco pro deduktivní výzkum jsou to dotazník, standardizovaný rozhovor a nezúčastněné pozorování.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361337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Sekundární analýza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Sekundární analýzou se rozumí využití dat, která byla již dříve získána k jiným (výzkumným) účelům. 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Bývá v sociálních vědách zmiňována na posledním místě, pro nás často hlavní technika sběru dat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cs-CZ" altLang="cs-CZ" dirty="0" err="1"/>
              <a:t>Disman</a:t>
            </a:r>
            <a:r>
              <a:rPr lang="cs-CZ" altLang="cs-CZ" dirty="0"/>
              <a:t>: „</a:t>
            </a:r>
            <a:r>
              <a:rPr lang="cs-CZ" altLang="cs-CZ" dirty="0" err="1"/>
              <a:t>Sociálněvědné</a:t>
            </a:r>
            <a:r>
              <a:rPr lang="cs-CZ" altLang="cs-CZ" dirty="0"/>
              <a:t> výzkumy testují omezený soubor hypotéz a tyto testy představují jen omezenou množinu relevantních kombinací sebraných proměnných. V každém výzkumu je využita jen část užitečné informace, která byla v datech nashromážděna“.</a:t>
            </a:r>
          </a:p>
        </p:txBody>
      </p:sp>
    </p:spTree>
    <p:extLst>
      <p:ext uri="{BB962C8B-B14F-4D97-AF65-F5344CB8AC3E}">
        <p14:creationId xmlns:p14="http://schemas.microsoft.com/office/powerpoint/2010/main" val="1557555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chceme vědět, jaká politická témata považují občané za nejpalčivější: data CVVM</a:t>
            </a:r>
          </a:p>
          <a:p>
            <a:r>
              <a:rPr lang="cs-CZ" dirty="0" smtClean="0"/>
              <a:t>Sebezařazení ideologické: CVVM, </a:t>
            </a:r>
            <a:r>
              <a:rPr lang="cs-CZ" dirty="0" err="1" smtClean="0"/>
              <a:t>Eurobarometr</a:t>
            </a:r>
            <a:endParaRPr lang="cs-CZ" dirty="0" smtClean="0"/>
          </a:p>
          <a:p>
            <a:r>
              <a:rPr lang="cs-CZ" dirty="0" smtClean="0"/>
              <a:t>Vztah k autoritě: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Study</a:t>
            </a:r>
          </a:p>
          <a:p>
            <a:r>
              <a:rPr lang="cs-CZ" dirty="0" smtClean="0"/>
              <a:t>Průzkumy veřejného mínění před volbami: řada agentur</a:t>
            </a:r>
          </a:p>
          <a:p>
            <a:r>
              <a:rPr lang="cs-CZ" dirty="0" smtClean="0"/>
              <a:t>Výsledky voleb: volební komise (ČSÚ)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11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Obsahová analýza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Obsahovou analýzu děláme často, obvykle je to cesta, jak operacionalizovat a měřit nějaký vztah mezi koncepty, z nichž některý se týká obsahu.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U analýzy dokumentů se jedná o empirickou metodu k systematickému, intersubjektivně prováděnému zkoumání obsahových a formálních znaků a sdělení, případně i autora a adresáta sdělení.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Dokument je obecně jakýkoliv hmotný záznam lidské činnosti (úřední statistika, dopisy, osobní deníky, plakáty, letáky, články v odborných časopisech, hmotné stopy chování). Obsahová analýza může být použita i v kombinaci s jinými technikami, např. při zpracování dlouhých otevřených otázek v rozhovoru a obecně v kvalitativním výzkumu. I v obsahové analýze se obvykle pracuje s populací a vzorkem (populace = soubor sdělení)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819639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analýza- 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Srovnáváme MfD a HN v tom, jak píší o Hnutí ANO.</a:t>
            </a:r>
          </a:p>
          <a:p>
            <a:endParaRPr lang="cs-CZ" dirty="0" smtClean="0"/>
          </a:p>
          <a:p>
            <a:r>
              <a:rPr lang="cs-CZ" dirty="0" smtClean="0"/>
              <a:t>Pokud spočteme celkový počet článků o politice a zkoumáme, v kolika z nich se objevují hesla jako „ANO “ nebo „Babiš“, děláme </a:t>
            </a:r>
            <a:r>
              <a:rPr lang="cs-CZ" b="1" dirty="0" smtClean="0"/>
              <a:t>kvantitativní obsahovou analýzu.</a:t>
            </a:r>
          </a:p>
          <a:p>
            <a:r>
              <a:rPr lang="cs-CZ" dirty="0" smtClean="0"/>
              <a:t>Pokud si vyberem články s heslem „Babiš“ a zkoumáme, zda je zmíněno v pozitivním, negativním nebo neutrálním módu, děláme </a:t>
            </a:r>
            <a:r>
              <a:rPr lang="cs-CZ" b="1" dirty="0" smtClean="0"/>
              <a:t>kvalitativní obsahovou analýzu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0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Dotazování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Patří sem nejen dotazníky, ale i rozhovory, </a:t>
            </a:r>
            <a:r>
              <a:rPr lang="cs-CZ" altLang="cs-CZ" sz="2000" dirty="0" err="1"/>
              <a:t>fokusové</a:t>
            </a:r>
            <a:r>
              <a:rPr lang="cs-CZ" altLang="cs-CZ" sz="2000" dirty="0"/>
              <a:t> skupiny…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1. Podle </a:t>
            </a:r>
            <a:r>
              <a:rPr lang="cs-CZ" altLang="cs-CZ" sz="2000" b="1" dirty="0"/>
              <a:t>stupně </a:t>
            </a:r>
            <a:r>
              <a:rPr lang="cs-CZ" altLang="cs-CZ" sz="2000" b="1" dirty="0" err="1"/>
              <a:t>předstrukturovanosti</a:t>
            </a:r>
            <a:r>
              <a:rPr lang="cs-CZ" altLang="cs-CZ" sz="2000" b="1" dirty="0"/>
              <a:t> </a:t>
            </a:r>
            <a:r>
              <a:rPr lang="cs-CZ" altLang="cs-CZ" sz="2000" dirty="0"/>
              <a:t>situace dotazování na málo strukturované, částečně strukturované a silně strukturované dotazování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2. Podle </a:t>
            </a:r>
            <a:r>
              <a:rPr lang="cs-CZ" altLang="cs-CZ" sz="2000" b="1" dirty="0"/>
              <a:t>stupně standardizace výzkumných nástrojů </a:t>
            </a:r>
            <a:r>
              <a:rPr lang="cs-CZ" altLang="cs-CZ" sz="2000" dirty="0"/>
              <a:t>a podmínek na nestandardizované dotazování, částečně standardizované dotazování a plně standardizované dotazování (dotazník bývá vysoce standardizovaný, rozhovor ne).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3. Podle formy získání dat </a:t>
            </a:r>
            <a:r>
              <a:rPr lang="cs-CZ" altLang="cs-CZ" sz="2000" b="1" dirty="0"/>
              <a:t>je ústní a písemné dotazování </a:t>
            </a:r>
            <a:r>
              <a:rPr lang="cs-CZ" altLang="cs-CZ" sz="2000" dirty="0"/>
              <a:t>, přičemž ústní lze dále dělit na přímý a telefonický (v současnosti typologii problematizují, resp. rozšiřují nová média, hlavně internet)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4. Podle počtu dotazovaných dotazování s jednotlivcem či se skupinou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Podoba a „dramaturgie“ dotazníku podrobně- </a:t>
            </a:r>
            <a:r>
              <a:rPr lang="cs-CZ" altLang="cs-CZ" sz="2000" b="1" i="1" dirty="0"/>
              <a:t>Disman: Jak se vyrábí sociologická znalost (nutnost, pokud budete mít dotazník v bakalářské práci!)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4224279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228601"/>
            <a:ext cx="8153400" cy="3206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 smtClean="0"/>
              <a:t>Pozorování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03388" y="908050"/>
            <a:ext cx="8659812" cy="57610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V politologii nejméně časté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1. Naivní/vědecké</a:t>
            </a:r>
            <a:r>
              <a:rPr lang="cs-CZ" altLang="cs-CZ" sz="2000" dirty="0"/>
              <a:t> (vědecké pozorování se vyznačuje plánovanými postupy, systematičností a konkrétním výzkumným účelem, zatímco naivní pozorování slouží zpravidla ke získávání každodenních zkušeností)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2. Strukturované a nestrukturované pozorování</a:t>
            </a:r>
            <a:r>
              <a:rPr lang="cs-CZ" altLang="cs-CZ" sz="2000" dirty="0"/>
              <a:t>. Účelem nestrukturovaného pozorování je pokud možno zhuštěný popis politického jednání. Začíná s se spíše vágně formulovaným seznamem otázek, které připouští otevřenost k neočekávanému. Pozorování je doprovázeno analýzou: poznámky jsou strukturovány. Na jejich základě jsou formulovány kategorie, které dávají návod k dalšímu pozorování.  U strukturovaného pozorování se naproti tomu předpokládá schéma kategorií ke klasifikaci způsobů jednání předem.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3. Otevřené a skryté pozorování.</a:t>
            </a:r>
            <a:r>
              <a:rPr lang="cs-CZ" altLang="cs-CZ" sz="2000" dirty="0"/>
              <a:t> Při otevřeném pozorování vystupuje pozorovatele otevřeně jako výzkumník, zatímco při skrytém pozorování svoji identitu skrývá (což při strukturovaném a systematickém pozorování lze </a:t>
            </a:r>
            <a:r>
              <a:rPr lang="cs-CZ" altLang="cs-CZ" sz="2000" dirty="0" err="1"/>
              <a:t>ztěží</a:t>
            </a:r>
            <a:r>
              <a:rPr lang="cs-CZ" altLang="cs-CZ" sz="2000" dirty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Zúčastněné a nezúčastněné pozorování.</a:t>
            </a:r>
            <a:r>
              <a:rPr lang="cs-CZ" altLang="cs-CZ" sz="2000" dirty="0"/>
              <a:t> Při zúčastněném pozorování je výzkumník sám elementem pozorovaného sociálního pole, zatímco v opačném případě zůstává vně. Zúčastněné pozorování lze dále dělit na aktivní a pasivní pozorování podle toho, zda se se zkoumaným politickým polem identifikuje či nikoliv.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815104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Jsme HRC a vyrobili jsme následující video: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https://www.youtube.com/watch?v=RaxNEzA3jRs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chceme zkoumat, jestli „funguje“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20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Jak hodnotit „kvalitu“ výzkumného designu: </a:t>
            </a:r>
            <a:r>
              <a:rPr lang="cs-CZ" b="1" dirty="0" smtClean="0"/>
              <a:t>Interní a externí validita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2135188" y="1628775"/>
            <a:ext cx="81534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mtClean="0"/>
              <a:t>Pokud můžeme hodně vsadit na to, že výzkum má dobrou schopnost v rámci zkoumaných případů bezpečně odhalit kauzalitu (že x ovlivňuje y) má vysokou </a:t>
            </a:r>
            <a:r>
              <a:rPr lang="cs-CZ" altLang="cs-CZ" b="1" smtClean="0"/>
              <a:t>interní validitu </a:t>
            </a:r>
            <a:r>
              <a:rPr lang="cs-CZ" altLang="cs-CZ" smtClean="0"/>
              <a:t>(a naopak)</a:t>
            </a:r>
          </a:p>
          <a:p>
            <a:pPr>
              <a:buFont typeface="Wingdings" pitchFamily="2" charset="2"/>
              <a:buNone/>
            </a:pPr>
            <a:endParaRPr lang="cs-CZ" altLang="cs-CZ" smtClean="0"/>
          </a:p>
          <a:p>
            <a:pPr>
              <a:buFont typeface="Wingdings" pitchFamily="2" charset="2"/>
              <a:buNone/>
            </a:pPr>
            <a:r>
              <a:rPr lang="cs-CZ" altLang="cs-CZ" smtClean="0"/>
              <a:t>Pokud si můžeme být jisti, že výsledky našeho výzkumu jsou platné i mimo kontext (případně zkoumané případy), v němž jsme ho provedli, má vysokou </a:t>
            </a:r>
            <a:r>
              <a:rPr lang="cs-CZ" altLang="cs-CZ" b="1" smtClean="0"/>
              <a:t>externí validitu (</a:t>
            </a:r>
            <a:r>
              <a:rPr lang="cs-CZ" altLang="cs-CZ" smtClean="0"/>
              <a:t>a naopak</a:t>
            </a:r>
            <a:r>
              <a:rPr lang="cs-CZ" altLang="cs-CZ" b="1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54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Dekonstrukce interní validity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Interní validita má několik komponent:</a:t>
            </a:r>
          </a:p>
          <a:p>
            <a:endParaRPr lang="cs-CZ" altLang="cs-CZ" smtClean="0"/>
          </a:p>
          <a:p>
            <a:r>
              <a:rPr lang="cs-CZ" altLang="cs-CZ" b="1" smtClean="0"/>
              <a:t>Statistickou</a:t>
            </a:r>
          </a:p>
          <a:p>
            <a:r>
              <a:rPr lang="cs-CZ" altLang="cs-CZ" b="1" smtClean="0"/>
              <a:t>Kauzální</a:t>
            </a:r>
          </a:p>
          <a:p>
            <a:r>
              <a:rPr lang="cs-CZ" altLang="cs-CZ" b="1" smtClean="0"/>
              <a:t>Konstruktovou</a:t>
            </a:r>
          </a:p>
        </p:txBody>
      </p:sp>
    </p:spTree>
    <p:extLst>
      <p:ext uri="{BB962C8B-B14F-4D97-AF65-F5344CB8AC3E}">
        <p14:creationId xmlns:p14="http://schemas.microsoft.com/office/powerpoint/2010/main" val="41469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cs-CZ" altLang="cs-CZ" b="1" smtClean="0"/>
              <a:t>Statistická validita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Zjišťuje, zda existuje </a:t>
            </a:r>
            <a:r>
              <a:rPr lang="cs-CZ" u="sng" dirty="0" smtClean="0"/>
              <a:t>statisticky významný vztah (kovariance) </a:t>
            </a:r>
            <a:r>
              <a:rPr lang="cs-CZ" dirty="0" smtClean="0"/>
              <a:t>mezi proměnnými, které výzkumníka zajímají a zda lze určit jeho velikost</a:t>
            </a:r>
          </a:p>
          <a:p>
            <a:pPr>
              <a:defRPr/>
            </a:pPr>
            <a:r>
              <a:rPr lang="cs-CZ" dirty="0" smtClean="0"/>
              <a:t>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dirty="0" smtClean="0"/>
              <a:t>Manski: SV je o tom, jak velikost a variabilita vzorku 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8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cs-CZ" altLang="cs-CZ" b="1" smtClean="0"/>
              <a:t>Kauzální validita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dirty="0" smtClean="0"/>
              <a:t>Jde o určení toho, zda variance, nalezená v datech, má </a:t>
            </a:r>
            <a:r>
              <a:rPr lang="cs-CZ" altLang="cs-CZ" u="sng" dirty="0" smtClean="0"/>
              <a:t>kauzální </a:t>
            </a:r>
            <a:r>
              <a:rPr lang="cs-CZ" altLang="cs-CZ" dirty="0" smtClean="0"/>
              <a:t>charakter.</a:t>
            </a:r>
          </a:p>
          <a:p>
            <a:pPr>
              <a:buFont typeface="Wingdings" pitchFamily="2" charset="2"/>
              <a:buNone/>
            </a:pPr>
            <a:endParaRPr lang="cs-CZ" altLang="cs-CZ" dirty="0" smtClean="0"/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endParaRPr lang="cs-CZ" altLang="cs-CZ" dirty="0" smtClean="0"/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Nejde o to, jak velký/silný je vztah (to je statistická validita), ale o </a:t>
            </a:r>
            <a:r>
              <a:rPr lang="cs-CZ" altLang="cs-CZ" b="1" dirty="0" smtClean="0"/>
              <a:t>identifikaci proměnných</a:t>
            </a:r>
            <a:r>
              <a:rPr lang="cs-CZ" altLang="cs-CZ" dirty="0" smtClean="0"/>
              <a:t>, které se na něm podílí („4 kauzální překážky“).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„Skutečně je naše nezávislá proměnná nezávislá“?</a:t>
            </a:r>
          </a:p>
        </p:txBody>
      </p:sp>
    </p:spTree>
    <p:extLst>
      <p:ext uri="{BB962C8B-B14F-4D97-AF65-F5344CB8AC3E}">
        <p14:creationId xmlns:p14="http://schemas.microsoft.com/office/powerpoint/2010/main" val="27636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cs-CZ" altLang="cs-CZ" b="1" smtClean="0"/>
              <a:t>Konstruktová validita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Hodnocení toho, jak validní je pozorování/data pro teorii, k níž je vztaženo.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Širší než kauzální validita, nejde jen o to, zda mezi T a Y je kauzální vztah, ale o to, zda tento vztah jde dobře (validně) uplatnit i na T a Y v již existující teorii (z níž jsme vyšli).</a:t>
            </a:r>
          </a:p>
          <a:p>
            <a:r>
              <a:rPr lang="cs-CZ" altLang="cs-CZ" dirty="0" smtClean="0"/>
              <a:t>„Operacionalizovali jsme proměnné (případně převzali z nějakého předchozího výzkumu) tak, že teď naše zjištění dobře můžeme vztáhnout k teorii?“</a:t>
            </a:r>
          </a:p>
        </p:txBody>
      </p:sp>
    </p:spTree>
    <p:extLst>
      <p:ext uri="{BB962C8B-B14F-4D97-AF65-F5344CB8AC3E}">
        <p14:creationId xmlns:p14="http://schemas.microsoft.com/office/powerpoint/2010/main" val="24842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Externí validita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cs-CZ" altLang="cs-CZ" dirty="0" smtClean="0"/>
              <a:t>Úzce souvisí s koncepty </a:t>
            </a:r>
            <a:r>
              <a:rPr lang="cs-CZ" altLang="cs-CZ" b="1" dirty="0" smtClean="0"/>
              <a:t>„robustnosti“ výsledku </a:t>
            </a:r>
            <a:r>
              <a:rPr lang="cs-CZ" altLang="cs-CZ" dirty="0" smtClean="0"/>
              <a:t>a „</a:t>
            </a:r>
            <a:r>
              <a:rPr lang="cs-CZ" altLang="cs-CZ" b="1" dirty="0" smtClean="0"/>
              <a:t>vědecké replikace</a:t>
            </a:r>
            <a:r>
              <a:rPr lang="cs-CZ" altLang="cs-CZ" dirty="0" smtClean="0"/>
              <a:t>“.</a:t>
            </a:r>
          </a:p>
          <a:p>
            <a:r>
              <a:rPr lang="cs-CZ" altLang="cs-CZ" dirty="0" smtClean="0"/>
              <a:t>Zajímá se o to, jestli výsledek, který jsme získali na nějaké populaci, je snadno přenositelný i na populaci jinou („robustnost výsledku“).</a:t>
            </a:r>
          </a:p>
          <a:p>
            <a:r>
              <a:rPr lang="cs-CZ" altLang="cs-CZ" dirty="0" smtClean="0"/>
              <a:t>Vědecká replikace odkazuje k situaci, kdy (např. v teoretickém vakuu) buďto </a:t>
            </a:r>
            <a:r>
              <a:rPr lang="cs-CZ" altLang="cs-CZ" b="1" dirty="0" smtClean="0"/>
              <a:t>opakujeme</a:t>
            </a:r>
            <a:r>
              <a:rPr lang="cs-CZ" altLang="cs-CZ" dirty="0" smtClean="0"/>
              <a:t> náš </a:t>
            </a:r>
            <a:r>
              <a:rPr lang="cs-CZ" altLang="cs-CZ" b="1" dirty="0" smtClean="0"/>
              <a:t>výzkum</a:t>
            </a:r>
            <a:r>
              <a:rPr lang="cs-CZ" altLang="cs-CZ" dirty="0" smtClean="0"/>
              <a:t> na </a:t>
            </a:r>
            <a:r>
              <a:rPr lang="cs-CZ" altLang="cs-CZ" b="1" dirty="0" smtClean="0"/>
              <a:t>jiné populaci</a:t>
            </a:r>
            <a:r>
              <a:rPr lang="cs-CZ" altLang="cs-CZ" dirty="0" smtClean="0"/>
              <a:t>, abychom ověřili naše původní zjištění nebo </a:t>
            </a:r>
            <a:r>
              <a:rPr lang="cs-CZ" altLang="cs-CZ" b="1" dirty="0" smtClean="0"/>
              <a:t>rozšíříme teorii </a:t>
            </a:r>
            <a:r>
              <a:rPr lang="cs-CZ" altLang="cs-CZ" dirty="0" smtClean="0"/>
              <a:t>o další předpoklady na </a:t>
            </a:r>
            <a:r>
              <a:rPr lang="cs-CZ" altLang="cs-CZ" b="1" dirty="0" smtClean="0"/>
              <a:t>stejné populaci</a:t>
            </a:r>
            <a:r>
              <a:rPr lang="cs-CZ" altLang="cs-CZ" dirty="0" smtClean="0"/>
              <a:t>.</a:t>
            </a:r>
          </a:p>
          <a:p>
            <a:r>
              <a:rPr lang="cs-CZ" altLang="cs-CZ" dirty="0" smtClean="0"/>
              <a:t>„Platí naše zjištění i v jiném kontextu, než jsme ho zjistili?“ „Pokud ne, proč“?</a:t>
            </a:r>
          </a:p>
        </p:txBody>
      </p:sp>
    </p:spTree>
    <p:extLst>
      <p:ext uri="{BB962C8B-B14F-4D97-AF65-F5344CB8AC3E}">
        <p14:creationId xmlns:p14="http://schemas.microsoft.com/office/powerpoint/2010/main" val="8816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Zkuste navrhnout, co znamená „funguje“, tak, aby to byl vztah mezi proměnnými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Zkuste „funguje“ operacionalizovat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3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Cesty, jak zjišťovat, zda video funguje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Máme hypotézu, že ti, kdo viděli video, budou Donalda </a:t>
            </a:r>
            <a:r>
              <a:rPr lang="cs-CZ" dirty="0" err="1" smtClean="0"/>
              <a:t>Trumpa</a:t>
            </a:r>
            <a:r>
              <a:rPr lang="cs-CZ" dirty="0" smtClean="0"/>
              <a:t> hodnotit hůře, než ti, kdo ho neviděli („Sledování videa s negativní reklamou ovlivňuje hodnocení kandidáta, kterého se týká“)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Abychom ji ověřili, potřebujeme </a:t>
            </a:r>
            <a:r>
              <a:rPr lang="cs-CZ" b="1" dirty="0" smtClean="0"/>
              <a:t>data</a:t>
            </a:r>
          </a:p>
          <a:p>
            <a:r>
              <a:rPr lang="cs-CZ" dirty="0" smtClean="0"/>
              <a:t>V rámci jakého výzkumného postupu se pohybujeme?</a:t>
            </a:r>
          </a:p>
          <a:p>
            <a:endParaRPr lang="cs-CZ" dirty="0"/>
          </a:p>
          <a:p>
            <a:r>
              <a:rPr lang="cs-CZ" dirty="0" smtClean="0"/>
              <a:t>Kolik případů bychom asi tak měli zkoumat a jakých?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7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2133600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sz="4000"/>
              <a:t>Od designu výzkumu k datům: Jak si vybírat případy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2136775" y="1600201"/>
            <a:ext cx="8153400" cy="4525963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Kromě </a:t>
            </a:r>
            <a:r>
              <a:rPr lang="cs-CZ" altLang="cs-CZ" b="1" dirty="0" smtClean="0"/>
              <a:t>jednopřípadových studií</a:t>
            </a:r>
            <a:r>
              <a:rPr lang="cs-CZ" altLang="cs-CZ" dirty="0" smtClean="0"/>
              <a:t> (další přednáška) sbíráme často data o větším množství případů, které jsou buďto z hlediska výběru případů: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Cenzus </a:t>
            </a:r>
            <a:r>
              <a:rPr lang="cs-CZ" altLang="cs-CZ" dirty="0" smtClean="0"/>
              <a:t>(vybraný vzorek rovná se celá zkoumaná populace)</a:t>
            </a:r>
          </a:p>
          <a:p>
            <a:r>
              <a:rPr lang="cs-CZ" altLang="cs-CZ" b="1" dirty="0" smtClean="0"/>
              <a:t>Výběr </a:t>
            </a:r>
            <a:r>
              <a:rPr lang="cs-CZ" altLang="cs-CZ" dirty="0" smtClean="0"/>
              <a:t>(vybíráme jenom určité jednotky populace).</a:t>
            </a:r>
          </a:p>
          <a:p>
            <a:r>
              <a:rPr lang="cs-CZ" altLang="cs-CZ" b="1" dirty="0" smtClean="0"/>
              <a:t>Kdy zvolit cenzus, kdy vzorek a jak případy vybrat </a:t>
            </a:r>
            <a:r>
              <a:rPr lang="cs-CZ" altLang="cs-CZ" dirty="0" smtClean="0"/>
              <a:t>(pokud zkoumáme politické systémy, strany atd.) </a:t>
            </a:r>
            <a:r>
              <a:rPr lang="cs-CZ" altLang="cs-CZ" b="1" dirty="0" smtClean="0"/>
              <a:t>viz následující přednáška</a:t>
            </a:r>
            <a:endParaRPr lang="cs-CZ" altLang="cs-CZ" b="1" dirty="0"/>
          </a:p>
          <a:p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7701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2133600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>Druhy výběrů („pokud zkoumáme lidi“)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2136775" y="1600201"/>
            <a:ext cx="81534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b="1" dirty="0" smtClean="0"/>
              <a:t>Kvótní:</a:t>
            </a:r>
            <a:r>
              <a:rPr lang="cs-CZ" altLang="cs-CZ" dirty="0" smtClean="0"/>
              <a:t> předem víme, že ve vzorku chceme určitá % jednotek s určitými charakteristikami, nemusí se shodovat se zastoupením v celé populaci.</a:t>
            </a:r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b="1" dirty="0" smtClean="0"/>
              <a:t>Náhodné</a:t>
            </a:r>
            <a:r>
              <a:rPr lang="cs-CZ" altLang="cs-CZ" dirty="0" smtClean="0"/>
              <a:t> (nekontrolujeme charakteristiky populace): </a:t>
            </a:r>
          </a:p>
          <a:p>
            <a:pPr marL="0" indent="0">
              <a:buNone/>
            </a:pPr>
            <a:r>
              <a:rPr lang="cs-CZ" altLang="cs-CZ" b="1" dirty="0" smtClean="0"/>
              <a:t>Nevědecké</a:t>
            </a:r>
            <a:r>
              <a:rPr lang="cs-CZ" altLang="cs-CZ" dirty="0" smtClean="0"/>
              <a:t>: ankety, „samovýběry“ (zde nemá každý stejnou šanci být ve vzorku, lidé vybírají sami sebe, že odpoví nebo neodpoví- ankety na internetu, ale (bohužel) i některé diplomové práce, distribuující dotazník metodou „sněhové koule“.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 smtClean="0"/>
              <a:t>Vědecké</a:t>
            </a:r>
            <a:r>
              <a:rPr lang="cs-CZ" altLang="cs-CZ" dirty="0" smtClean="0"/>
              <a:t>: mechanismy zajištění „náhodnosti“ v kvótním výběru: systematičnost (každý </a:t>
            </a:r>
            <a:r>
              <a:rPr lang="cs-CZ" altLang="cs-CZ" dirty="0" err="1" smtClean="0"/>
              <a:t>ntý</a:t>
            </a:r>
            <a:r>
              <a:rPr lang="cs-CZ" altLang="cs-CZ" dirty="0" smtClean="0"/>
              <a:t>), stratifikovaný náhodný výběr (rozdělíme do skupin, z těch náhodně vybíráme), vícestupňový náhodný výběr (na začátku např. populace ČR, rozdělí se na vzájemně zastupitelné shluky)- každý subjekt v populaci má stejnou šanci, že se dostane do našeho vzorku (vs. např. výzkumy </a:t>
            </a:r>
            <a:r>
              <a:rPr lang="cs-CZ" altLang="cs-CZ" dirty="0" err="1" smtClean="0"/>
              <a:t>SANEPu</a:t>
            </a:r>
            <a:r>
              <a:rPr lang="cs-CZ" altLang="cs-CZ" dirty="0" smtClean="0"/>
              <a:t>).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b="1" dirty="0" smtClean="0"/>
              <a:t>Co bychom si vybrali v našem příkladu?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4055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Jak to můžeme zkoumat</a:t>
            </a:r>
            <a:endParaRPr lang="cs-CZ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observační studií nebo experimentem </a:t>
            </a:r>
            <a:r>
              <a:rPr lang="cs-CZ" altLang="cs-CZ" dirty="0" smtClean="0"/>
              <a:t>(alias, pokud zkoumáme živé lidi, výběrová šetření)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463" y="2559123"/>
            <a:ext cx="6743749" cy="425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75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Experiment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2 klíčové charakteristiky: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 výzkumník </a:t>
            </a:r>
            <a:r>
              <a:rPr lang="cs-CZ" altLang="cs-CZ" b="1" dirty="0" smtClean="0"/>
              <a:t>manipuluje</a:t>
            </a:r>
            <a:r>
              <a:rPr lang="cs-CZ" altLang="cs-CZ" dirty="0" smtClean="0"/>
              <a:t> s nezávislou proměnnou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výzkumník si </a:t>
            </a:r>
            <a:r>
              <a:rPr lang="cs-CZ" altLang="cs-CZ" b="1" dirty="0" smtClean="0"/>
              <a:t>náhodně vybírá</a:t>
            </a:r>
            <a:r>
              <a:rPr lang="cs-CZ" altLang="cs-CZ" dirty="0" smtClean="0"/>
              <a:t> a kontroluje, koho vystaví jakému podnětu nezávislé proměnné (např. kdo uvidí film)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Výhody: možnost odfiltrovat vliv třetích proměnných (protože skupiny jsou úplně ve všem kromě sledování videa stejné)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74" y="508334"/>
            <a:ext cx="32766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30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2243</Words>
  <Application>Microsoft Office PowerPoint</Application>
  <PresentationFormat>Širokoúhlá obrazovka</PresentationFormat>
  <Paragraphs>226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Tahoma</vt:lpstr>
      <vt:lpstr>Wingdings</vt:lpstr>
      <vt:lpstr>Motiv Office</vt:lpstr>
      <vt:lpstr>Výzkum v sociálních vědách III.</vt:lpstr>
      <vt:lpstr>„Čtyři kauzální překážky“</vt:lpstr>
      <vt:lpstr>PŘÍKLAD</vt:lpstr>
      <vt:lpstr>Prezentace aplikace PowerPoint</vt:lpstr>
      <vt:lpstr>Cesty, jak zjišťovat, zda video funguje</vt:lpstr>
      <vt:lpstr>Od designu výzkumu k datům: Jak si vybírat případy</vt:lpstr>
      <vt:lpstr>Druhy výběrů („pokud zkoumáme lidi“)</vt:lpstr>
      <vt:lpstr>Jak to můžeme zkoumat</vt:lpstr>
      <vt:lpstr>Experiment</vt:lpstr>
      <vt:lpstr>Co bychom dělali v našem úkolu</vt:lpstr>
      <vt:lpstr>Observační studie</vt:lpstr>
      <vt:lpstr>Dva druhy observačních studií: průřezové a longitudinální</vt:lpstr>
      <vt:lpstr>Co bychom dělali v našem úkolu</vt:lpstr>
      <vt:lpstr>Prezentace aplikace PowerPoint</vt:lpstr>
      <vt:lpstr>Experiment</vt:lpstr>
      <vt:lpstr>Observační studie</vt:lpstr>
      <vt:lpstr>Závěr</vt:lpstr>
      <vt:lpstr>Nevýhody experimentu a observačních studií</vt:lpstr>
      <vt:lpstr>Testování hypotéz: co se děje s hypotézami, když už máme data</vt:lpstr>
      <vt:lpstr>Jak se statisticky prověřuje: Příklady lineárních závislostí</vt:lpstr>
      <vt:lpstr>Potřebujeme vždy hypotézy?</vt:lpstr>
      <vt:lpstr>Jaké jsou techniky sběru dat?</vt:lpstr>
      <vt:lpstr>Techniky sběru dat</vt:lpstr>
      <vt:lpstr>Sekundární analýza</vt:lpstr>
      <vt:lpstr>Příklady</vt:lpstr>
      <vt:lpstr>Obsahová analýza</vt:lpstr>
      <vt:lpstr>Obsahová analýza- příklady</vt:lpstr>
      <vt:lpstr>Dotazování</vt:lpstr>
      <vt:lpstr>Pozorování</vt:lpstr>
      <vt:lpstr>Jak hodnotit „kvalitu“ výzkumného designu: Interní a externí validita</vt:lpstr>
      <vt:lpstr>Dekonstrukce interní validity</vt:lpstr>
      <vt:lpstr>Statistická validita</vt:lpstr>
      <vt:lpstr>Kauzální validita</vt:lpstr>
      <vt:lpstr>Konstruktová validita</vt:lpstr>
      <vt:lpstr>Externí validita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sociálních vědách III.</dc:title>
  <dc:creator>Roman Chytilek</dc:creator>
  <cp:lastModifiedBy>Roman Chytilek</cp:lastModifiedBy>
  <cp:revision>14</cp:revision>
  <dcterms:created xsi:type="dcterms:W3CDTF">2017-10-26T06:55:06Z</dcterms:created>
  <dcterms:modified xsi:type="dcterms:W3CDTF">2017-10-30T09:44:21Z</dcterms:modified>
</cp:coreProperties>
</file>