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15" r:id="rId1"/>
  </p:sldMasterIdLst>
  <p:notesMasterIdLst>
    <p:notesMasterId r:id="rId15"/>
  </p:notesMasterIdLst>
  <p:sldIdLst>
    <p:sldId id="256" r:id="rId2"/>
    <p:sldId id="259" r:id="rId3"/>
    <p:sldId id="257" r:id="rId4"/>
    <p:sldId id="258" r:id="rId5"/>
    <p:sldId id="261" r:id="rId6"/>
    <p:sldId id="262" r:id="rId7"/>
    <p:sldId id="268" r:id="rId8"/>
    <p:sldId id="263" r:id="rId9"/>
    <p:sldId id="264" r:id="rId10"/>
    <p:sldId id="260" r:id="rId11"/>
    <p:sldId id="269" r:id="rId12"/>
    <p:sldId id="267" r:id="rId13"/>
    <p:sldId id="266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9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EC2A7220-11C6-4AA6-B372-5C0D8ACC951F}">
  <a:tblStyle styleId="{EC2A7220-11C6-4AA6-B372-5C0D8ACC951F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7" autoAdjust="0"/>
    <p:restoredTop sz="94660"/>
  </p:normalViewPr>
  <p:slideViewPr>
    <p:cSldViewPr snapToGrid="0">
      <p:cViewPr varScale="1">
        <p:scale>
          <a:sx n="133" d="100"/>
          <a:sy n="133" d="100"/>
        </p:scale>
        <p:origin x="126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0827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6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128816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63738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9226"/>
            <a:ext cx="1971675" cy="43199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9226"/>
            <a:ext cx="5800725" cy="4319924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233423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656180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177468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10/30/2017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777145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533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533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/>
              <a:t>10/30/2017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40279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10/30/2017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212046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10/30/2017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37352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4844839"/>
            <a:ext cx="1963883" cy="273844"/>
          </a:xfrm>
        </p:spPr>
        <p:txBody>
          <a:bodyPr/>
          <a:lstStyle>
            <a:lvl1pPr algn="l">
              <a:defRPr/>
            </a:lvl1pPr>
          </a:lstStyle>
          <a:p>
            <a:fld id="{D1BE4249-C0D0-4B06-8692-E8BB871AF643}" type="datetimeFigureOut">
              <a:rPr lang="en-US" smtClean="0"/>
              <a:t>10/30/2017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39"/>
            <a:ext cx="3486150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153191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14750"/>
            <a:ext cx="9141619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8630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5234" cy="61722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3686307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430268"/>
            <a:ext cx="7584948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0DB6-F5C7-45FB-8CF3-31B45F9C2DAC}" type="datetimeFigureOut">
              <a:rPr lang="en-US" smtClean="0"/>
              <a:t>10/30/2017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599467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750737"/>
            <a:ext cx="9143989" cy="4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30338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0137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hf sldNum="0"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mirror.co.uk/news/world-news/isis-using-increasingly-unconventional-weapons-9928395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.imgur.com/0HK6CTG.gi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youtube.com/watch?v=z1csDqNO8FY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youtube.com/watch?v=kw3m7bqrQ6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1143000" y="642939"/>
            <a:ext cx="6858000" cy="1269225"/>
          </a:xfrm>
          <a:prstGeom prst="rect">
            <a:avLst/>
          </a:prstGeom>
        </p:spPr>
        <p:txBody>
          <a:bodyPr vert="horz" lIns="68569" tIns="68569" rIns="68569" bIns="68569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GB" sz="3200" dirty="0"/>
              <a:t>MODERNÍ TECHNOLOGIE A</a:t>
            </a:r>
            <a:r>
              <a:rPr lang="cs-CZ" sz="3200" dirty="0"/>
              <a:t> </a:t>
            </a:r>
            <a:r>
              <a:rPr lang="en-GB" sz="3200" dirty="0"/>
              <a:t>BEZPEČNOST</a:t>
            </a:r>
            <a:endParaRPr lang="en" sz="3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2753550" y="4148484"/>
            <a:ext cx="6390450" cy="594450"/>
          </a:xfrm>
          <a:prstGeom prst="rect">
            <a:avLst/>
          </a:prstGeom>
        </p:spPr>
        <p:txBody>
          <a:bodyPr vert="horz" lIns="68569" tIns="68569" rIns="68569" bIns="68569" rtlCol="0" anchor="b" anchorCtr="0">
            <a:noAutofit/>
          </a:bodyPr>
          <a:lstStyle/>
          <a:p>
            <a:pPr algn="r">
              <a:spcBef>
                <a:spcPts val="0"/>
              </a:spcBef>
            </a:pPr>
            <a:r>
              <a:rPr lang="cs-CZ" dirty="0">
                <a:latin typeface="Calibri"/>
                <a:ea typeface="Calibri"/>
                <a:cs typeface="Calibri"/>
                <a:sym typeface="Calibri"/>
              </a:rPr>
              <a:t>30</a:t>
            </a: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cs-CZ" dirty="0"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. 201</a:t>
            </a:r>
            <a:r>
              <a:rPr lang="cs-CZ" dirty="0">
                <a:latin typeface="Calibri"/>
                <a:ea typeface="Calibri"/>
                <a:cs typeface="Calibri"/>
                <a:sym typeface="Calibri"/>
              </a:rPr>
              <a:t>7</a:t>
            </a:r>
            <a:endParaRPr lang="en" dirty="0">
              <a:latin typeface="Calibri"/>
              <a:ea typeface="Calibri"/>
              <a:cs typeface="Calibri"/>
              <a:sym typeface="Calibri"/>
            </a:endParaRPr>
          </a:p>
          <a:p>
            <a:pPr algn="r">
              <a:spcBef>
                <a:spcPts val="0"/>
              </a:spcBef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Jakub Drmola</a:t>
            </a:r>
          </a:p>
        </p:txBody>
      </p:sp>
      <p:sp>
        <p:nvSpPr>
          <p:cNvPr id="61" name="Shape 61"/>
          <p:cNvSpPr txBox="1"/>
          <p:nvPr/>
        </p:nvSpPr>
        <p:spPr>
          <a:xfrm>
            <a:off x="892366" y="2225407"/>
            <a:ext cx="8042314" cy="1123721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b" anchorCtr="0">
            <a:noAutofit/>
          </a:bodyPr>
          <a:lstStyle/>
          <a:p>
            <a:r>
              <a:rPr lang="en-GB" sz="3600" dirty="0"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lang="cs-CZ" sz="3600" dirty="0">
                <a:latin typeface="Calibri"/>
                <a:ea typeface="Calibri"/>
                <a:cs typeface="Calibri"/>
                <a:sym typeface="Calibri"/>
              </a:rPr>
              <a:t>měla inteligence a autonomie ve válce</a:t>
            </a:r>
            <a:endParaRPr lang="en" sz="36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DDD88AE-194D-40A7-847B-62956327B693}"/>
              </a:ext>
            </a:extLst>
          </p:cNvPr>
          <p:cNvSpPr/>
          <p:nvPr/>
        </p:nvSpPr>
        <p:spPr>
          <a:xfrm>
            <a:off x="4453217" y="238708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 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CD5BF-B514-4C6B-96D4-10DE20518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Probl</a:t>
            </a:r>
            <a:r>
              <a:rPr lang="cs-CZ" dirty="0" err="1" smtClean="0"/>
              <a:t>émy</a:t>
            </a:r>
            <a:r>
              <a:rPr lang="cs-CZ" dirty="0"/>
              <a:t>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E1E3C-7387-421E-A745-3FC8905779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/>
              <a:t>snížení prahu konfliktů</a:t>
            </a:r>
          </a:p>
          <a:p>
            <a:pPr marL="0" indent="0">
              <a:buNone/>
            </a:pPr>
            <a:r>
              <a:rPr lang="cs-CZ" sz="2000" dirty="0"/>
              <a:t>vedlejší oběti</a:t>
            </a:r>
          </a:p>
          <a:p>
            <a:pPr marL="0" indent="0">
              <a:buNone/>
            </a:pPr>
            <a:r>
              <a:rPr lang="cs-CZ" sz="2000" dirty="0"/>
              <a:t>„</a:t>
            </a:r>
            <a:r>
              <a:rPr lang="cs-CZ" sz="2000" dirty="0" err="1"/>
              <a:t>gamifikace</a:t>
            </a:r>
            <a:r>
              <a:rPr lang="cs-CZ" sz="2000" dirty="0"/>
              <a:t>“</a:t>
            </a:r>
          </a:p>
          <a:p>
            <a:pPr marL="0" indent="0">
              <a:buNone/>
            </a:pPr>
            <a:r>
              <a:rPr lang="cs-CZ" sz="2000" dirty="0"/>
              <a:t>dehumanizace</a:t>
            </a:r>
          </a:p>
          <a:p>
            <a:pPr marL="0" indent="0">
              <a:buNone/>
            </a:pPr>
            <a:r>
              <a:rPr lang="cs-CZ" sz="2000" dirty="0" smtClean="0"/>
              <a:t>psychologické dopady</a:t>
            </a:r>
          </a:p>
          <a:p>
            <a:pPr marL="0" indent="0">
              <a:buNone/>
            </a:pPr>
            <a:r>
              <a:rPr lang="cs-CZ" sz="2000" dirty="0" smtClean="0"/>
              <a:t>politicko-kulturní dopady</a:t>
            </a:r>
            <a:endParaRPr lang="en-GB" sz="2000" dirty="0"/>
          </a:p>
        </p:txBody>
      </p:sp>
      <p:pic>
        <p:nvPicPr>
          <p:cNvPr id="2050" name="Picture 2" descr="Image result for drone scr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648" y="366153"/>
            <a:ext cx="5272352" cy="418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44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Využití neregulérními silami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60" y="1384300"/>
            <a:ext cx="4079187" cy="3317299"/>
          </a:xfrm>
        </p:spPr>
        <p:txBody>
          <a:bodyPr>
            <a:noAutofit/>
          </a:bodyPr>
          <a:lstStyle/>
          <a:p>
            <a:r>
              <a:rPr lang="cs-CZ" sz="2000" dirty="0" smtClean="0"/>
              <a:t>teroristé, guerilly atp.</a:t>
            </a:r>
          </a:p>
          <a:p>
            <a:pPr lvl="1"/>
            <a:r>
              <a:rPr lang="cs-CZ" sz="1600" dirty="0" smtClean="0"/>
              <a:t>průzkum, navádění, útoky, pašování</a:t>
            </a:r>
          </a:p>
          <a:p>
            <a:r>
              <a:rPr lang="cs-CZ" sz="2000" dirty="0" smtClean="0"/>
              <a:t>komerční autonomní prostředky snadno dostupné a upravitelné</a:t>
            </a:r>
          </a:p>
          <a:p>
            <a:r>
              <a:rPr lang="cs-CZ" sz="2000" dirty="0" smtClean="0"/>
              <a:t>typická ukázka horizontální   proliferace </a:t>
            </a:r>
            <a:r>
              <a:rPr lang="cs-CZ" sz="2000" dirty="0" err="1" smtClean="0"/>
              <a:t>dual</a:t>
            </a:r>
            <a:r>
              <a:rPr lang="cs-CZ" sz="2000" dirty="0" smtClean="0"/>
              <a:t>-use technologií</a:t>
            </a:r>
            <a:endParaRPr lang="cs-CZ" sz="2000" dirty="0"/>
          </a:p>
          <a:p>
            <a:pPr lvl="1"/>
            <a:endParaRPr lang="cs-CZ" sz="2000" dirty="0" smtClean="0"/>
          </a:p>
          <a:p>
            <a:pPr lvl="1"/>
            <a:endParaRPr lang="cs-CZ" sz="2000" dirty="0" smtClean="0"/>
          </a:p>
          <a:p>
            <a:pPr lvl="1"/>
            <a:endParaRPr lang="cs-CZ" sz="2000" dirty="0" smtClean="0"/>
          </a:p>
          <a:p>
            <a:r>
              <a:rPr lang="cs-CZ" sz="700" dirty="0">
                <a:hlinkClick r:id="rId2"/>
              </a:rPr>
              <a:t>http://</a:t>
            </a:r>
            <a:r>
              <a:rPr lang="cs-CZ" sz="700" dirty="0" smtClean="0">
                <a:hlinkClick r:id="rId2"/>
              </a:rPr>
              <a:t>www.mirror.co.uk/news/world-news/isis-using-increasingly-unconventional-weapons-9928395</a:t>
            </a:r>
            <a:endParaRPr lang="cs-CZ" sz="700" dirty="0" smtClean="0"/>
          </a:p>
          <a:p>
            <a:endParaRPr lang="cs-CZ" sz="2000" dirty="0"/>
          </a:p>
        </p:txBody>
      </p:sp>
      <p:pic>
        <p:nvPicPr>
          <p:cNvPr id="6146" name="Picture 2" descr="Image result for isis dr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953" y="1303021"/>
            <a:ext cx="4651347" cy="310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180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20000" y="214953"/>
            <a:ext cx="4946760" cy="1088068"/>
          </a:xfrm>
        </p:spPr>
        <p:txBody>
          <a:bodyPr/>
          <a:lstStyle/>
          <a:p>
            <a:r>
              <a:rPr lang="cs-CZ" dirty="0" smtClean="0"/>
              <a:t>Blízká budoucnost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20000" y="1384301"/>
            <a:ext cx="4946760" cy="3017520"/>
          </a:xfrm>
        </p:spPr>
        <p:txBody>
          <a:bodyPr>
            <a:normAutofit/>
          </a:bodyPr>
          <a:lstStyle/>
          <a:p>
            <a:r>
              <a:rPr lang="cs-CZ" sz="2000" dirty="0" smtClean="0"/>
              <a:t>zvyšování autonomie napříč systémy</a:t>
            </a:r>
          </a:p>
          <a:p>
            <a:r>
              <a:rPr lang="cs-CZ" sz="2000" dirty="0" smtClean="0"/>
              <a:t>užší integrace, smíšené jednotky</a:t>
            </a:r>
          </a:p>
          <a:p>
            <a:r>
              <a:rPr lang="cs-CZ" sz="2000" dirty="0" err="1" smtClean="0"/>
              <a:t>swarms</a:t>
            </a:r>
            <a:endParaRPr lang="cs-CZ" sz="2000" dirty="0" smtClean="0"/>
          </a:p>
          <a:p>
            <a:endParaRPr lang="cs-CZ" sz="2000" dirty="0" smtClean="0"/>
          </a:p>
          <a:p>
            <a:r>
              <a:rPr lang="cs-CZ" sz="2000" dirty="0" smtClean="0"/>
              <a:t>první autonomní zabití?</a:t>
            </a:r>
          </a:p>
          <a:p>
            <a:r>
              <a:rPr lang="cs-CZ" sz="2000" dirty="0" smtClean="0"/>
              <a:t>příchod umělé inteligence?</a:t>
            </a:r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/>
          </a:p>
        </p:txBody>
      </p:sp>
      <p:pic>
        <p:nvPicPr>
          <p:cNvPr id="5122" name="Picture 2" descr="Image result for future combat robot d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20000" cy="51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939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6" name="Picture 4" descr="Related image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2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93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14B10-8965-4C7A-AECA-E1637A8D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924" y="482614"/>
            <a:ext cx="7543800" cy="675060"/>
          </a:xfrm>
        </p:spPr>
        <p:txBody>
          <a:bodyPr/>
          <a:lstStyle/>
          <a:p>
            <a:r>
              <a:rPr lang="cs-CZ" dirty="0"/>
              <a:t>Vymezení</a:t>
            </a:r>
            <a:r>
              <a:rPr lang="en-GB" dirty="0"/>
              <a:t> a </a:t>
            </a:r>
            <a:r>
              <a:rPr lang="en-GB" dirty="0" err="1"/>
              <a:t>pojmy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16455-739A-46E9-B616-35445BA3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384300"/>
            <a:ext cx="4211748" cy="3307207"/>
          </a:xfrm>
        </p:spPr>
        <p:txBody>
          <a:bodyPr>
            <a:normAutofit/>
          </a:bodyPr>
          <a:lstStyle/>
          <a:p>
            <a:pPr fontAlgn="base"/>
            <a:r>
              <a:rPr lang="cs-CZ" sz="2000" dirty="0">
                <a:solidFill>
                  <a:schemeClr val="tx1"/>
                </a:solidFill>
              </a:rPr>
              <a:t>co je inteligence? co je vědomí?</a:t>
            </a:r>
          </a:p>
          <a:p>
            <a:pPr fontAlgn="base"/>
            <a:r>
              <a:rPr lang="en-GB" sz="2000" dirty="0" err="1">
                <a:solidFill>
                  <a:schemeClr val="tx1"/>
                </a:solidFill>
              </a:rPr>
              <a:t>otázka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cs-CZ" sz="2000" dirty="0">
                <a:solidFill>
                  <a:schemeClr val="tx1"/>
                </a:solidFill>
              </a:rPr>
              <a:t>typu</a:t>
            </a:r>
            <a:r>
              <a:rPr lang="en-GB" sz="2000" dirty="0">
                <a:solidFill>
                  <a:schemeClr val="tx1"/>
                </a:solidFill>
              </a:rPr>
              <a:t> intelligence</a:t>
            </a:r>
            <a:r>
              <a:rPr lang="cs-CZ" sz="2000" dirty="0">
                <a:solidFill>
                  <a:schemeClr val="tx1"/>
                </a:solidFill>
              </a:rPr>
              <a:t>?</a:t>
            </a:r>
          </a:p>
          <a:p>
            <a:pPr lvl="1" fontAlgn="base"/>
            <a:r>
              <a:rPr lang="en-GB" sz="1800" dirty="0">
                <a:solidFill>
                  <a:schemeClr val="tx1"/>
                </a:solidFill>
              </a:rPr>
              <a:t>strong</a:t>
            </a:r>
            <a:r>
              <a:rPr lang="cs-CZ" sz="1800" dirty="0">
                <a:solidFill>
                  <a:schemeClr val="tx1"/>
                </a:solidFill>
              </a:rPr>
              <a:t>/</a:t>
            </a:r>
            <a:r>
              <a:rPr lang="cs-CZ" sz="1800" dirty="0" err="1">
                <a:solidFill>
                  <a:schemeClr val="tx1"/>
                </a:solidFill>
              </a:rPr>
              <a:t>general</a:t>
            </a:r>
            <a:r>
              <a:rPr lang="cs-CZ" sz="1800" dirty="0">
                <a:solidFill>
                  <a:schemeClr val="tx1"/>
                </a:solidFill>
              </a:rPr>
              <a:t> AI</a:t>
            </a:r>
          </a:p>
          <a:p>
            <a:pPr marL="150876" lvl="1" indent="0" fontAlgn="base">
              <a:buNone/>
            </a:pPr>
            <a:r>
              <a:rPr lang="cs-CZ" sz="1800" dirty="0">
                <a:solidFill>
                  <a:schemeClr val="tx1"/>
                </a:solidFill>
              </a:rPr>
              <a:t>            </a:t>
            </a:r>
            <a:r>
              <a:rPr lang="cs-CZ" sz="1800" dirty="0" err="1">
                <a:solidFill>
                  <a:schemeClr val="tx1"/>
                </a:solidFill>
              </a:rPr>
              <a:t>vs</a:t>
            </a:r>
            <a:r>
              <a:rPr lang="cs-CZ" sz="1800" dirty="0">
                <a:solidFill>
                  <a:schemeClr val="tx1"/>
                </a:solidFill>
              </a:rPr>
              <a:t> </a:t>
            </a:r>
          </a:p>
          <a:p>
            <a:pPr marL="150876" lvl="1" indent="0" fontAlgn="base">
              <a:buNone/>
            </a:pPr>
            <a:r>
              <a:rPr lang="cs-CZ" sz="1800" dirty="0">
                <a:solidFill>
                  <a:schemeClr val="tx1"/>
                </a:solidFill>
              </a:rPr>
              <a:t>    </a:t>
            </a:r>
            <a:r>
              <a:rPr lang="en-GB" sz="1800" dirty="0">
                <a:solidFill>
                  <a:schemeClr val="tx1"/>
                </a:solidFill>
              </a:rPr>
              <a:t>weak</a:t>
            </a:r>
            <a:r>
              <a:rPr lang="cs-CZ" sz="1800" dirty="0">
                <a:solidFill>
                  <a:schemeClr val="tx1"/>
                </a:solidFill>
              </a:rPr>
              <a:t>/</a:t>
            </a:r>
            <a:r>
              <a:rPr lang="cs-CZ" sz="1800" dirty="0" err="1">
                <a:solidFill>
                  <a:schemeClr val="tx1"/>
                </a:solidFill>
              </a:rPr>
              <a:t>narrow</a:t>
            </a:r>
            <a:r>
              <a:rPr lang="en-GB" sz="1800" dirty="0">
                <a:solidFill>
                  <a:schemeClr val="tx1"/>
                </a:solidFill>
              </a:rPr>
              <a:t> AI</a:t>
            </a:r>
          </a:p>
          <a:p>
            <a:r>
              <a:rPr lang="en-GB" sz="2000" dirty="0" err="1">
                <a:solidFill>
                  <a:schemeClr val="tx1"/>
                </a:solidFill>
              </a:rPr>
              <a:t>otázka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fyzické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formy</a:t>
            </a:r>
            <a:r>
              <a:rPr lang="cs-CZ" sz="2000" dirty="0">
                <a:solidFill>
                  <a:schemeClr val="tx1"/>
                </a:solidFill>
              </a:rPr>
              <a:t>?</a:t>
            </a:r>
            <a:endParaRPr lang="en-GB" sz="2000" dirty="0">
              <a:solidFill>
                <a:schemeClr val="tx1"/>
              </a:solidFill>
            </a:endParaRPr>
          </a:p>
          <a:p>
            <a:endParaRPr lang="cs-CZ" sz="2000" dirty="0">
              <a:solidFill>
                <a:schemeClr val="tx1"/>
              </a:solidFill>
            </a:endParaRPr>
          </a:p>
          <a:p>
            <a:endParaRPr lang="en-GB" sz="1800" dirty="0">
              <a:solidFill>
                <a:schemeClr val="tx1"/>
              </a:solidFill>
            </a:endParaRPr>
          </a:p>
        </p:txBody>
      </p:sp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AA4A47D4-271D-40FD-BE00-E39EE0F031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4" t="11138" r="26840" b="11111"/>
          <a:stretch/>
        </p:blipFill>
        <p:spPr bwMode="auto">
          <a:xfrm>
            <a:off x="4814371" y="0"/>
            <a:ext cx="4329629" cy="469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099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9B7F2-E552-4391-B86D-CC6F21D86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</a:t>
            </a:r>
            <a:r>
              <a:rPr lang="en-GB" dirty="0"/>
              <a:t> </a:t>
            </a:r>
            <a:r>
              <a:rPr lang="en-GB" dirty="0" err="1"/>
              <a:t>autonomie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A4A60-E7F1-45DB-AE59-A6EBFC912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384300"/>
            <a:ext cx="6007498" cy="3356677"/>
          </a:xfrm>
        </p:spPr>
        <p:txBody>
          <a:bodyPr>
            <a:normAutofit/>
          </a:bodyPr>
          <a:lstStyle/>
          <a:p>
            <a:pPr fontAlgn="base"/>
            <a:r>
              <a:rPr lang="cs-CZ" sz="2000" dirty="0"/>
              <a:t>m</a:t>
            </a:r>
            <a:r>
              <a:rPr lang="en-GB" sz="2000" dirty="0" err="1"/>
              <a:t>echanická</a:t>
            </a:r>
            <a:r>
              <a:rPr lang="en-GB" sz="2000" dirty="0"/>
              <a:t> automata od </a:t>
            </a:r>
            <a:r>
              <a:rPr lang="cs-CZ" sz="2000" dirty="0"/>
              <a:t>středověku</a:t>
            </a:r>
            <a:endParaRPr lang="en-GB" sz="2000" dirty="0"/>
          </a:p>
          <a:p>
            <a:pPr lvl="1" fontAlgn="base"/>
            <a:r>
              <a:rPr lang="en-GB" sz="1600" dirty="0"/>
              <a:t>Digesting Duck, Leonardo's mechanical knight, </a:t>
            </a:r>
            <a:r>
              <a:rPr lang="en-GB" sz="1600" u="sng" dirty="0" err="1">
                <a:hlinkClick r:id="rId3"/>
              </a:rPr>
              <a:t>Karakuri</a:t>
            </a:r>
            <a:endParaRPr lang="en-GB" sz="1600" dirty="0"/>
          </a:p>
          <a:p>
            <a:pPr fontAlgn="base"/>
            <a:r>
              <a:rPr lang="en-GB" sz="2000" dirty="0" err="1"/>
              <a:t>biologick</a:t>
            </a:r>
            <a:r>
              <a:rPr lang="cs-CZ" sz="2000" dirty="0"/>
              <a:t>á </a:t>
            </a:r>
            <a:r>
              <a:rPr lang="cs-CZ" sz="2000" dirty="0" err="1"/>
              <a:t>automata</a:t>
            </a:r>
            <a:r>
              <a:rPr lang="cs-CZ" sz="2000" dirty="0"/>
              <a:t> </a:t>
            </a:r>
            <a:r>
              <a:rPr lang="en-GB" sz="2000" dirty="0"/>
              <a:t>od 19. </a:t>
            </a:r>
            <a:r>
              <a:rPr lang="en-GB" sz="2000" dirty="0" err="1"/>
              <a:t>století</a:t>
            </a:r>
            <a:endParaRPr lang="en-GB" sz="2000" dirty="0"/>
          </a:p>
          <a:p>
            <a:pPr lvl="1" fontAlgn="base"/>
            <a:r>
              <a:rPr lang="en-GB" sz="1600" dirty="0"/>
              <a:t>Frankenstein, R.U.R.</a:t>
            </a:r>
          </a:p>
          <a:p>
            <a:pPr fontAlgn="base"/>
            <a:r>
              <a:rPr lang="en-GB" sz="2000" dirty="0" err="1"/>
              <a:t>roztržený</a:t>
            </a:r>
            <a:r>
              <a:rPr lang="en-GB" sz="2000" dirty="0"/>
              <a:t> </a:t>
            </a:r>
            <a:r>
              <a:rPr lang="en-GB" sz="2000" dirty="0" err="1"/>
              <a:t>pytel</a:t>
            </a:r>
            <a:r>
              <a:rPr lang="en-GB" sz="2000" dirty="0"/>
              <a:t> </a:t>
            </a:r>
            <a:r>
              <a:rPr lang="cs-CZ" sz="2000" dirty="0"/>
              <a:t>po</a:t>
            </a:r>
            <a:r>
              <a:rPr lang="en-GB" sz="2000" dirty="0"/>
              <a:t> </a:t>
            </a:r>
            <a:r>
              <a:rPr lang="en-GB" sz="2000" dirty="0" err="1"/>
              <a:t>konc</a:t>
            </a:r>
            <a:r>
              <a:rPr lang="cs-CZ" sz="2000" dirty="0"/>
              <a:t>i</a:t>
            </a:r>
            <a:r>
              <a:rPr lang="en-GB" sz="2000" dirty="0"/>
              <a:t> WW2</a:t>
            </a:r>
          </a:p>
          <a:p>
            <a:pPr lvl="1" fontAlgn="base"/>
            <a:r>
              <a:rPr lang="en-GB" sz="1600" dirty="0"/>
              <a:t>Turing, von Neumann</a:t>
            </a:r>
            <a:r>
              <a:rPr lang="cs-CZ" sz="1600" dirty="0"/>
              <a:t>,</a:t>
            </a:r>
            <a:r>
              <a:rPr lang="en-GB" sz="1600" dirty="0"/>
              <a:t> </a:t>
            </a:r>
            <a:r>
              <a:rPr lang="cs-CZ" sz="1600" dirty="0"/>
              <a:t>Minsky, </a:t>
            </a:r>
            <a:r>
              <a:rPr lang="en-GB" sz="1600" dirty="0"/>
              <a:t>…</a:t>
            </a:r>
          </a:p>
          <a:p>
            <a:pPr fontAlgn="base"/>
            <a:r>
              <a:rPr lang="en-GB" sz="2000" dirty="0" err="1"/>
              <a:t>exponenciální</a:t>
            </a:r>
            <a:r>
              <a:rPr lang="en-GB" sz="2000" dirty="0"/>
              <a:t> </a:t>
            </a:r>
            <a:r>
              <a:rPr lang="en-GB" sz="2000" dirty="0" err="1"/>
              <a:t>vývoj</a:t>
            </a:r>
            <a:r>
              <a:rPr lang="en-GB" sz="2000" dirty="0"/>
              <a:t> od 90. let</a:t>
            </a:r>
          </a:p>
          <a:p>
            <a:pPr fontAlgn="base"/>
            <a:r>
              <a:rPr lang="en-GB" sz="1800" dirty="0"/>
              <a:t/>
            </a:r>
            <a:br>
              <a:rPr lang="en-GB" sz="1800" dirty="0"/>
            </a:br>
            <a:endParaRPr lang="en-GB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D15CB8-1994-4B0F-BC4B-41AFBEC35643}"/>
              </a:ext>
            </a:extLst>
          </p:cNvPr>
          <p:cNvSpPr/>
          <p:nvPr/>
        </p:nvSpPr>
        <p:spPr>
          <a:xfrm>
            <a:off x="1969265" y="2387083"/>
            <a:ext cx="27215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 </a:t>
            </a:r>
          </a:p>
        </p:txBody>
      </p:sp>
      <p:pic>
        <p:nvPicPr>
          <p:cNvPr id="1028" name="Picture 4" descr="http://i.imgur.com/0HK6CTG.gif">
            <a:extLst>
              <a:ext uri="{FF2B5EF4-FFF2-40B4-BE49-F238E27FC236}">
                <a16:creationId xmlns:a16="http://schemas.microsoft.com/office/drawing/2014/main" id="{EC4D7FD8-9066-4741-9FB9-23F22C44AF2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155" y="2071171"/>
            <a:ext cx="4615845" cy="307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6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CD5BF-B514-4C6B-96D4-10DE20518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14953"/>
            <a:ext cx="3821776" cy="1088068"/>
          </a:xfrm>
        </p:spPr>
        <p:txBody>
          <a:bodyPr/>
          <a:lstStyle/>
          <a:p>
            <a:r>
              <a:rPr lang="cs-CZ" dirty="0"/>
              <a:t>Historie autonomie ve vojenství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E1E3C-7387-421E-A745-3FC890577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384301"/>
            <a:ext cx="3915295" cy="3017520"/>
          </a:xfrm>
        </p:spPr>
        <p:txBody>
          <a:bodyPr>
            <a:normAutofit/>
          </a:bodyPr>
          <a:lstStyle/>
          <a:p>
            <a:r>
              <a:rPr lang="cs-CZ" sz="2000" dirty="0"/>
              <a:t>před WW1: horkovzdušné balóny</a:t>
            </a:r>
          </a:p>
          <a:p>
            <a:pPr lvl="1"/>
            <a:r>
              <a:rPr lang="cs-CZ" sz="1850" dirty="0"/>
              <a:t>observační i útočné</a:t>
            </a:r>
            <a:endParaRPr lang="cs-CZ" sz="1550" dirty="0"/>
          </a:p>
          <a:p>
            <a:r>
              <a:rPr lang="cs-CZ" sz="2000" dirty="0"/>
              <a:t>mezi válkami: </a:t>
            </a:r>
            <a:r>
              <a:rPr lang="en-GB" sz="2000" dirty="0" err="1"/>
              <a:t>leteck</a:t>
            </a:r>
            <a:r>
              <a:rPr lang="cs-CZ" sz="2000" dirty="0"/>
              <a:t>é cvičné cíle</a:t>
            </a:r>
          </a:p>
          <a:p>
            <a:r>
              <a:rPr lang="cs-CZ" sz="2000" dirty="0"/>
              <a:t>během WW2: experimenty s dálkovým ovládáním všeho druhu</a:t>
            </a:r>
          </a:p>
          <a:p>
            <a:pPr lvl="1"/>
            <a:r>
              <a:rPr lang="cs-CZ" sz="1850" dirty="0"/>
              <a:t>po vodiči i rádiem</a:t>
            </a:r>
          </a:p>
          <a:p>
            <a:pPr lvl="1"/>
            <a:r>
              <a:rPr lang="cs-CZ" sz="1850" dirty="0"/>
              <a:t>letecké, pozemní i námořní</a:t>
            </a:r>
          </a:p>
          <a:p>
            <a:pPr lvl="1"/>
            <a:r>
              <a:rPr lang="cs-CZ" sz="1850" dirty="0"/>
              <a:t>V1 a V2?</a:t>
            </a:r>
          </a:p>
          <a:p>
            <a:endParaRPr lang="cs-CZ" sz="2000" dirty="0"/>
          </a:p>
          <a:p>
            <a:endParaRPr lang="en-GB" sz="2000" dirty="0"/>
          </a:p>
        </p:txBody>
      </p:sp>
      <p:pic>
        <p:nvPicPr>
          <p:cNvPr id="1026" name="Picture 2" descr="Image result for ww2 japan fire balloon">
            <a:extLst>
              <a:ext uri="{FF2B5EF4-FFF2-40B4-BE49-F238E27FC236}">
                <a16:creationId xmlns:a16="http://schemas.microsoft.com/office/drawing/2014/main" id="{B8B44655-D04C-45A8-8193-48A2857B7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475" y="0"/>
            <a:ext cx="369252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455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4BA6E-FD5B-4DC8-82EF-E0D58B4E7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EA03D-6C8B-469B-975A-62BB8AF66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4353791"/>
            <a:ext cx="7543800" cy="349366"/>
          </a:xfrm>
        </p:spPr>
        <p:txBody>
          <a:bodyPr/>
          <a:lstStyle/>
          <a:p>
            <a:r>
              <a:rPr lang="cs-CZ" dirty="0"/>
              <a:t>a </a:t>
            </a:r>
            <a:r>
              <a:rPr lang="cs-CZ" dirty="0">
                <a:hlinkClick r:id="rId2"/>
              </a:rPr>
              <a:t>https://www.youtube.com/watch?v=z1csDqNO8FY</a:t>
            </a:r>
            <a:endParaRPr lang="cs-CZ" dirty="0"/>
          </a:p>
          <a:p>
            <a:endParaRPr lang="en-GB" dirty="0"/>
          </a:p>
        </p:txBody>
      </p:sp>
      <p:pic>
        <p:nvPicPr>
          <p:cNvPr id="3074" name="Picture 2" descr="http://www.vintagewings.ca/Portals/0/Vintage_Stories/News%20Stories%20K/The%20Mother%20of%20All%20Drones/TenStories23.jpg">
            <a:extLst>
              <a:ext uri="{FF2B5EF4-FFF2-40B4-BE49-F238E27FC236}">
                <a16:creationId xmlns:a16="http://schemas.microsoft.com/office/drawing/2014/main" id="{197CAA6D-4A13-46F4-B697-FBC6A299B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953"/>
            <a:ext cx="9140918" cy="373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432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544BB-3035-48C2-AAC5-56ED3B82A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Studená válka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AA288-7D33-465D-AFA2-43274EFFE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384301"/>
            <a:ext cx="3780213" cy="3017520"/>
          </a:xfrm>
        </p:spPr>
        <p:txBody>
          <a:bodyPr>
            <a:normAutofit/>
          </a:bodyPr>
          <a:lstStyle/>
          <a:p>
            <a:r>
              <a:rPr lang="cs-CZ" sz="2000" dirty="0"/>
              <a:t>další cvičné cíle, falešné cíle a průzkumné prostředky</a:t>
            </a:r>
          </a:p>
          <a:p>
            <a:pPr lvl="1"/>
            <a:r>
              <a:rPr lang="cs-CZ" sz="1850" dirty="0"/>
              <a:t>už i proudové</a:t>
            </a:r>
            <a:endParaRPr lang="en-GB" sz="1850" dirty="0"/>
          </a:p>
          <a:p>
            <a:r>
              <a:rPr lang="en-GB" sz="2000" dirty="0"/>
              <a:t>modern</a:t>
            </a:r>
            <a:r>
              <a:rPr lang="cs-CZ" sz="2000" dirty="0"/>
              <a:t>í éru bezpilotních letounů zahájila Libanonská válka</a:t>
            </a:r>
            <a:r>
              <a:rPr lang="en-GB" sz="2000" dirty="0"/>
              <a:t>,</a:t>
            </a:r>
            <a:r>
              <a:rPr lang="cs-CZ" sz="2000" dirty="0"/>
              <a:t> 1982</a:t>
            </a:r>
            <a:endParaRPr lang="en-GB" sz="2000" dirty="0"/>
          </a:p>
        </p:txBody>
      </p:sp>
      <p:pic>
        <p:nvPicPr>
          <p:cNvPr id="2050" name="Picture 2" descr="Image result for Ryan Model 147 Lightning Bug">
            <a:extLst>
              <a:ext uri="{FF2B5EF4-FFF2-40B4-BE49-F238E27FC236}">
                <a16:creationId xmlns:a16="http://schemas.microsoft.com/office/drawing/2014/main" id="{8CAA39A6-CB57-4C6D-8122-CBB211AD4E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7" r="10910"/>
          <a:stretch/>
        </p:blipFill>
        <p:spPr bwMode="auto">
          <a:xfrm>
            <a:off x="4603173" y="0"/>
            <a:ext cx="454082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565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Současnost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řízení na dálku již zcela běžné</a:t>
            </a:r>
          </a:p>
          <a:p>
            <a:r>
              <a:rPr lang="cs-CZ" sz="2000" dirty="0" smtClean="0"/>
              <a:t>postupně rostoucí autonomie</a:t>
            </a:r>
          </a:p>
          <a:p>
            <a:pPr lvl="1"/>
            <a:r>
              <a:rPr lang="cs-CZ" sz="1850" dirty="0" smtClean="0"/>
              <a:t>lokomoční a senzorická</a:t>
            </a:r>
          </a:p>
          <a:p>
            <a:r>
              <a:rPr lang="cs-CZ" sz="2000" dirty="0" smtClean="0"/>
              <a:t>princip „</a:t>
            </a:r>
            <a:r>
              <a:rPr lang="cs-CZ" sz="2000" dirty="0" err="1" smtClean="0"/>
              <a:t>human</a:t>
            </a:r>
            <a:r>
              <a:rPr lang="cs-CZ" sz="2000" dirty="0" smtClean="0"/>
              <a:t> in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loop</a:t>
            </a:r>
            <a:r>
              <a:rPr lang="cs-CZ" sz="2000" dirty="0" smtClean="0"/>
              <a:t>“</a:t>
            </a:r>
          </a:p>
          <a:p>
            <a:r>
              <a:rPr lang="cs-CZ" sz="2000" dirty="0" smtClean="0"/>
              <a:t>bez skutečné inteligence</a:t>
            </a:r>
            <a:endParaRPr lang="cs-CZ" sz="2000" dirty="0"/>
          </a:p>
        </p:txBody>
      </p:sp>
      <p:pic>
        <p:nvPicPr>
          <p:cNvPr id="4098" name="Picture 2" descr="Image result for Super aEgis 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725" y="1303021"/>
            <a:ext cx="4822275" cy="342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566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 flipH="1">
            <a:off x="8838803" y="1188000"/>
            <a:ext cx="191603" cy="3228300"/>
          </a:xfrm>
        </p:spPr>
        <p:txBody>
          <a:bodyPr vert="vert">
            <a:normAutofit/>
          </a:bodyPr>
          <a:lstStyle/>
          <a:p>
            <a:r>
              <a:rPr lang="cs-CZ" sz="1100" dirty="0">
                <a:hlinkClick r:id="rId2"/>
              </a:rPr>
              <a:t>https://</a:t>
            </a:r>
            <a:r>
              <a:rPr lang="cs-CZ" sz="1100" dirty="0" smtClean="0">
                <a:hlinkClick r:id="rId2"/>
              </a:rPr>
              <a:t>www.youtube.com/watch?v=kw3m7bqrQ64</a:t>
            </a:r>
            <a:endParaRPr lang="en-US" sz="1100" dirty="0" smtClean="0"/>
          </a:p>
          <a:p>
            <a:endParaRPr lang="cs-CZ" sz="1100" dirty="0"/>
          </a:p>
        </p:txBody>
      </p:sp>
      <p:pic>
        <p:nvPicPr>
          <p:cNvPr id="1028" name="Picture 4" descr="Image result for predator ua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38" y="0"/>
            <a:ext cx="801584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7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latforma 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87" y="0"/>
            <a:ext cx="721894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56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572</TotalTime>
  <Words>255</Words>
  <Application>Microsoft Office PowerPoint</Application>
  <PresentationFormat>Předvádění na obrazovce (16:9)</PresentationFormat>
  <Paragraphs>66</Paragraphs>
  <Slides>13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Retrospect</vt:lpstr>
      <vt:lpstr>MODERNÍ TECHNOLOGIE A BEZPEČNOST</vt:lpstr>
      <vt:lpstr>Vymezení a pojmy</vt:lpstr>
      <vt:lpstr>Historie autonomie</vt:lpstr>
      <vt:lpstr>Historie autonomie ve vojenství</vt:lpstr>
      <vt:lpstr>Prezentace aplikace PowerPoint</vt:lpstr>
      <vt:lpstr>Studená válka</vt:lpstr>
      <vt:lpstr>Současnost</vt:lpstr>
      <vt:lpstr>Prezentace aplikace PowerPoint</vt:lpstr>
      <vt:lpstr>Prezentace aplikace PowerPoint</vt:lpstr>
      <vt:lpstr>Problémy?</vt:lpstr>
      <vt:lpstr>Využití neregulérními silami</vt:lpstr>
      <vt:lpstr>Blízká budoucnost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Moderní technologie a bezpečnost</dc:title>
  <dc:creator>Jakub Drmola</dc:creator>
  <cp:lastModifiedBy>171810</cp:lastModifiedBy>
  <cp:revision>56</cp:revision>
  <dcterms:modified xsi:type="dcterms:W3CDTF">2017-10-30T10:21:29Z</dcterms:modified>
</cp:coreProperties>
</file>