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6"/>
  </p:notesMasterIdLst>
  <p:sldIdLst>
    <p:sldId id="256" r:id="rId2"/>
    <p:sldId id="280" r:id="rId3"/>
    <p:sldId id="273" r:id="rId4"/>
    <p:sldId id="281" r:id="rId5"/>
    <p:sldId id="283" r:id="rId6"/>
    <p:sldId id="282" r:id="rId7"/>
    <p:sldId id="290" r:id="rId8"/>
    <p:sldId id="289" r:id="rId9"/>
    <p:sldId id="288" r:id="rId10"/>
    <p:sldId id="287" r:id="rId11"/>
    <p:sldId id="286" r:id="rId12"/>
    <p:sldId id="275" r:id="rId13"/>
    <p:sldId id="276" r:id="rId14"/>
    <p:sldId id="278" r:id="rId15"/>
  </p:sldIdLst>
  <p:sldSz cx="9144000" cy="5143500" type="screen16x9"/>
  <p:notesSz cx="6858000" cy="9144000"/>
  <p:embeddedFontLst>
    <p:embeddedFont>
      <p:font typeface="Old Standard TT" panose="020B0604020202020204" charset="0"/>
      <p:regular r:id="rId17"/>
      <p:bold r:id="rId18"/>
      <p: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71810" initials="1" lastIdx="1" clrIdx="0">
    <p:extLst>
      <p:ext uri="{19B8F6BF-5375-455C-9EA6-DF929625EA0E}">
        <p15:presenceInfo xmlns:p15="http://schemas.microsoft.com/office/powerpoint/2012/main" userId="1718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270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72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833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23257064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5823653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724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16534138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921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9606334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39729560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12812808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19613029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9336294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20308858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07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O2QqOvFMG_A&amp;feature=youtu.be&amp;t=8s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FqQAjkZOBe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39552" y="569214"/>
            <a:ext cx="7827208" cy="267462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 smtClean="0"/>
              <a:t>Zbytky,</a:t>
            </a:r>
            <a:br>
              <a:rPr lang="cs-CZ" dirty="0" smtClean="0"/>
            </a:br>
            <a:r>
              <a:rPr lang="cs-CZ" dirty="0" smtClean="0"/>
              <a:t>aneb c</a:t>
            </a:r>
            <a:r>
              <a:rPr lang="en" dirty="0" smtClean="0"/>
              <a:t>o se jinam neve</a:t>
            </a:r>
            <a:r>
              <a:rPr lang="cs-CZ" dirty="0" smtClean="0"/>
              <a:t>šlo</a:t>
            </a:r>
            <a:endParaRPr lang="en"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259632" y="4083918"/>
            <a:ext cx="7543800" cy="857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dirty="0" smtClean="0"/>
              <a:t>4.12. </a:t>
            </a:r>
            <a:r>
              <a:rPr lang="en" dirty="0"/>
              <a:t>2017</a:t>
            </a:r>
          </a:p>
          <a:p>
            <a:pPr lvl="0" algn="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dirty="0"/>
              <a:t>Jakub Drmola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osho zen tarot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52" y="447604"/>
            <a:ext cx="5802288" cy="3862149"/>
          </a:xfrm>
          <a:prstGeom prst="rect">
            <a:avLst/>
          </a:prstGeom>
          <a:noFill/>
        </p:spPr>
      </p:pic>
      <p:pic>
        <p:nvPicPr>
          <p:cNvPr id="5" name="Picture 8" descr="https://im9.cz/iR/importprodukt-orig/ab9/ab9bbc754d204b18bc4e4df93ab3bb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150" y="-7491"/>
            <a:ext cx="3655002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98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0" y="0"/>
            <a:ext cx="9163254" cy="4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627534"/>
            <a:ext cx="8520600" cy="613200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konvenčních zbraní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347614"/>
            <a:ext cx="3384376" cy="338437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- scramjet</a:t>
            </a:r>
          </a:p>
          <a:p>
            <a:r>
              <a:rPr lang="en-US" sz="1800" dirty="0" smtClean="0"/>
              <a:t>- </a:t>
            </a:r>
            <a:r>
              <a:rPr lang="en-US" sz="1800" dirty="0" smtClean="0"/>
              <a:t>hypersonic</a:t>
            </a:r>
            <a:r>
              <a:rPr lang="cs-CZ" sz="1800" dirty="0" err="1" smtClean="0"/>
              <a:t>ké</a:t>
            </a:r>
            <a:r>
              <a:rPr lang="en-US" sz="1800" dirty="0" smtClean="0"/>
              <a:t> </a:t>
            </a:r>
            <a:r>
              <a:rPr lang="en-US" sz="1800" dirty="0"/>
              <a:t>(mach5+)</a:t>
            </a:r>
          </a:p>
          <a:p>
            <a:r>
              <a:rPr lang="en-US" sz="1800" dirty="0"/>
              <a:t>- </a:t>
            </a:r>
            <a:r>
              <a:rPr lang="cs-CZ" sz="1800" dirty="0" smtClean="0"/>
              <a:t>koncept známý od </a:t>
            </a:r>
            <a:r>
              <a:rPr lang="en-US" sz="1800" dirty="0" smtClean="0"/>
              <a:t>WW2</a:t>
            </a:r>
            <a:endParaRPr lang="cs-CZ" sz="1800" dirty="0" smtClean="0"/>
          </a:p>
          <a:p>
            <a:endParaRPr lang="en-US" sz="1800" dirty="0"/>
          </a:p>
          <a:p>
            <a:r>
              <a:rPr lang="cs-CZ" sz="1800" dirty="0" smtClean="0"/>
              <a:t>- cílem je nosič rychlejší než střely s plochou dráhou letu ale použitelnější než balistické rakety</a:t>
            </a:r>
            <a:endParaRPr lang="en-US" sz="1800" dirty="0" smtClean="0"/>
          </a:p>
          <a:p>
            <a:endParaRPr lang="cs-CZ" sz="1800" dirty="0" smtClean="0"/>
          </a:p>
          <a:p>
            <a:r>
              <a:rPr lang="en-US" sz="1800" dirty="0" smtClean="0"/>
              <a:t>- </a:t>
            </a:r>
            <a:r>
              <a:rPr lang="cs-CZ" sz="1800" dirty="0" smtClean="0"/>
              <a:t>testy prozatím nepříliš povzbudivé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3074" name="Picture 2" descr="Image result for scramj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4225"/>
          <a:stretch/>
        </p:blipFill>
        <p:spPr bwMode="auto">
          <a:xfrm>
            <a:off x="3743400" y="1203598"/>
            <a:ext cx="5400600" cy="39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627534"/>
            <a:ext cx="8520600" cy="613200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konvenčních zbraní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36116" y="1284238"/>
            <a:ext cx="3096344" cy="3591768"/>
          </a:xfrm>
        </p:spPr>
        <p:txBody>
          <a:bodyPr>
            <a:noAutofit/>
          </a:bodyPr>
          <a:lstStyle/>
          <a:p>
            <a:r>
              <a:rPr lang="en-US" sz="1600" dirty="0" smtClean="0"/>
              <a:t>- </a:t>
            </a:r>
            <a:r>
              <a:rPr lang="cs-CZ" sz="1600" dirty="0" smtClean="0"/>
              <a:t>Mach 7</a:t>
            </a:r>
            <a:r>
              <a:rPr lang="cs-CZ" sz="1600" dirty="0"/>
              <a:t>+, </a:t>
            </a:r>
            <a:r>
              <a:rPr lang="cs-CZ" sz="1600" dirty="0" smtClean="0"/>
              <a:t>dostřel až </a:t>
            </a:r>
            <a:r>
              <a:rPr lang="cs-CZ" sz="1600" dirty="0"/>
              <a:t>200 km</a:t>
            </a:r>
          </a:p>
          <a:p>
            <a:r>
              <a:rPr lang="cs-CZ" sz="1600" dirty="0"/>
              <a:t>- </a:t>
            </a:r>
            <a:r>
              <a:rPr lang="cs-CZ" sz="1600" dirty="0" err="1" smtClean="0"/>
              <a:t>elmag</a:t>
            </a:r>
            <a:r>
              <a:rPr lang="cs-CZ" sz="1600" dirty="0" smtClean="0"/>
              <a:t>. pohon namísto detonace</a:t>
            </a:r>
            <a:endParaRPr lang="cs-CZ" sz="1600" dirty="0"/>
          </a:p>
          <a:p>
            <a:r>
              <a:rPr lang="pt-BR" sz="1600" dirty="0"/>
              <a:t>- </a:t>
            </a:r>
            <a:r>
              <a:rPr lang="cs-CZ" sz="1600" dirty="0" smtClean="0"/>
              <a:t>malá, levná, bezpečná munice</a:t>
            </a:r>
            <a:endParaRPr lang="pt-BR" sz="1600" dirty="0"/>
          </a:p>
          <a:p>
            <a:r>
              <a:rPr lang="cs-CZ" sz="1600" dirty="0"/>
              <a:t>- </a:t>
            </a:r>
            <a:r>
              <a:rPr lang="cs-CZ" sz="1600" dirty="0" smtClean="0"/>
              <a:t>čistě kinetický zásah, bez hlavice</a:t>
            </a:r>
            <a:endParaRPr lang="cs-CZ" sz="1600" dirty="0"/>
          </a:p>
          <a:p>
            <a:r>
              <a:rPr lang="de-DE" sz="1600" dirty="0"/>
              <a:t>- </a:t>
            </a:r>
            <a:r>
              <a:rPr lang="de-DE" sz="1600" dirty="0" smtClean="0"/>
              <a:t>11k</a:t>
            </a:r>
            <a:r>
              <a:rPr lang="cs-CZ" sz="1600" dirty="0" smtClean="0"/>
              <a:t>g</a:t>
            </a:r>
            <a:r>
              <a:rPr lang="de-DE" sz="1600" dirty="0" smtClean="0"/>
              <a:t> </a:t>
            </a:r>
            <a:r>
              <a:rPr lang="de-DE" sz="1600" dirty="0" smtClean="0"/>
              <a:t>@ </a:t>
            </a:r>
            <a:r>
              <a:rPr lang="de-DE" sz="1600" dirty="0"/>
              <a:t>Mach7 ≈ 87t @ </a:t>
            </a:r>
            <a:r>
              <a:rPr lang="de-DE" sz="1600" dirty="0" smtClean="0"/>
              <a:t>100km/h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pl-PL" sz="1600" dirty="0" smtClean="0"/>
              <a:t>- </a:t>
            </a:r>
            <a:r>
              <a:rPr lang="cs-CZ" sz="1600" dirty="0" smtClean="0"/>
              <a:t>cíle na zemi, moři i ve vzduchu</a:t>
            </a:r>
            <a:endParaRPr lang="pl-PL" sz="1600" dirty="0"/>
          </a:p>
          <a:p>
            <a:r>
              <a:rPr lang="cs-CZ" sz="1600" dirty="0"/>
              <a:t>- </a:t>
            </a:r>
            <a:r>
              <a:rPr lang="cs-CZ" sz="1600" dirty="0" smtClean="0"/>
              <a:t>první nasazení </a:t>
            </a:r>
            <a:r>
              <a:rPr lang="en-US" sz="1600" dirty="0" smtClean="0"/>
              <a:t>“</a:t>
            </a:r>
            <a:r>
              <a:rPr lang="cs-CZ" sz="1600" dirty="0" smtClean="0"/>
              <a:t>brzy</a:t>
            </a:r>
            <a:r>
              <a:rPr lang="en-US" sz="1600" dirty="0" smtClean="0"/>
              <a:t>”</a:t>
            </a:r>
            <a:endParaRPr lang="en-US" sz="1600" dirty="0" smtClean="0"/>
          </a:p>
          <a:p>
            <a:r>
              <a:rPr lang="cs-CZ" sz="700" dirty="0">
                <a:hlinkClick r:id="rId2"/>
              </a:rPr>
              <a:t>https://</a:t>
            </a:r>
            <a:r>
              <a:rPr lang="cs-CZ" sz="700" dirty="0" smtClean="0">
                <a:hlinkClick r:id="rId2"/>
              </a:rPr>
              <a:t>www.youtube.com/watch?v=O2QqOvFMG_A&amp;feature=youtu.be&amp;t=8s</a:t>
            </a:r>
            <a:endParaRPr lang="en-US" sz="700" dirty="0" smtClean="0"/>
          </a:p>
          <a:p>
            <a:endParaRPr lang="cs-CZ" sz="1600" dirty="0"/>
          </a:p>
          <a:p>
            <a:r>
              <a:rPr lang="cs-CZ" sz="1600" dirty="0" smtClean="0"/>
              <a:t>- </a:t>
            </a:r>
            <a:r>
              <a:rPr lang="cs-CZ" sz="1600" dirty="0" smtClean="0"/>
              <a:t>přetrvávající </a:t>
            </a:r>
            <a:r>
              <a:rPr lang="en-US" sz="1600" dirty="0" err="1" smtClean="0"/>
              <a:t>probl</a:t>
            </a:r>
            <a:r>
              <a:rPr lang="cs-CZ" sz="1600" dirty="0" smtClean="0"/>
              <a:t>é</a:t>
            </a:r>
            <a:r>
              <a:rPr lang="en-US" sz="1600" dirty="0" smtClean="0"/>
              <a:t>m</a:t>
            </a:r>
            <a:r>
              <a:rPr lang="cs-CZ" sz="1600" dirty="0" smtClean="0"/>
              <a:t>y</a:t>
            </a:r>
            <a:r>
              <a:rPr lang="en-US" sz="1600" dirty="0" smtClean="0"/>
              <a:t>:</a:t>
            </a:r>
            <a:endParaRPr lang="en-US" sz="1600" dirty="0" smtClean="0"/>
          </a:p>
          <a:p>
            <a:pPr lvl="1"/>
            <a:r>
              <a:rPr lang="cs-CZ" sz="1400" dirty="0" smtClean="0"/>
              <a:t>opotřebení hlavně</a:t>
            </a:r>
            <a:endParaRPr lang="en-US" sz="1400" dirty="0" smtClean="0"/>
          </a:p>
          <a:p>
            <a:pPr lvl="1"/>
            <a:r>
              <a:rPr lang="cs-CZ" sz="1400" dirty="0" smtClean="0"/>
              <a:t>spotřeba energie</a:t>
            </a:r>
            <a:endParaRPr lang="en-US" sz="1400" dirty="0" smtClean="0"/>
          </a:p>
        </p:txBody>
      </p:sp>
      <p:pic>
        <p:nvPicPr>
          <p:cNvPr id="2050" name="Picture 2" descr="Image result for railg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84238"/>
            <a:ext cx="5796136" cy="38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3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- decentralizace výroby zbraní</a:t>
            </a:r>
          </a:p>
          <a:p>
            <a:r>
              <a:rPr lang="cs-CZ" dirty="0"/>
              <a:t>- výroba náhradních dílů</a:t>
            </a:r>
          </a:p>
          <a:p>
            <a:r>
              <a:rPr lang="cs-CZ" dirty="0"/>
              <a:t>- rychlá </a:t>
            </a:r>
            <a:r>
              <a:rPr lang="cs-CZ" dirty="0" err="1"/>
              <a:t>prototypizace</a:t>
            </a:r>
            <a:endParaRPr lang="cs-CZ" dirty="0"/>
          </a:p>
          <a:p>
            <a:r>
              <a:rPr lang="cs-CZ" dirty="0"/>
              <a:t>- protézy končetin, orgány</a:t>
            </a:r>
          </a:p>
          <a:p>
            <a:r>
              <a:rPr lang="cs-CZ" dirty="0"/>
              <a:t>- autonomní stavba </a:t>
            </a:r>
            <a:r>
              <a:rPr lang="cs-CZ" dirty="0" smtClean="0"/>
              <a:t>budov</a:t>
            </a:r>
          </a:p>
          <a:p>
            <a:endParaRPr lang="cs-CZ" dirty="0"/>
          </a:p>
          <a:p>
            <a:r>
              <a:rPr lang="pt-BR" dirty="0"/>
              <a:t>- sdílení plánů a přenos na dálku</a:t>
            </a:r>
          </a:p>
          <a:p>
            <a:r>
              <a:rPr lang="es-ES" dirty="0"/>
              <a:t>- využití mimo civilizaci, ve vesmíru</a:t>
            </a:r>
          </a:p>
          <a:p>
            <a:r>
              <a:rPr lang="cs-CZ" dirty="0"/>
              <a:t>- </a:t>
            </a:r>
            <a:r>
              <a:rPr lang="cs-CZ" sz="1100" dirty="0">
                <a:hlinkClick r:id="rId2"/>
              </a:rPr>
              <a:t>https://</a:t>
            </a:r>
            <a:r>
              <a:rPr lang="cs-CZ" sz="1100" dirty="0" smtClean="0">
                <a:hlinkClick r:id="rId2"/>
              </a:rPr>
              <a:t>www.youtube.com/watch?v=FqQAjkZOBeY</a:t>
            </a:r>
            <a:endParaRPr lang="cs-CZ" sz="1100" dirty="0" smtClean="0"/>
          </a:p>
          <a:p>
            <a:endParaRPr lang="cs-CZ" dirty="0"/>
          </a:p>
        </p:txBody>
      </p:sp>
      <p:pic>
        <p:nvPicPr>
          <p:cNvPr id="1026" name="Picture 2" descr="http://www.digitalmeetsculture.net/wp-content/uploads/2015/04/3D-printing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3" r="15513"/>
          <a:stretch/>
        </p:blipFill>
        <p:spPr bwMode="auto">
          <a:xfrm>
            <a:off x="4499992" y="0"/>
            <a:ext cx="4644008" cy="512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31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27584" y="662406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Jaderné zbraně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95536" y="1275606"/>
            <a:ext cx="4328264" cy="375669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ld Standard TT"/>
              <a:buChar char="-"/>
            </a:pPr>
            <a:r>
              <a:rPr lang="cs-CZ" dirty="0" smtClean="0"/>
              <a:t>stěpné </a:t>
            </a:r>
          </a:p>
          <a:p>
            <a:pPr marL="676656" lvl="1" indent="-34290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Old Standard TT"/>
              <a:buChar char="-"/>
            </a:pPr>
            <a:r>
              <a:rPr lang="cs-CZ" dirty="0" smtClean="0"/>
              <a:t>dva způsoby zážehu: „</a:t>
            </a:r>
            <a:r>
              <a:rPr lang="en" dirty="0" smtClean="0"/>
              <a:t>gun-type</a:t>
            </a:r>
            <a:r>
              <a:rPr lang="cs-CZ" dirty="0" smtClean="0"/>
              <a:t>“ a implozí</a:t>
            </a:r>
            <a:endParaRPr lang="en" dirty="0"/>
          </a:p>
          <a:p>
            <a:pPr marL="628650" lvl="1" indent="-228600">
              <a:lnSpc>
                <a:spcPct val="100000"/>
              </a:lnSpc>
              <a:spcAft>
                <a:spcPts val="0"/>
              </a:spcAft>
              <a:buFont typeface="Calibri" pitchFamily="34" charset="0"/>
              <a:buChar char="-"/>
            </a:pPr>
            <a:r>
              <a:rPr lang="en" dirty="0"/>
              <a:t>Trinity (Nevada, 16.7. 1945)</a:t>
            </a:r>
          </a:p>
          <a:p>
            <a:pPr marL="62865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 smtClean="0"/>
              <a:t>Little </a:t>
            </a:r>
            <a:r>
              <a:rPr lang="en" dirty="0"/>
              <a:t>Boy (Nagasaki, 6.8. 1945)</a:t>
            </a:r>
          </a:p>
          <a:p>
            <a:pPr marL="62865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 smtClean="0"/>
              <a:t>Fat </a:t>
            </a:r>
            <a:r>
              <a:rPr lang="en" dirty="0"/>
              <a:t>Man (Hirošima, 9.8. 1945</a:t>
            </a:r>
            <a:r>
              <a:rPr lang="en" dirty="0" smtClean="0"/>
              <a:t>)</a:t>
            </a:r>
            <a:endParaRPr lang="cs-CZ" dirty="0" smtClean="0"/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cs-CZ" dirty="0"/>
          </a:p>
          <a:p>
            <a:pPr marL="450850" indent="-242888">
              <a:lnSpc>
                <a:spcPct val="100000"/>
              </a:lnSpc>
              <a:spcAft>
                <a:spcPts val="0"/>
              </a:spcAft>
              <a:buChar char="-"/>
            </a:pPr>
            <a:r>
              <a:rPr lang="cs-CZ" dirty="0" smtClean="0"/>
              <a:t>fúzní (termonukleární/vodíkové)</a:t>
            </a:r>
          </a:p>
          <a:p>
            <a:pPr marL="670306" lvl="1" indent="-242888">
              <a:lnSpc>
                <a:spcPct val="100000"/>
              </a:lnSpc>
              <a:spcAft>
                <a:spcPts val="0"/>
              </a:spcAft>
              <a:buChar char="-"/>
            </a:pPr>
            <a:r>
              <a:rPr lang="cs-CZ" dirty="0" smtClean="0"/>
              <a:t>od 50. let, až 1000x silnější</a:t>
            </a:r>
          </a:p>
          <a:p>
            <a:pPr marL="670306" lvl="1" indent="-242888">
              <a:lnSpc>
                <a:spcPct val="100000"/>
              </a:lnSpc>
              <a:spcAft>
                <a:spcPts val="0"/>
              </a:spcAft>
              <a:buChar char="-"/>
            </a:pPr>
            <a:r>
              <a:rPr lang="cs-CZ" dirty="0" smtClean="0"/>
              <a:t>reakci spouští menší štěpná nálož</a:t>
            </a:r>
          </a:p>
          <a:p>
            <a:pPr marL="670306" lvl="1" indent="-242888">
              <a:lnSpc>
                <a:spcPct val="100000"/>
              </a:lnSpc>
              <a:spcAft>
                <a:spcPts val="0"/>
              </a:spcAft>
              <a:buChar char="-"/>
            </a:pPr>
            <a:r>
              <a:rPr lang="cs-CZ" dirty="0" smtClean="0"/>
              <a:t>dnes dominantní, typicky výkon kolem 0.5 MT</a:t>
            </a:r>
          </a:p>
          <a:p>
            <a:pPr marL="670306" lvl="1" indent="-242888">
              <a:lnSpc>
                <a:spcPct val="100000"/>
              </a:lnSpc>
              <a:spcAft>
                <a:spcPts val="0"/>
              </a:spcAft>
              <a:buChar char="-"/>
            </a:pPr>
            <a:endParaRPr lang="cs-CZ" dirty="0"/>
          </a:p>
          <a:p>
            <a:pPr marL="450850" indent="-242888">
              <a:lnSpc>
                <a:spcPct val="100000"/>
              </a:lnSpc>
              <a:spcAft>
                <a:spcPts val="0"/>
              </a:spcAft>
              <a:buChar char="-"/>
            </a:pPr>
            <a:r>
              <a:rPr lang="cs-CZ" dirty="0" smtClean="0"/>
              <a:t>neutronová bomba</a:t>
            </a:r>
          </a:p>
          <a:p>
            <a:pPr marL="450850" indent="-242888">
              <a:lnSpc>
                <a:spcPct val="100000"/>
              </a:lnSpc>
              <a:spcAft>
                <a:spcPts val="0"/>
              </a:spcAft>
              <a:buChar char="-"/>
            </a:pPr>
            <a:r>
              <a:rPr lang="cs-CZ" dirty="0" smtClean="0"/>
              <a:t>EMP</a:t>
            </a:r>
          </a:p>
          <a:p>
            <a:pPr marL="450850" indent="-242888">
              <a:lnSpc>
                <a:spcPct val="100000"/>
              </a:lnSpc>
              <a:spcAft>
                <a:spcPts val="0"/>
              </a:spcAft>
              <a:buChar char="-"/>
            </a:pPr>
            <a:r>
              <a:rPr lang="cs-CZ" dirty="0" smtClean="0"/>
              <a:t>radiologické aneb špinavá bomba</a:t>
            </a:r>
          </a:p>
          <a:p>
            <a:pPr marL="450850" indent="-242888">
              <a:lnSpc>
                <a:spcPct val="100000"/>
              </a:lnSpc>
              <a:spcAft>
                <a:spcPts val="0"/>
              </a:spcAft>
              <a:buChar char="-"/>
            </a:pPr>
            <a:r>
              <a:rPr lang="cs-CZ" dirty="0" smtClean="0"/>
              <a:t>zbraně s ochuzeným uranem</a:t>
            </a:r>
            <a:endParaRPr lang="cs-CZ" dirty="0"/>
          </a:p>
          <a:p>
            <a:pPr marL="450850" indent="-242888">
              <a:lnSpc>
                <a:spcPct val="100000"/>
              </a:lnSpc>
              <a:spcAft>
                <a:spcPts val="0"/>
              </a:spcAft>
              <a:buChar char="-"/>
            </a:pPr>
            <a:endParaRPr lang="en" dirty="0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040" y="0"/>
            <a:ext cx="4211958" cy="4876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1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lam miss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28"/>
            <a:ext cx="9138568" cy="495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6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99542"/>
            <a:ext cx="8520600" cy="613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Chemické zbraně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491630"/>
            <a:ext cx="8076724" cy="3077170"/>
          </a:xfrm>
        </p:spPr>
        <p:txBody>
          <a:bodyPr>
            <a:norm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cs-CZ" sz="2000" dirty="0" smtClean="0"/>
              <a:t>nervové (VX, sarin), jedovaté (kyanovodík, arsen), dusivé (chlor, fosgen), zpuchýřující (hořčičný plyn aneb yperit), psychoaktivní (LSD-25, kolokol-1) + dráždivé (CS, CR, </a:t>
            </a:r>
            <a:r>
              <a:rPr lang="cs-CZ" sz="2000" dirty="0" err="1" smtClean="0"/>
              <a:t>adamsit</a:t>
            </a:r>
            <a:r>
              <a:rPr lang="cs-CZ" sz="2000" dirty="0" smtClean="0"/>
              <a:t>)</a:t>
            </a:r>
          </a:p>
          <a:p>
            <a:pPr marL="271463" lvl="1" indent="-271463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cs-CZ" sz="2000" dirty="0" smtClean="0"/>
              <a:t>během WW1 nasazeny všemi stranami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cs-CZ" sz="2000" dirty="0" smtClean="0"/>
              <a:t>cca 1 mil. zasažených vojáků, 100 tis. mrtvých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cs-CZ" sz="2000" dirty="0" smtClean="0"/>
              <a:t>objev nervových plynu mezi válkami</a:t>
            </a:r>
          </a:p>
          <a:p>
            <a:pPr marL="271463" lvl="1" indent="-271463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cs-CZ" sz="2000" dirty="0" smtClean="0"/>
              <a:t>pozoruhodně „vlažné“ bojové nasazení během WW2</a:t>
            </a:r>
          </a:p>
          <a:p>
            <a:pPr marL="408623" lvl="2" indent="-271463">
              <a:buFont typeface="Arial" panose="020B0604020202020204" pitchFamily="34" charset="0"/>
              <a:buChar char="•"/>
            </a:pPr>
            <a:r>
              <a:rPr lang="cs-CZ" sz="1600" dirty="0" smtClean="0"/>
              <a:t>různá vysvětlení</a:t>
            </a: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371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771550"/>
            <a:ext cx="8520600" cy="613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Biologické zbraně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1347614"/>
            <a:ext cx="8004716" cy="3221186"/>
          </a:xfrm>
        </p:spPr>
        <p:txBody>
          <a:bodyPr>
            <a:norm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cs-CZ" sz="1800" dirty="0" smtClean="0"/>
              <a:t>bakterie (antrax, mor), viry (neštovice, encefalitida), houby, toxiny (ricin)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cs-CZ" sz="1800" dirty="0" smtClean="0"/>
              <a:t>můžete útočit na lidi, zvěř i rostliny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cs-CZ" sz="1800" dirty="0" smtClean="0"/>
              <a:t>historie</a:t>
            </a:r>
          </a:p>
          <a:p>
            <a:pPr marL="490919" lvl="1" indent="-271463">
              <a:buFont typeface="Arial" panose="020B0604020202020204" pitchFamily="34" charset="0"/>
              <a:buChar char="•"/>
            </a:pPr>
            <a:r>
              <a:rPr lang="cs-CZ" sz="1600" dirty="0" smtClean="0"/>
              <a:t>„od pradávna“</a:t>
            </a:r>
          </a:p>
          <a:p>
            <a:pPr marL="490919" lvl="1" indent="-271463">
              <a:buFont typeface="Arial" panose="020B0604020202020204" pitchFamily="34" charset="0"/>
              <a:buChar char="•"/>
            </a:pPr>
            <a:r>
              <a:rPr lang="cs-CZ" sz="1600" dirty="0" smtClean="0"/>
              <a:t>WW1 útoky na koně (vozhřivka)</a:t>
            </a:r>
          </a:p>
          <a:p>
            <a:pPr marL="628079" lvl="2" indent="-271463">
              <a:buFont typeface="Arial" panose="020B0604020202020204" pitchFamily="34" charset="0"/>
              <a:buChar char="•"/>
            </a:pPr>
            <a:r>
              <a:rPr lang="cs-CZ" sz="1300" dirty="0" smtClean="0"/>
              <a:t>pak španělská chřipka</a:t>
            </a:r>
          </a:p>
          <a:p>
            <a:pPr marL="490919" lvl="1" indent="-271463">
              <a:buFont typeface="Arial" panose="020B0604020202020204" pitchFamily="34" charset="0"/>
              <a:buChar char="•"/>
            </a:pPr>
            <a:r>
              <a:rPr lang="cs-CZ" sz="1600" dirty="0" smtClean="0"/>
              <a:t>WW2 zejména japonské aktivity (cca 0,5 mil. obětí v </a:t>
            </a:r>
            <a:r>
              <a:rPr lang="cs-CZ" sz="1600" dirty="0"/>
              <a:t>Č</a:t>
            </a:r>
            <a:r>
              <a:rPr lang="cs-CZ" sz="1600" dirty="0" smtClean="0"/>
              <a:t>íně, plán proti USA)</a:t>
            </a:r>
          </a:p>
          <a:p>
            <a:pPr marL="490919" lvl="1" indent="-271463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cs-CZ" sz="1800" dirty="0" smtClean="0"/>
              <a:t>obtížné bojové nasazení, závislost na prostředí a podnebí, těžko předvídatelné účinky a možnost zasažení vlastních sil (podobně jako u chemických zbraní)</a:t>
            </a:r>
          </a:p>
        </p:txBody>
      </p:sp>
    </p:spTree>
    <p:extLst>
      <p:ext uri="{BB962C8B-B14F-4D97-AF65-F5344CB8AC3E}">
        <p14:creationId xmlns:p14="http://schemas.microsoft.com/office/powerpoint/2010/main" val="13248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378" y="691576"/>
            <a:ext cx="8520600" cy="613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Použití ZHN, terorismus, apod.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4514" y="1275606"/>
            <a:ext cx="8004716" cy="3600400"/>
          </a:xfrm>
        </p:spPr>
        <p:txBody>
          <a:bodyPr>
            <a:normAutofit/>
          </a:bodyPr>
          <a:lstStyle/>
          <a:p>
            <a:pPr marL="271463" indent="-254000">
              <a:buFont typeface="Arial" panose="020B0604020202020204" pitchFamily="34" charset="0"/>
              <a:buChar char="•"/>
            </a:pPr>
            <a:r>
              <a:rPr lang="cs-CZ" dirty="0" smtClean="0"/>
              <a:t>politické vraždy:</a:t>
            </a:r>
          </a:p>
          <a:p>
            <a:pPr marL="490919" lvl="1" indent="-254000">
              <a:buFont typeface="Arial" panose="020B0604020202020204" pitchFamily="34" charset="0"/>
              <a:buChar char="•"/>
            </a:pPr>
            <a:r>
              <a:rPr lang="cs-CZ" dirty="0" err="1" smtClean="0"/>
              <a:t>Markov</a:t>
            </a:r>
            <a:r>
              <a:rPr lang="cs-CZ" dirty="0" smtClean="0"/>
              <a:t> 1978 (ricin), </a:t>
            </a:r>
            <a:r>
              <a:rPr lang="cs-CZ" dirty="0" err="1" smtClean="0"/>
              <a:t>Litviněnko</a:t>
            </a:r>
            <a:r>
              <a:rPr lang="cs-CZ" dirty="0" smtClean="0"/>
              <a:t> 2006 (polonium), Kim </a:t>
            </a:r>
            <a:r>
              <a:rPr lang="cs-CZ" dirty="0" err="1" smtClean="0"/>
              <a:t>Jong</a:t>
            </a:r>
            <a:r>
              <a:rPr lang="cs-CZ" dirty="0" smtClean="0"/>
              <a:t> </a:t>
            </a:r>
            <a:r>
              <a:rPr lang="cs-CZ" dirty="0" err="1" smtClean="0"/>
              <a:t>Nam</a:t>
            </a:r>
            <a:r>
              <a:rPr lang="cs-CZ" dirty="0" smtClean="0"/>
              <a:t> 2017 (VX)</a:t>
            </a:r>
          </a:p>
          <a:p>
            <a:pPr marL="490919" lvl="1" indent="-254000">
              <a:buFont typeface="Arial" panose="020B0604020202020204" pitchFamily="34" charset="0"/>
              <a:buChar char="•"/>
            </a:pPr>
            <a:endParaRPr lang="cs-CZ" dirty="0"/>
          </a:p>
          <a:p>
            <a:pPr marL="271463" indent="-254000">
              <a:buFont typeface="Arial" panose="020B0604020202020204" pitchFamily="34" charset="0"/>
              <a:buChar char="•"/>
            </a:pPr>
            <a:r>
              <a:rPr lang="cs-CZ" dirty="0" smtClean="0"/>
              <a:t>terorismus?</a:t>
            </a:r>
          </a:p>
          <a:p>
            <a:pPr marL="490919" lvl="1" indent="-254000">
              <a:buFont typeface="Arial" panose="020B0604020202020204" pitchFamily="34" charset="0"/>
              <a:buChar char="•"/>
            </a:pPr>
            <a:r>
              <a:rPr lang="cs-CZ" dirty="0" smtClean="0"/>
              <a:t>1984 kult </a:t>
            </a:r>
            <a:r>
              <a:rPr lang="cs-CZ" dirty="0" err="1" smtClean="0"/>
              <a:t>Ražníše</a:t>
            </a:r>
            <a:r>
              <a:rPr lang="cs-CZ" dirty="0" smtClean="0"/>
              <a:t> v Oregonu</a:t>
            </a:r>
          </a:p>
          <a:p>
            <a:pPr marL="490919" lvl="1" indent="-254000">
              <a:buFont typeface="Arial" panose="020B0604020202020204" pitchFamily="34" charset="0"/>
              <a:buChar char="•"/>
            </a:pPr>
            <a:r>
              <a:rPr lang="cs-CZ" dirty="0" err="1"/>
              <a:t>Om</a:t>
            </a:r>
            <a:r>
              <a:rPr lang="cs-CZ" dirty="0"/>
              <a:t> </a:t>
            </a:r>
            <a:r>
              <a:rPr lang="cs-CZ" dirty="0" err="1"/>
              <a:t>šinrikyó</a:t>
            </a:r>
            <a:r>
              <a:rPr lang="cs-CZ" dirty="0"/>
              <a:t>: 1990-1995 pokusy s botulinem, </a:t>
            </a:r>
            <a:r>
              <a:rPr lang="cs-CZ" dirty="0" err="1"/>
              <a:t>ebolou</a:t>
            </a:r>
            <a:r>
              <a:rPr lang="cs-CZ" dirty="0"/>
              <a:t>, fosgenem, nakonec „úspěch“ se sarinem</a:t>
            </a:r>
          </a:p>
          <a:p>
            <a:pPr marL="490919" lvl="1" indent="-254000">
              <a:buFont typeface="Arial" panose="020B0604020202020204" pitchFamily="34" charset="0"/>
              <a:buChar char="•"/>
            </a:pPr>
            <a:r>
              <a:rPr lang="cs-CZ" dirty="0" smtClean="0"/>
              <a:t>2001 antraxové dopisy</a:t>
            </a:r>
          </a:p>
          <a:p>
            <a:pPr marL="490919" lvl="1" indent="-254000">
              <a:buFont typeface="Arial" panose="020B0604020202020204" pitchFamily="34" charset="0"/>
              <a:buChar char="•"/>
            </a:pPr>
            <a:r>
              <a:rPr lang="cs-CZ" dirty="0" smtClean="0"/>
              <a:t>2002 použit kolokol-1 (asi) proti čečenským teroristům</a:t>
            </a:r>
          </a:p>
          <a:p>
            <a:pPr marL="490919" lvl="1" indent="-254000">
              <a:buFont typeface="Arial" panose="020B0604020202020204" pitchFamily="34" charset="0"/>
              <a:buChar char="•"/>
            </a:pPr>
            <a:r>
              <a:rPr lang="cs-CZ" dirty="0" smtClean="0"/>
              <a:t>2007 útoky na nádrže s chlorem v Iráku</a:t>
            </a:r>
          </a:p>
          <a:p>
            <a:pPr marL="490919" lvl="1" indent="-254000">
              <a:buFont typeface="Arial" panose="020B0604020202020204" pitchFamily="34" charset="0"/>
              <a:buChar char="•"/>
            </a:pPr>
            <a:r>
              <a:rPr lang="cs-CZ" dirty="0" smtClean="0"/>
              <a:t>od 2012 chemické zbraně v Sýrii</a:t>
            </a:r>
          </a:p>
          <a:p>
            <a:pPr marL="490919" lvl="1" indent="-254000">
              <a:buFont typeface="Arial" panose="020B0604020202020204" pitchFamily="34" charset="0"/>
              <a:buChar char="•"/>
            </a:pPr>
            <a:endParaRPr lang="cs-CZ" dirty="0"/>
          </a:p>
          <a:p>
            <a:pPr marL="271463" indent="-254000">
              <a:buFont typeface="Arial" panose="020B0604020202020204" pitchFamily="34" charset="0"/>
              <a:buChar char="•"/>
            </a:pPr>
            <a:r>
              <a:rPr lang="cs-CZ" dirty="0" smtClean="0"/>
              <a:t>spousta výhrůžek málo činů, pokusy o kombinované útoky (nefunkční)</a:t>
            </a:r>
          </a:p>
          <a:p>
            <a:pPr marL="271463" indent="-254000">
              <a:buFont typeface="Arial" panose="020B0604020202020204" pitchFamily="34" charset="0"/>
              <a:buChar char="•"/>
            </a:pPr>
            <a:r>
              <a:rPr lang="cs-CZ" dirty="0" smtClean="0"/>
              <a:t>jaderné zbraně zcela mimo dosah</a:t>
            </a:r>
          </a:p>
          <a:p>
            <a:pPr marL="271463" indent="-254000">
              <a:buFont typeface="Arial" panose="020B0604020202020204" pitchFamily="34" charset="0"/>
              <a:buChar char="•"/>
            </a:pPr>
            <a:r>
              <a:rPr lang="cs-CZ" dirty="0" smtClean="0"/>
              <a:t>radiologické dobré k šíření paniky</a:t>
            </a:r>
          </a:p>
          <a:p>
            <a:pPr marL="271463" indent="-254000">
              <a:buFont typeface="Arial" panose="020B0604020202020204" pitchFamily="34" charset="0"/>
              <a:buChar char="•"/>
            </a:pPr>
            <a:r>
              <a:rPr lang="cs-CZ" dirty="0" smtClean="0"/>
              <a:t>2003 biologické ZHN použity jako </a:t>
            </a:r>
            <a:r>
              <a:rPr lang="cs-CZ" i="1" dirty="0" smtClean="0"/>
              <a:t>casus belli </a:t>
            </a:r>
            <a:r>
              <a:rPr lang="cs-CZ" dirty="0" smtClean="0"/>
              <a:t>proti Iráku</a:t>
            </a:r>
          </a:p>
          <a:p>
            <a:pPr marL="490919" lvl="1" indent="-2540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490919" lvl="1" indent="-2540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29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sikhtimes.com/rajneesh_chandra_mohan_comm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0"/>
            <a:ext cx="7884368" cy="5109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11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atrakshita.com/images/Oregon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0"/>
            <a:ext cx="7586490" cy="5109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7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http://eaglenewspapers.media.clients.ellingtoncms.com/img/photos/2014/02/21/RajneeshMugs_t670.jpg?b3f6a5d7692ccc373d56e40cf708e3fa67d9af9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571" y="25308"/>
            <a:ext cx="7974858" cy="511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3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360</TotalTime>
  <Words>494</Words>
  <Application>Microsoft Office PowerPoint</Application>
  <PresentationFormat>Předvádění na obrazovce (16:9)</PresentationFormat>
  <Paragraphs>87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Old Standard TT</vt:lpstr>
      <vt:lpstr>Calibri Light</vt:lpstr>
      <vt:lpstr>Arial</vt:lpstr>
      <vt:lpstr>Calibri</vt:lpstr>
      <vt:lpstr>Retrospektiva</vt:lpstr>
      <vt:lpstr>Zbytky, aneb co se jinam nevešlo</vt:lpstr>
      <vt:lpstr>Jaderné zbraně</vt:lpstr>
      <vt:lpstr>Prezentace aplikace PowerPoint</vt:lpstr>
      <vt:lpstr>Chemické zbraně</vt:lpstr>
      <vt:lpstr>Biologické zbraně</vt:lpstr>
      <vt:lpstr>Použití ZHN, terorismus, apod.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Vývoj konvenčních zbraní</vt:lpstr>
      <vt:lpstr>Vývoj konvenčních zbraní</vt:lpstr>
      <vt:lpstr>3D tisk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Proliferace biologických zbraní</dc:title>
  <dc:creator>Jakub Drmola</dc:creator>
  <cp:lastModifiedBy>171810</cp:lastModifiedBy>
  <cp:revision>26</cp:revision>
  <dcterms:modified xsi:type="dcterms:W3CDTF">2017-12-04T10:26:49Z</dcterms:modified>
</cp:coreProperties>
</file>