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3" r:id="rId16"/>
    <p:sldId id="272" r:id="rId17"/>
    <p:sldId id="269" r:id="rId18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1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ai.ly/x24gwgc?start=91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imeo.com/128088968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706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DDT</a:t>
            </a:r>
          </a:p>
        </p:txBody>
      </p:sp>
    </p:spTree>
    <p:extLst>
      <p:ext uri="{BB962C8B-B14F-4D97-AF65-F5344CB8AC3E}">
        <p14:creationId xmlns:p14="http://schemas.microsoft.com/office/powerpoint/2010/main" val="4049114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Thalidomid</a:t>
            </a:r>
          </a:p>
        </p:txBody>
      </p:sp>
    </p:spTree>
    <p:extLst>
      <p:ext uri="{BB962C8B-B14F-4D97-AF65-F5344CB8AC3E}">
        <p14:creationId xmlns:p14="http://schemas.microsoft.com/office/powerpoint/2010/main" val="1230216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u="sng" dirty="0">
                <a:solidFill>
                  <a:schemeClr val="hlink"/>
                </a:solidFill>
                <a:hlinkClick r:id="rId3"/>
              </a:rPr>
              <a:t>http://dai.ly/x24gwgc?start=913</a:t>
            </a:r>
            <a:r>
              <a:rPr lang="cs" dirty="0">
                <a:solidFill>
                  <a:schemeClr val="dk1"/>
                </a:solidFill>
              </a:rPr>
              <a:t> - 15:13-20:13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u="sng" dirty="0">
                <a:solidFill>
                  <a:schemeClr val="hlink"/>
                </a:solidFill>
                <a:hlinkClick r:id="rId4"/>
              </a:rPr>
              <a:t>https://vimeo.com/128088968</a:t>
            </a:r>
            <a:r>
              <a:rPr lang="cs" dirty="0">
                <a:solidFill>
                  <a:schemeClr val="dk1"/>
                </a:solidFill>
              </a:rPr>
              <a:t> - 15:06-21:21 (Weizsacker + Bagge)</a:t>
            </a:r>
          </a:p>
        </p:txBody>
      </p:sp>
    </p:spTree>
    <p:extLst>
      <p:ext uri="{BB962C8B-B14F-4D97-AF65-F5344CB8AC3E}">
        <p14:creationId xmlns:p14="http://schemas.microsoft.com/office/powerpoint/2010/main" val="2674350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299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7441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41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47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725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142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6524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90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826680" y="1790058"/>
            <a:ext cx="520464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62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6047" y="3264408"/>
            <a:ext cx="3825907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425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586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5954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67375" y="702945"/>
            <a:ext cx="790475" cy="37376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4534" y="702945"/>
            <a:ext cx="3537131" cy="373761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24746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67688" y="526350"/>
            <a:ext cx="4203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accent1"/>
                </a:solidFill>
              </a:rPr>
              <a:pPr/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73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6858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350"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27540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361201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29818" y="1790058"/>
            <a:ext cx="5205222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62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047" y="3264349"/>
            <a:ext cx="3825907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425">
                <a:solidFill>
                  <a:schemeClr val="tx1"/>
                </a:solidFill>
              </a:defRPr>
            </a:lvl1pPr>
            <a:lvl2pPr marL="3429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967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6680" y="1978533"/>
            <a:ext cx="2466017" cy="2326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5303" y="1978533"/>
            <a:ext cx="2467887" cy="2326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68577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679" y="1735076"/>
            <a:ext cx="2466018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679" y="2357438"/>
            <a:ext cx="2466018" cy="19475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5303" y="2357438"/>
            <a:ext cx="2467887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65303" y="1735076"/>
            <a:ext cx="2467887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1711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07120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23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480527" y="1682872"/>
            <a:ext cx="2467946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57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9045" y="603504"/>
            <a:ext cx="270891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224" y="2662439"/>
            <a:ext cx="2134553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80527" y="4677156"/>
            <a:ext cx="2854799" cy="24003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027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3428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480060" y="1682871"/>
            <a:ext cx="2468880" cy="85725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57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29000" y="-31629"/>
            <a:ext cx="3432430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224" y="2662439"/>
            <a:ext cx="2134553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80060" y="4677156"/>
            <a:ext cx="2852928" cy="24003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27220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04534" y="723519"/>
            <a:ext cx="4453316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4534" y="1978534"/>
            <a:ext cx="445331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4207" y="4679112"/>
            <a:ext cx="1548983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6679" y="4677156"/>
            <a:ext cx="3417498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0084" y="4663440"/>
            <a:ext cx="274320" cy="27432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414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95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5838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3716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ai.ly/x24gwgc?start=91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hyperlink" Target="https://vimeo.com/12808896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F_brnKz_2tI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author/show/10538.Carl_Sag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0" y="642938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sz="3600" dirty="0">
                <a:latin typeface="Calibri"/>
                <a:ea typeface="Calibri"/>
                <a:cs typeface="Calibri"/>
                <a:sym typeface="Calibri"/>
              </a:rPr>
              <a:t>Modern Technologies and Conflicts</a:t>
            </a:r>
            <a:endParaRPr lang="en"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467550" y="3906113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cs-CZ" sz="1800" dirty="0" smtClean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" sz="1800" dirty="0" smtClean="0">
                <a:latin typeface="Calibri"/>
                <a:ea typeface="Calibri"/>
                <a:cs typeface="Calibri"/>
                <a:sym typeface="Calibri"/>
              </a:rPr>
              <a:t>.9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. 201</a:t>
            </a:r>
            <a:r>
              <a:rPr lang="cs-CZ" sz="1800" dirty="0">
                <a:latin typeface="Calibri"/>
                <a:ea typeface="Calibri"/>
                <a:cs typeface="Calibri"/>
                <a:sym typeface="Calibri"/>
              </a:rPr>
              <a:t>7</a:t>
            </a:r>
            <a:endParaRPr lang="en" sz="1800" dirty="0">
              <a:latin typeface="Calibri"/>
              <a:ea typeface="Calibri"/>
              <a:cs typeface="Calibri"/>
              <a:sym typeface="Calibri"/>
            </a:endParaRPr>
          </a:p>
          <a:p>
            <a:pPr algn="r">
              <a:spcBef>
                <a:spcPts val="0"/>
              </a:spcBef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467550" y="2689706"/>
            <a:ext cx="5704650" cy="6725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3600" dirty="0" smtClean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History, </a:t>
            </a:r>
            <a:r>
              <a:rPr lang="en-US" sz="3600" dirty="0" smtClean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over</a:t>
            </a:r>
            <a:r>
              <a:rPr lang="cs-CZ" sz="3600" dirty="0" smtClean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3600" dirty="0" err="1" smtClean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iew</a:t>
            </a:r>
            <a:r>
              <a:rPr lang="en-US" sz="3600" dirty="0" smtClean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smtClean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and ethics</a:t>
            </a:r>
            <a:endParaRPr lang="en" sz="36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8000" cy="468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60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1913"/>
            <a:ext cx="6858000" cy="4245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3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5816" y="642938"/>
            <a:ext cx="2802179" cy="38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" y="642938"/>
            <a:ext cx="3053953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7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233775" y="113986"/>
            <a:ext cx="3535200" cy="64553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Nuclear weapons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233775" y="991701"/>
            <a:ext cx="3535200" cy="3954372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Ernest </a:t>
            </a: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Rutherford</a:t>
            </a: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 discovered atomic nucleus (1911)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Germany</a:t>
            </a: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vs. </a:t>
            </a: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USA</a:t>
            </a:r>
            <a:endParaRPr lang="en-US" sz="1600" dirty="0" smtClean="0">
              <a:latin typeface="Arial"/>
              <a:ea typeface="Arial"/>
              <a:cs typeface="Arial"/>
              <a:sym typeface="Arial"/>
            </a:endParaRPr>
          </a:p>
          <a:p>
            <a:pPr marL="514350" lvl="1">
              <a:buFont typeface="Arial"/>
              <a:buChar char="-"/>
            </a:pPr>
            <a:r>
              <a:rPr lang="de-DE" dirty="0">
                <a:latin typeface="Arial"/>
                <a:ea typeface="Arial"/>
                <a:cs typeface="Arial"/>
                <a:sym typeface="Arial"/>
                <a:hlinkClick r:id="rId3"/>
              </a:rPr>
              <a:t>http://</a:t>
            </a:r>
            <a:r>
              <a:rPr lang="de-DE" dirty="0" smtClean="0">
                <a:latin typeface="Arial"/>
                <a:ea typeface="Arial"/>
                <a:cs typeface="Arial"/>
                <a:sym typeface="Arial"/>
                <a:hlinkClick r:id="rId3"/>
              </a:rPr>
              <a:t>dai.ly/x24gwgc?start=913</a:t>
            </a:r>
            <a:r>
              <a:rPr lang="de-DE" dirty="0" smtClean="0">
                <a:latin typeface="Arial"/>
                <a:ea typeface="Arial"/>
                <a:cs typeface="Arial"/>
                <a:sym typeface="Arial"/>
              </a:rPr>
              <a:t>                  - 15:13-20:13 (Feynman)</a:t>
            </a:r>
            <a:endParaRPr lang="de-DE" dirty="0">
              <a:latin typeface="Arial"/>
              <a:ea typeface="Arial"/>
              <a:cs typeface="Arial"/>
              <a:sym typeface="Arial"/>
            </a:endParaRPr>
          </a:p>
          <a:p>
            <a:pPr marL="514350" lvl="1">
              <a:buFont typeface="Arial"/>
              <a:buChar char="-"/>
            </a:pPr>
            <a:r>
              <a:rPr lang="de-DE" dirty="0">
                <a:latin typeface="Arial"/>
                <a:ea typeface="Arial"/>
                <a:cs typeface="Arial"/>
                <a:sym typeface="Arial"/>
                <a:hlinkClick r:id="rId4"/>
              </a:rPr>
              <a:t>https://</a:t>
            </a:r>
            <a:r>
              <a:rPr lang="de-DE" dirty="0" smtClean="0">
                <a:latin typeface="Arial"/>
                <a:ea typeface="Arial"/>
                <a:cs typeface="Arial"/>
                <a:sym typeface="Arial"/>
                <a:hlinkClick r:id="rId4"/>
              </a:rPr>
              <a:t>vimeo.com/128088968</a:t>
            </a:r>
            <a:r>
              <a:rPr lang="de-DE" dirty="0" smtClean="0">
                <a:latin typeface="Arial"/>
                <a:ea typeface="Arial"/>
                <a:cs typeface="Arial"/>
                <a:sym typeface="Arial"/>
              </a:rPr>
              <a:t>                    - 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15:06-21:21 (</a:t>
            </a:r>
            <a:r>
              <a:rPr lang="de-DE" dirty="0" err="1" smtClean="0">
                <a:latin typeface="Arial"/>
                <a:ea typeface="Arial"/>
                <a:cs typeface="Arial"/>
                <a:sym typeface="Arial"/>
              </a:rPr>
              <a:t>Bagge</a:t>
            </a:r>
            <a:r>
              <a:rPr lang="de-DE" dirty="0" smtClean="0"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de-DE" dirty="0" err="1" smtClean="0">
                <a:latin typeface="Arial"/>
                <a:ea typeface="Arial"/>
                <a:cs typeface="Arial"/>
                <a:sym typeface="Arial"/>
              </a:rPr>
              <a:t>Weizsacker</a:t>
            </a:r>
            <a:r>
              <a:rPr lang="de-DE" dirty="0" smtClean="0">
                <a:latin typeface="Arial"/>
                <a:ea typeface="Arial"/>
                <a:cs typeface="Arial"/>
                <a:sym typeface="Arial"/>
              </a:rPr>
              <a:t>)</a:t>
            </a:r>
            <a:endParaRPr lang="de-DE" dirty="0">
              <a:latin typeface="Arial"/>
              <a:ea typeface="Arial"/>
              <a:cs typeface="Arial"/>
              <a:sym typeface="Arial"/>
            </a:endParaRPr>
          </a:p>
          <a:p>
            <a:pPr marL="514350" lvl="1">
              <a:buFont typeface="Arial"/>
              <a:buChar char="-"/>
            </a:pPr>
            <a:endParaRPr lang="cs" sz="1600" dirty="0" smtClean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various rationalizations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impact on future?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400" dirty="0" smtClean="0">
                <a:latin typeface="Arial"/>
                <a:ea typeface="Arial"/>
                <a:cs typeface="Arial"/>
                <a:sym typeface="Arial"/>
              </a:rPr>
              <a:t>Hiro</a:t>
            </a:r>
            <a:r>
              <a:rPr lang="en-US" sz="1400" dirty="0" err="1" smtClean="0">
                <a:latin typeface="Arial"/>
                <a:ea typeface="Arial"/>
                <a:cs typeface="Arial"/>
                <a:sym typeface="Arial"/>
              </a:rPr>
              <a:t>sh</a:t>
            </a:r>
            <a:r>
              <a:rPr lang="cs" sz="1400" dirty="0" smtClean="0">
                <a:latin typeface="Arial"/>
                <a:ea typeface="Arial"/>
                <a:cs typeface="Arial"/>
                <a:sym typeface="Arial"/>
              </a:rPr>
              <a:t>ima</a:t>
            </a: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, Nagasaki</a:t>
            </a:r>
          </a:p>
          <a:p>
            <a:pPr marL="685800" lvl="1">
              <a:buFont typeface="Arial"/>
              <a:buChar char="-"/>
            </a:pPr>
            <a:r>
              <a:rPr lang="en-US" sz="1400" dirty="0" smtClean="0">
                <a:latin typeface="Arial"/>
                <a:ea typeface="Arial"/>
                <a:cs typeface="Arial"/>
                <a:sym typeface="Arial"/>
              </a:rPr>
              <a:t>Cold War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en-US" sz="1400" dirty="0" smtClean="0">
                <a:latin typeface="Arial"/>
                <a:ea typeface="Arial"/>
                <a:cs typeface="Arial"/>
                <a:sym typeface="Arial"/>
              </a:rPr>
              <a:t>energy generation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Shape 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9039" y="760506"/>
            <a:ext cx="3088961" cy="3857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8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510"/>
            <a:ext cx="4052475" cy="458536"/>
          </a:xfrm>
        </p:spPr>
        <p:txBody>
          <a:bodyPr/>
          <a:lstStyle/>
          <a:p>
            <a:r>
              <a:rPr lang="en-US" dirty="0" smtClean="0"/>
              <a:t>Medicine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51321"/>
            <a:ext cx="3969327" cy="1160924"/>
          </a:xfrm>
        </p:spPr>
        <p:txBody>
          <a:bodyPr>
            <a:noAutofit/>
          </a:bodyPr>
          <a:lstStyle/>
          <a:p>
            <a:pPr marL="342900"/>
            <a:r>
              <a:rPr lang="en-US" sz="1600" dirty="0" smtClean="0"/>
              <a:t>intimately connected with wars and human experimentation</a:t>
            </a:r>
            <a:endParaRPr lang="cs-CZ" sz="1600" dirty="0" smtClean="0"/>
          </a:p>
          <a:p>
            <a:pPr marL="342900"/>
            <a:r>
              <a:rPr lang="cs-CZ" sz="1600" dirty="0" err="1" smtClean="0"/>
              <a:t>Archibald</a:t>
            </a:r>
            <a:r>
              <a:rPr lang="cs-CZ" sz="1600" dirty="0" smtClean="0"/>
              <a:t> </a:t>
            </a:r>
            <a:r>
              <a:rPr lang="cs-CZ" sz="1600" dirty="0" err="1" smtClean="0"/>
              <a:t>McIndoe</a:t>
            </a:r>
            <a:r>
              <a:rPr lang="cs-CZ" sz="1600" dirty="0" smtClean="0"/>
              <a:t> (</a:t>
            </a:r>
            <a:r>
              <a:rPr lang="en-US" sz="1600" dirty="0" smtClean="0"/>
              <a:t>plastic surgery</a:t>
            </a:r>
            <a:r>
              <a:rPr lang="cs-CZ" sz="1600" dirty="0" smtClean="0"/>
              <a:t>)</a:t>
            </a:r>
          </a:p>
          <a:p>
            <a:pPr marL="342900"/>
            <a:r>
              <a:rPr lang="cs-CZ" sz="1600" dirty="0" smtClean="0"/>
              <a:t>Dwight </a:t>
            </a:r>
            <a:r>
              <a:rPr lang="cs-CZ" sz="1600" dirty="0" err="1" smtClean="0"/>
              <a:t>Harken</a:t>
            </a:r>
            <a:r>
              <a:rPr lang="cs-CZ" sz="1600" dirty="0" smtClean="0"/>
              <a:t> (</a:t>
            </a:r>
            <a:r>
              <a:rPr lang="en-US" sz="1600" dirty="0" smtClean="0"/>
              <a:t>heart surgery</a:t>
            </a:r>
            <a:r>
              <a:rPr lang="cs-CZ" sz="1600" dirty="0" smtClean="0"/>
              <a:t>)</a:t>
            </a:r>
          </a:p>
          <a:p>
            <a:pPr marL="342900"/>
            <a:endParaRPr lang="cs-CZ" sz="1600" dirty="0" smtClean="0"/>
          </a:p>
          <a:p>
            <a:pPr lvl="1"/>
            <a:endParaRPr lang="cs-CZ" sz="1600" dirty="0" smtClean="0"/>
          </a:p>
          <a:p>
            <a:pPr>
              <a:buFont typeface="Arial" pitchFamily="34" charset="0"/>
              <a:buChar char="•"/>
            </a:pPr>
            <a:endParaRPr lang="en-US" sz="1600" dirty="0"/>
          </a:p>
        </p:txBody>
      </p:sp>
      <p:pic>
        <p:nvPicPr>
          <p:cNvPr id="50178" name="Picture 2" descr="https://jeremyironsno1fan.files.wordpress.com/2009/07/mcindoe4.jpg?w=4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12245"/>
            <a:ext cx="3455767" cy="2388320"/>
          </a:xfrm>
          <a:prstGeom prst="rect">
            <a:avLst/>
          </a:prstGeom>
          <a:noFill/>
        </p:spPr>
      </p:pic>
      <p:pic>
        <p:nvPicPr>
          <p:cNvPr id="50180" name="Picture 4" descr="Image result for shell sh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718046"/>
            <a:ext cx="2571750" cy="3196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55766" y="4102428"/>
            <a:ext cx="3402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71450">
              <a:buFont typeface="Arial" pitchFamily="34" charset="0"/>
              <a:buChar char="•"/>
            </a:pPr>
            <a:r>
              <a:rPr lang="cs-CZ" sz="1400" dirty="0"/>
              <a:t>PTSD/</a:t>
            </a:r>
            <a:r>
              <a:rPr lang="cs-CZ" sz="1400" dirty="0" err="1"/>
              <a:t>Gulf</a:t>
            </a:r>
            <a:r>
              <a:rPr lang="cs-CZ" sz="1400" dirty="0"/>
              <a:t> </a:t>
            </a:r>
            <a:r>
              <a:rPr lang="cs-CZ" sz="1400" dirty="0" err="1"/>
              <a:t>War</a:t>
            </a:r>
            <a:r>
              <a:rPr lang="cs-CZ" sz="1400" dirty="0"/>
              <a:t> Syndrome/Shell </a:t>
            </a:r>
            <a:r>
              <a:rPr lang="cs-CZ" sz="1400" dirty="0" err="1" smtClean="0"/>
              <a:t>Shock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67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Shape 118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61898"/>
            <a:ext cx="6858000" cy="4460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0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775" y="445025"/>
            <a:ext cx="6390450" cy="458984"/>
          </a:xfrm>
        </p:spPr>
        <p:txBody>
          <a:bodyPr/>
          <a:lstStyle/>
          <a:p>
            <a:r>
              <a:rPr lang="en-US" smtClean="0"/>
              <a:t>Artificial Limbs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680854" y="4800600"/>
            <a:ext cx="4177145" cy="34290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www.youtube.com/watch?v=F_brnKz_2tI</a:t>
            </a:r>
            <a:endParaRPr lang="en-US" dirty="0" smtClean="0"/>
          </a:p>
          <a:p>
            <a:endParaRPr lang="cs-CZ" dirty="0"/>
          </a:p>
        </p:txBody>
      </p:sp>
      <p:pic>
        <p:nvPicPr>
          <p:cNvPr id="1026" name="Picture 2" descr="Image result for prosthetic 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1" y="992332"/>
            <a:ext cx="6608497" cy="371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1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Ethics and regulation of science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are wars good for science?</a:t>
            </a:r>
          </a:p>
          <a:p>
            <a:pPr marL="342900">
              <a:buFont typeface="Arial"/>
              <a:buChar char="-"/>
            </a:pPr>
            <a:endParaRPr lang="en-US" sz="1600" dirty="0" smtClean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can science be separated from politics and should it</a:t>
            </a: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>
              <a:buFont typeface="Arial"/>
              <a:buChar char="-"/>
            </a:pP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who should decide what to research</a:t>
            </a: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>
              <a:buFont typeface="Arial"/>
              <a:buChar char="-"/>
            </a:pP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who is or should be responsible for the results?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753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58000" cy="5143500"/>
          </a:xfrm>
          <a:prstGeom prst="rect">
            <a:avLst/>
          </a:prstGeom>
          <a:noFill/>
        </p:spPr>
        <p:txBody>
          <a:bodyPr vert="horz" lIns="68569" tIns="68569" rIns="68569" bIns="68569" rtlCol="0" anchor="ctr" anchorCtr="0">
            <a:noAutofit/>
          </a:bodyPr>
          <a:lstStyle/>
          <a:p>
            <a:pPr algn="l">
              <a:lnSpc>
                <a:spcPct val="100000"/>
              </a:lnSpc>
              <a:spcAft>
                <a:spcPts val="825"/>
              </a:spcAft>
              <a:buClr>
                <a:schemeClr val="dk1"/>
              </a:buClr>
              <a:buSzPct val="45833"/>
            </a:pPr>
            <a:r>
              <a:rPr lang="en" sz="20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“We've arranged a global civilization in which most crucial elements profoundly depend on science and technology. We have also arranged things so that almost no one understands science and technology. This is a prescription for disaster. We might get away with it for a while, but sooner or later this combustible mixture of ignorance and power is going to blow up in our faces.”</a:t>
            </a:r>
          </a:p>
          <a:p>
            <a:pPr algn="just">
              <a:lnSpc>
                <a:spcPct val="100000"/>
              </a:lnSpc>
              <a:buClr>
                <a:schemeClr val="dk1"/>
              </a:buClr>
              <a:buSzPct val="45833"/>
            </a:pPr>
            <a:endParaRPr sz="20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r">
              <a:lnSpc>
                <a:spcPct val="100000"/>
              </a:lnSpc>
            </a:pPr>
            <a:r>
              <a:rPr lang="en" sz="2000" b="1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― Carl Sagan</a:t>
            </a:r>
            <a:r>
              <a:rPr lang="cs-CZ" sz="2000" b="1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1995</a:t>
            </a:r>
            <a:endParaRPr lang="en" sz="2000" b="1" i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en-US" dirty="0" err="1" smtClean="0">
                <a:latin typeface="Arial"/>
                <a:ea typeface="Arial"/>
                <a:cs typeface="Arial"/>
                <a:sym typeface="Arial"/>
              </a:rPr>
              <a:t>Longterm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 Trends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technology frees up people from doing previously necessary work and enables them to do something new instead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new professions and sectors are created, influencing the rest of society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all kinds of conflict (military and social) drive new science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it is never possible to predict all outcomes of research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5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6902" y="488332"/>
            <a:ext cx="3558392" cy="467631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>
                <a:latin typeface="Arial"/>
                <a:ea typeface="Arial"/>
                <a:cs typeface="Arial"/>
                <a:sym typeface="Arial"/>
              </a:rPr>
              <a:t>Fritz Haber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" y="1521637"/>
            <a:ext cx="3875294" cy="3403653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1918 </a:t>
            </a: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Nobel</a:t>
            </a: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 price for the “</a:t>
            </a: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Haber-Bosch pro</a:t>
            </a: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s”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fixation of atmospheric nitrogen into ammonia</a:t>
            </a: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NH</a:t>
            </a:r>
            <a:r>
              <a:rPr lang="cs" sz="1600" baseline="-25000" dirty="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685800" lvl="1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currently uses about </a:t>
            </a: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1-2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% </a:t>
            </a: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of global energy budget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we produce about 400 million tons of it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pillar of agriculture</a:t>
            </a: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fertilizer</a:t>
            </a: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)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quadruples effectivity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⅔ </a:t>
            </a: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of produced food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it was a prerequisite of the population boom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5300" y="488332"/>
            <a:ext cx="29827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52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99" y="0"/>
            <a:ext cx="641119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80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233775" y="540327"/>
            <a:ext cx="3452625" cy="683281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 dirty="0">
                <a:latin typeface="Arial"/>
                <a:ea typeface="Arial"/>
                <a:cs typeface="Arial"/>
                <a:sym typeface="Arial"/>
              </a:rPr>
              <a:t>Fritz Haber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dirty="0" err="1" smtClean="0"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 the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 W</a:t>
            </a:r>
            <a:r>
              <a:rPr lang="en-US" dirty="0" err="1" smtClean="0">
                <a:latin typeface="Arial"/>
                <a:ea typeface="Arial"/>
                <a:cs typeface="Arial"/>
                <a:sym typeface="Arial"/>
              </a:rPr>
              <a:t>ar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3452625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but nitrogen is also used in explosives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and he worked on chemical weapons: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400" dirty="0" smtClean="0">
                <a:latin typeface="Arial"/>
                <a:ea typeface="Arial"/>
                <a:cs typeface="Arial"/>
                <a:sym typeface="Arial"/>
              </a:rPr>
              <a:t>chlor</a:t>
            </a:r>
            <a:r>
              <a:rPr lang="en-US" sz="1400" dirty="0" err="1" smtClean="0">
                <a:latin typeface="Arial"/>
                <a:ea typeface="Arial"/>
                <a:cs typeface="Arial"/>
                <a:sym typeface="Arial"/>
              </a:rPr>
              <a:t>ine</a:t>
            </a:r>
            <a:r>
              <a:rPr lang="en-US" sz="1400" dirty="0" smtClean="0">
                <a:latin typeface="Arial"/>
                <a:ea typeface="Arial"/>
                <a:cs typeface="Arial"/>
                <a:sym typeface="Arial"/>
              </a:rPr>
              <a:t> gas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400" dirty="0" smtClean="0">
                <a:latin typeface="Arial"/>
                <a:ea typeface="Arial"/>
                <a:cs typeface="Arial"/>
                <a:sym typeface="Arial"/>
              </a:rPr>
              <a:t>yperit</a:t>
            </a:r>
            <a:r>
              <a:rPr lang="en-US" sz="1400" dirty="0" smtClean="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cs" sz="1400" dirty="0" smtClean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400" dirty="0" smtClean="0">
                <a:latin typeface="Arial"/>
                <a:ea typeface="Arial"/>
                <a:cs typeface="Arial"/>
                <a:sym typeface="Arial"/>
              </a:rPr>
              <a:t>mustard gas</a:t>
            </a:r>
            <a:r>
              <a:rPr lang="cs" sz="1400" dirty="0" smtClean="0">
                <a:latin typeface="Arial"/>
                <a:ea typeface="Arial"/>
                <a:cs typeface="Arial"/>
                <a:sym typeface="Arial"/>
              </a:rPr>
              <a:t>)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and his work was basis for future development of </a:t>
            </a: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Zyklon A</a:t>
            </a:r>
            <a:endParaRPr lang="en-US" sz="1600" dirty="0" smtClean="0">
              <a:latin typeface="Arial"/>
              <a:ea typeface="Arial"/>
              <a:cs typeface="Arial"/>
              <a:sym typeface="Arial"/>
            </a:endParaRPr>
          </a:p>
          <a:p>
            <a:pPr marL="514350" lvl="1">
              <a:buFont typeface="Arial"/>
              <a:buChar char="-"/>
            </a:pPr>
            <a:r>
              <a:rPr lang="en-US" sz="1450" dirty="0" smtClean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00" dirty="0" smtClean="0">
                <a:latin typeface="Arial"/>
                <a:ea typeface="Arial"/>
                <a:cs typeface="Arial"/>
                <a:sym typeface="Arial"/>
              </a:rPr>
              <a:t>originally used as</a:t>
            </a:r>
            <a:r>
              <a:rPr lang="en-US" sz="14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smtClean="0">
                <a:latin typeface="Arial"/>
                <a:ea typeface="Arial"/>
                <a:cs typeface="Arial"/>
                <a:sym typeface="Arial"/>
              </a:rPr>
              <a:t>insecticide</a:t>
            </a:r>
            <a:r>
              <a:rPr lang="en-US" sz="1450" dirty="0" smtClean="0">
                <a:latin typeface="Arial"/>
                <a:ea typeface="Arial"/>
                <a:cs typeface="Arial"/>
                <a:sym typeface="Arial"/>
              </a:rPr>
              <a:t>)</a:t>
            </a:r>
            <a:endParaRPr lang="cs" sz="145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6425" y="540327"/>
            <a:ext cx="3171575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4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49381" y="642938"/>
            <a:ext cx="3479657" cy="43147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>
                <a:latin typeface="Arial"/>
                <a:ea typeface="Arial"/>
                <a:cs typeface="Arial"/>
                <a:sym typeface="Arial"/>
              </a:rPr>
              <a:t>Thomas Midgley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" y="1513537"/>
            <a:ext cx="3729038" cy="2570089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famous and decorated chemist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1921</a:t>
            </a: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 invented leaded gasoline </a:t>
            </a: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(TEL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>
              <a:buFont typeface="Arial"/>
              <a:buChar char="-"/>
            </a:pP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1928</a:t>
            </a: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 invented </a:t>
            </a:r>
            <a:r>
              <a:rPr lang="en-US" sz="1600" dirty="0" err="1" smtClean="0">
                <a:latin typeface="Arial"/>
                <a:ea typeface="Arial"/>
                <a:cs typeface="Arial"/>
                <a:sym typeface="Arial"/>
              </a:rPr>
              <a:t>freons</a:t>
            </a: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(CFCs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9039" y="642938"/>
            <a:ext cx="3128963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0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70" y="642938"/>
            <a:ext cx="5630458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9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2938"/>
            <a:ext cx="6858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3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276</TotalTime>
  <Words>399</Words>
  <Application>Microsoft Office PowerPoint</Application>
  <PresentationFormat>Vlastní</PresentationFormat>
  <Paragraphs>67</Paragraphs>
  <Slides>17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Gill Sans MT</vt:lpstr>
      <vt:lpstr>Parcel</vt:lpstr>
      <vt:lpstr>Modern Technologies and Conflicts</vt:lpstr>
      <vt:lpstr>“We've arranged a global civilization in which most crucial elements profoundly depend on science and technology. We have also arranged things so that almost no one understands science and technology. This is a prescription for disaster. We might get away with it for a while, but sooner or later this combustible mixture of ignorance and power is going to blow up in our faces.”  ― Carl Sagan, 1995</vt:lpstr>
      <vt:lpstr>Longterm Trends</vt:lpstr>
      <vt:lpstr>Fritz Haber</vt:lpstr>
      <vt:lpstr>Prezentace aplikace PowerPoint</vt:lpstr>
      <vt:lpstr>Fritz Haber  and the War</vt:lpstr>
      <vt:lpstr>Thomas Midgley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Nuclear weapons</vt:lpstr>
      <vt:lpstr>Medicine</vt:lpstr>
      <vt:lpstr>Prezentace aplikace PowerPoint</vt:lpstr>
      <vt:lpstr>Artificial Limbs</vt:lpstr>
      <vt:lpstr>Ethics and regulation of 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Ucitel</cp:lastModifiedBy>
  <cp:revision>27</cp:revision>
  <dcterms:modified xsi:type="dcterms:W3CDTF">2017-09-27T12:55:56Z</dcterms:modified>
</cp:coreProperties>
</file>