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5" r:id="rId10"/>
    <p:sldId id="266" r:id="rId11"/>
    <p:sldId id="264" r:id="rId12"/>
    <p:sldId id="268" r:id="rId13"/>
    <p:sldId id="26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7AC1BF2B-A52C-4584-97A1-D68E92374903}">
          <p14:sldIdLst>
            <p14:sldId id="256"/>
            <p14:sldId id="257"/>
            <p14:sldId id="258"/>
            <p14:sldId id="259"/>
            <p14:sldId id="262"/>
            <p14:sldId id="260"/>
            <p14:sldId id="261"/>
            <p14:sldId id="263"/>
            <p14:sldId id="265"/>
            <p14:sldId id="266"/>
            <p14:sldId id="264"/>
            <p14:sldId id="268"/>
            <p14:sldId id="267"/>
          </p14:sldIdLst>
        </p14:section>
        <p14:section name="Oddíl bez názvu" id="{EA668C52-524A-4115-8815-24B98770A76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5500A1-55EE-4B6E-A303-A25FD4BE9AB6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E5FC68-0B36-4EAC-AD09-8805F09A01C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3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E5FC68-0B36-4EAC-AD09-8805F09A01C1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98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08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167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944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00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7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3191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313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7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6544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180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1404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185DF5-761A-4313-B24B-94501C7D605C}" type="datetimeFigureOut">
              <a:rPr lang="cs-CZ" smtClean="0"/>
              <a:t>11.10.2017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3403E-467F-4E57-91D9-504AB899F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1889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e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1715" y="727587"/>
            <a:ext cx="9596285" cy="963561"/>
          </a:xfrm>
        </p:spPr>
        <p:txBody>
          <a:bodyPr>
            <a:normAutofit/>
          </a:bodyPr>
          <a:lstStyle/>
          <a:p>
            <a:pPr algn="l"/>
            <a:r>
              <a:rPr lang="cs-CZ" dirty="0" smtClean="0"/>
              <a:t>IT and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state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11</a:t>
            </a:r>
            <a:r>
              <a:rPr lang="en-US" dirty="0" smtClean="0"/>
              <a:t>. </a:t>
            </a:r>
            <a:r>
              <a:rPr lang="en-US" dirty="0" smtClean="0"/>
              <a:t>10. 2017</a:t>
            </a:r>
          </a:p>
          <a:p>
            <a:pPr algn="l"/>
            <a:r>
              <a:rPr lang="en-US" dirty="0" smtClean="0"/>
              <a:t>Veronika Netolická </a:t>
            </a:r>
          </a:p>
          <a:p>
            <a:pPr algn="l"/>
            <a:r>
              <a:rPr lang="en-US" dirty="0" smtClean="0"/>
              <a:t>Modern </a:t>
            </a:r>
            <a:r>
              <a:rPr lang="en-US" dirty="0" smtClean="0"/>
              <a:t>technology</a:t>
            </a:r>
            <a:endParaRPr lang="en-US" dirty="0" smtClean="0"/>
          </a:p>
          <a:p>
            <a:pPr algn="l"/>
            <a:endParaRPr lang="en-US" dirty="0"/>
          </a:p>
        </p:txBody>
      </p:sp>
      <p:cxnSp>
        <p:nvCxnSpPr>
          <p:cNvPr id="6" name="Přímá spojnice 5"/>
          <p:cNvCxnSpPr/>
          <p:nvPr/>
        </p:nvCxnSpPr>
        <p:spPr>
          <a:xfrm flipV="1">
            <a:off x="481781" y="1543665"/>
            <a:ext cx="5319251" cy="294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747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5000"/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41441"/>
          </a:xfrm>
        </p:spPr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conventional attack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9229" y="1825625"/>
            <a:ext cx="1092457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Georgia (2008)</a:t>
            </a:r>
          </a:p>
          <a:p>
            <a:pPr>
              <a:buFontTx/>
              <a:buChar char="-"/>
            </a:pPr>
            <a:r>
              <a:rPr lang="cs-CZ" dirty="0" smtClean="0"/>
              <a:t>I</a:t>
            </a:r>
            <a:r>
              <a:rPr lang="en-US" dirty="0" smtClean="0"/>
              <a:t>n </a:t>
            </a:r>
            <a:r>
              <a:rPr lang="en-US" dirty="0"/>
              <a:t>the background of a five-day </a:t>
            </a:r>
            <a:r>
              <a:rPr lang="en-US" dirty="0" smtClean="0"/>
              <a:t>war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/>
              <a:t>T</a:t>
            </a:r>
            <a:r>
              <a:rPr lang="en-US" dirty="0" err="1" smtClean="0"/>
              <a:t>arget</a:t>
            </a:r>
            <a:r>
              <a:rPr lang="en-US" dirty="0" smtClean="0"/>
              <a:t>: destroying of active communication and information </a:t>
            </a:r>
          </a:p>
          <a:p>
            <a:pPr>
              <a:buFontTx/>
              <a:buChar char="-"/>
            </a:pPr>
            <a:r>
              <a:rPr lang="cs-CZ" dirty="0"/>
              <a:t>M</a:t>
            </a:r>
            <a:r>
              <a:rPr lang="en-US" dirty="0" smtClean="0"/>
              <a:t>e</a:t>
            </a:r>
            <a:r>
              <a:rPr lang="cs-CZ" dirty="0" err="1" smtClean="0"/>
              <a:t>thods</a:t>
            </a:r>
            <a:r>
              <a:rPr lang="en-US" dirty="0" smtClean="0"/>
              <a:t>: defacement</a:t>
            </a:r>
            <a:r>
              <a:rPr lang="cs-CZ" dirty="0" smtClean="0"/>
              <a:t>, </a:t>
            </a:r>
            <a:r>
              <a:rPr lang="cs-CZ" dirty="0" err="1" smtClean="0"/>
              <a:t>DoS</a:t>
            </a:r>
            <a:r>
              <a:rPr lang="cs-CZ" dirty="0" smtClean="0"/>
              <a:t>, </a:t>
            </a:r>
            <a:r>
              <a:rPr lang="cs-CZ" dirty="0" err="1" smtClean="0"/>
              <a:t>DDoS</a:t>
            </a:r>
            <a:r>
              <a:rPr lang="cs-CZ" dirty="0" smtClean="0"/>
              <a:t>, </a:t>
            </a:r>
            <a:r>
              <a:rPr lang="cs-CZ" dirty="0" err="1" smtClean="0"/>
              <a:t>malware</a:t>
            </a:r>
            <a:endParaRPr lang="cs-CZ" dirty="0" smtClean="0"/>
          </a:p>
          <a:p>
            <a:pPr>
              <a:buFontTx/>
              <a:buChar char="-"/>
            </a:pPr>
            <a:r>
              <a:rPr lang="en-US" dirty="0" smtClean="0"/>
              <a:t>Patriotic hacking </a:t>
            </a:r>
            <a:r>
              <a:rPr lang="cs-CZ" dirty="0" smtClean="0"/>
              <a:t>(</a:t>
            </a:r>
            <a:r>
              <a:rPr lang="en-US" dirty="0" smtClean="0"/>
              <a:t>nationalistic mode in society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err="1"/>
              <a:t>Russian</a:t>
            </a:r>
            <a:r>
              <a:rPr lang="cs-CZ" dirty="0"/>
              <a:t> Business Network</a:t>
            </a:r>
            <a:r>
              <a:rPr lang="cs-CZ" dirty="0" smtClean="0"/>
              <a:t> </a:t>
            </a:r>
          </a:p>
          <a:p>
            <a:pPr>
              <a:buFontTx/>
              <a:buChar char="-"/>
            </a:pPr>
            <a:r>
              <a:rPr lang="en-US" dirty="0" smtClean="0"/>
              <a:t>Attacks also on RF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29229" y="1815793"/>
            <a:ext cx="5535561" cy="9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3" descr="Collage created by hackers (image reproduced from Russian site, lenta.ru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492" y="28520"/>
            <a:ext cx="3876675" cy="2914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129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9000"/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654" y="1690688"/>
            <a:ext cx="4103669" cy="266223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war/ propaganda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0323" y="1474839"/>
            <a:ext cx="7256205" cy="47021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81781" y="1563329"/>
            <a:ext cx="5535561" cy="9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3291" y="4041337"/>
            <a:ext cx="4078164" cy="2738621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963" y="2505074"/>
            <a:ext cx="2647123" cy="198278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7078" y="4565904"/>
            <a:ext cx="3238040" cy="2292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48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Demystification</a:t>
            </a:r>
            <a:r>
              <a:rPr lang="cs-CZ" dirty="0" smtClean="0"/>
              <a:t> ???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/>
              <a:t>1982: </a:t>
            </a:r>
            <a:r>
              <a:rPr lang="en-US" b="1" dirty="0" smtClean="0"/>
              <a:t>trans-sib</a:t>
            </a:r>
            <a:r>
              <a:rPr lang="cs-CZ" b="1" dirty="0" smtClean="0"/>
              <a:t>e</a:t>
            </a:r>
            <a:r>
              <a:rPr lang="en-US" b="1" dirty="0" err="1" smtClean="0"/>
              <a:t>rian</a:t>
            </a:r>
            <a:r>
              <a:rPr lang="en-US" b="1" dirty="0" smtClean="0"/>
              <a:t> sabotage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81781" y="1563329"/>
            <a:ext cx="5535561" cy="9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013" y="2888892"/>
            <a:ext cx="7144774" cy="3375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4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/>
            </a:r>
            <a:br>
              <a:rPr lang="cs-CZ" dirty="0"/>
            </a:br>
            <a:r>
              <a:rPr lang="en-US" dirty="0" smtClean="0">
                <a:solidFill>
                  <a:schemeClr val="accent1"/>
                </a:solidFill>
              </a:rPr>
              <a:t>Thank you for your attention!!!</a:t>
            </a:r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00" y="2315369"/>
            <a:ext cx="5715000" cy="3371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105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 </a:t>
            </a:r>
            <a:r>
              <a:rPr lang="cs-CZ" dirty="0" err="1" smtClean="0"/>
              <a:t>general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 smtClean="0"/>
              <a:t>Specific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Behaviour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Activities</a:t>
            </a:r>
            <a:endParaRPr lang="cs-CZ" dirty="0" smtClean="0"/>
          </a:p>
          <a:p>
            <a:r>
              <a:rPr lang="cs-CZ" dirty="0" err="1" smtClean="0"/>
              <a:t>Pupose</a:t>
            </a:r>
            <a:r>
              <a:rPr lang="cs-CZ" dirty="0" smtClean="0"/>
              <a:t> </a:t>
            </a:r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81781" y="1573161"/>
            <a:ext cx="5496232" cy="98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9913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1445" y="717755"/>
            <a:ext cx="11248103" cy="5459207"/>
          </a:xfr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                                                                       Ideology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Individuals</a:t>
            </a:r>
            <a:r>
              <a:rPr lang="cs-CZ" dirty="0" smtClean="0"/>
              <a:t>                                                                                                     </a:t>
            </a:r>
            <a:r>
              <a:rPr lang="en-US" dirty="0" smtClean="0"/>
              <a:t> State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                                                      Profit</a:t>
            </a:r>
          </a:p>
        </p:txBody>
      </p:sp>
      <p:sp>
        <p:nvSpPr>
          <p:cNvPr id="11" name="Ovál 10"/>
          <p:cNvSpPr/>
          <p:nvPr/>
        </p:nvSpPr>
        <p:spPr>
          <a:xfrm>
            <a:off x="3742403" y="1285511"/>
            <a:ext cx="4707192" cy="1003099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Hacktivism</a:t>
            </a:r>
            <a:r>
              <a:rPr lang="en-US" dirty="0" smtClean="0"/>
              <a:t>              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Mil</a:t>
            </a:r>
            <a:r>
              <a:rPr lang="cs-CZ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itia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/>
              <a:t>     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Cyberterrorisms</a:t>
            </a:r>
            <a:r>
              <a:rPr lang="en-US" dirty="0" smtClean="0"/>
              <a:t> </a:t>
            </a:r>
          </a:p>
        </p:txBody>
      </p:sp>
      <p:sp>
        <p:nvSpPr>
          <p:cNvPr id="12" name="Ovál 11"/>
          <p:cNvSpPr/>
          <p:nvPr/>
        </p:nvSpPr>
        <p:spPr>
          <a:xfrm>
            <a:off x="8359572" y="3170442"/>
            <a:ext cx="1694528" cy="214191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Espionage</a:t>
            </a:r>
            <a:endParaRPr lang="en-US" dirty="0" smtClean="0"/>
          </a:p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Sabot</a:t>
            </a:r>
            <a:r>
              <a:rPr lang="cs-CZ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age</a:t>
            </a:r>
            <a:endParaRPr lang="en-US" dirty="0"/>
          </a:p>
        </p:txBody>
      </p:sp>
      <p:cxnSp>
        <p:nvCxnSpPr>
          <p:cNvPr id="21" name="Přímá spojnice se šipkou 20"/>
          <p:cNvCxnSpPr/>
          <p:nvPr/>
        </p:nvCxnSpPr>
        <p:spPr>
          <a:xfrm flipV="1">
            <a:off x="1436737" y="4269558"/>
            <a:ext cx="9102215" cy="9832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8398" y="2424267"/>
            <a:ext cx="2143432" cy="120568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839" y="935510"/>
            <a:ext cx="1580589" cy="1580589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0629" y="2539500"/>
            <a:ext cx="1005963" cy="907924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3387" y="106306"/>
            <a:ext cx="3412916" cy="2588127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0748" y="5426212"/>
            <a:ext cx="2221314" cy="1362199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075" y="4644591"/>
            <a:ext cx="2857500" cy="1600200"/>
          </a:xfrm>
          <a:prstGeom prst="rect">
            <a:avLst/>
          </a:prstGeom>
        </p:spPr>
      </p:pic>
      <p:sp>
        <p:nvSpPr>
          <p:cNvPr id="13" name="Ovál 12"/>
          <p:cNvSpPr/>
          <p:nvPr/>
        </p:nvSpPr>
        <p:spPr>
          <a:xfrm>
            <a:off x="3506428" y="4416790"/>
            <a:ext cx="3637936" cy="113104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Financial crime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cs-CZ" dirty="0" smtClean="0">
                <a:solidFill>
                  <a:schemeClr val="tx1"/>
                </a:solidFill>
              </a:rPr>
              <a:t>Stolen </a:t>
            </a:r>
            <a:r>
              <a:rPr lang="en-US" dirty="0" smtClean="0">
                <a:solidFill>
                  <a:schemeClr val="tx1"/>
                </a:solidFill>
              </a:rPr>
              <a:t>identity</a:t>
            </a:r>
            <a:endParaRPr 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9" name="Přímá spojnice se šipkou 18"/>
          <p:cNvCxnSpPr/>
          <p:nvPr/>
        </p:nvCxnSpPr>
        <p:spPr>
          <a:xfrm>
            <a:off x="6174657" y="1055665"/>
            <a:ext cx="9833" cy="5649935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354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Triad of cyber security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CIA</a:t>
            </a:r>
          </a:p>
          <a:p>
            <a:r>
              <a:rPr lang="en-US" dirty="0" smtClean="0"/>
              <a:t>Confidentiality </a:t>
            </a:r>
          </a:p>
          <a:p>
            <a:r>
              <a:rPr lang="en-US" dirty="0" smtClean="0"/>
              <a:t>Integrity </a:t>
            </a:r>
            <a:endParaRPr lang="cs-CZ" dirty="0"/>
          </a:p>
          <a:p>
            <a:r>
              <a:rPr lang="en-US" dirty="0" smtClean="0"/>
              <a:t>Availability </a:t>
            </a:r>
            <a:endParaRPr lang="en-US" dirty="0"/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81781" y="1563329"/>
            <a:ext cx="5535561" cy="9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7345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state activities in cyberspace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Espionage</a:t>
            </a:r>
          </a:p>
          <a:p>
            <a:r>
              <a:rPr lang="en-US" dirty="0" smtClean="0"/>
              <a:t>Sabotage</a:t>
            </a:r>
          </a:p>
          <a:p>
            <a:r>
              <a:rPr lang="en-US" dirty="0" smtClean="0"/>
              <a:t>Censure </a:t>
            </a:r>
          </a:p>
          <a:p>
            <a:r>
              <a:rPr lang="en-US" dirty="0" smtClean="0"/>
              <a:t>Information</a:t>
            </a:r>
            <a:r>
              <a:rPr lang="cs-CZ" dirty="0" smtClean="0"/>
              <a:t> </a:t>
            </a:r>
            <a:r>
              <a:rPr lang="en-US" dirty="0" smtClean="0"/>
              <a:t>war/propaganda </a:t>
            </a:r>
          </a:p>
          <a:p>
            <a:r>
              <a:rPr lang="en-US" dirty="0" err="1" smtClean="0"/>
              <a:t>Demonstr</a:t>
            </a:r>
            <a:r>
              <a:rPr lang="cs-CZ" dirty="0" err="1" smtClean="0"/>
              <a:t>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power</a:t>
            </a:r>
            <a:endParaRPr lang="en-US" dirty="0" smtClean="0"/>
          </a:p>
          <a:p>
            <a:r>
              <a:rPr lang="cs-CZ" dirty="0" smtClean="0"/>
              <a:t>Support </a:t>
            </a:r>
            <a:r>
              <a:rPr lang="en-US" dirty="0" smtClean="0"/>
              <a:t>of</a:t>
            </a:r>
            <a:r>
              <a:rPr lang="cs-CZ" dirty="0" smtClean="0"/>
              <a:t> </a:t>
            </a:r>
            <a:r>
              <a:rPr lang="en-US" dirty="0"/>
              <a:t>conventional attack</a:t>
            </a:r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81781" y="1563329"/>
            <a:ext cx="5535561" cy="9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989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Cyber</a:t>
            </a:r>
            <a:r>
              <a:rPr lang="cs-CZ" dirty="0" smtClean="0"/>
              <a:t> e</a:t>
            </a:r>
            <a:r>
              <a:rPr lang="en-US" dirty="0" err="1" smtClean="0"/>
              <a:t>spionage</a:t>
            </a:r>
            <a:r>
              <a:rPr lang="en-US" dirty="0" smtClean="0"/>
              <a:t> vs. Sabotage 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Espionage </a:t>
            </a:r>
          </a:p>
          <a:p>
            <a:r>
              <a:rPr lang="en-US" dirty="0" smtClean="0"/>
              <a:t>Obtaining strategically sensitive or strategically important information from individuals or organizations by using or targeting IT means. It is used most often in the context of obtaining a political, economic or military supremacy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en-US" dirty="0" smtClean="0"/>
              <a:t>Sabotage</a:t>
            </a:r>
            <a:endParaRPr lang="cs-CZ" dirty="0" smtClean="0"/>
          </a:p>
          <a:p>
            <a:r>
              <a:rPr lang="en-US" dirty="0" smtClean="0"/>
              <a:t>Deliberate </a:t>
            </a:r>
            <a:r>
              <a:rPr lang="en-US" dirty="0"/>
              <a:t>action aimed at weakening a polity or corporation through subversion, obstruction, disruption or destruction. In a workplace setting, sabotage is the conscious withdrawal of efficiency generally directed at causing some change in workplace </a:t>
            </a:r>
            <a:r>
              <a:rPr lang="en-US" dirty="0" smtClean="0"/>
              <a:t>conditions</a:t>
            </a:r>
            <a:r>
              <a:rPr lang="cs-CZ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81781" y="1563329"/>
            <a:ext cx="5535561" cy="9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7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Cases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518" y="1690688"/>
            <a:ext cx="3225135" cy="1977783"/>
          </a:xfrm>
        </p:spPr>
      </p:pic>
      <p:cxnSp>
        <p:nvCxnSpPr>
          <p:cNvPr id="4" name="Přímá spojnice 3"/>
          <p:cNvCxnSpPr/>
          <p:nvPr/>
        </p:nvCxnSpPr>
        <p:spPr>
          <a:xfrm flipV="1">
            <a:off x="481781" y="1563329"/>
            <a:ext cx="5535561" cy="9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3761" y="1174186"/>
            <a:ext cx="5715000" cy="37623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9242" y="3494907"/>
            <a:ext cx="4625240" cy="3171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544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293806"/>
            <a:ext cx="5107629" cy="3405086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3187" y="2598793"/>
            <a:ext cx="3839190" cy="3788227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Censure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Commonly link with non-democratic regime</a:t>
            </a:r>
          </a:p>
          <a:p>
            <a:r>
              <a:rPr lang="en-US" dirty="0" smtClean="0"/>
              <a:t>Halal internet vs. forbidden applications</a:t>
            </a:r>
            <a:endParaRPr lang="cs-CZ" dirty="0" smtClean="0"/>
          </a:p>
          <a:p>
            <a:r>
              <a:rPr lang="en-US" dirty="0" smtClean="0"/>
              <a:t>Using different way</a:t>
            </a:r>
            <a:r>
              <a:rPr lang="cs-CZ" dirty="0" smtClean="0"/>
              <a:t>s f</a:t>
            </a:r>
            <a:r>
              <a:rPr lang="en-US" dirty="0" smtClean="0"/>
              <a:t>rom</a:t>
            </a:r>
            <a:r>
              <a:rPr lang="cs-CZ" dirty="0" smtClean="0"/>
              <a:t> </a:t>
            </a:r>
            <a:r>
              <a:rPr lang="en-US" dirty="0" smtClean="0"/>
              <a:t>resident</a:t>
            </a:r>
            <a:r>
              <a:rPr lang="cs-CZ" dirty="0" smtClean="0"/>
              <a:t>s</a:t>
            </a:r>
            <a:endParaRPr lang="en-US" dirty="0" smtClean="0"/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81781" y="1563329"/>
            <a:ext cx="5535561" cy="9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679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Demonstr</a:t>
            </a:r>
            <a:r>
              <a:rPr lang="cs-CZ" dirty="0" err="1"/>
              <a:t>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power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4290" y="1825625"/>
            <a:ext cx="1105951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Estonia (2007) and Latvia (2008)</a:t>
            </a:r>
          </a:p>
          <a:p>
            <a:r>
              <a:rPr lang="en-US" dirty="0" smtClean="0"/>
              <a:t>Similar modus operandi (</a:t>
            </a:r>
            <a:r>
              <a:rPr lang="en-US" dirty="0" err="1" smtClean="0"/>
              <a:t>DDoS</a:t>
            </a:r>
            <a:r>
              <a:rPr lang="en-US" dirty="0" smtClean="0"/>
              <a:t>, defacement and malware)</a:t>
            </a:r>
          </a:p>
          <a:p>
            <a:r>
              <a:rPr lang="en-US" dirty="0" smtClean="0"/>
              <a:t>Russian Federation – absence of direct evidence 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en-US" dirty="0" smtClean="0"/>
              <a:t>Estonia</a:t>
            </a:r>
            <a:r>
              <a:rPr lang="cs-CZ" dirty="0" smtClean="0"/>
              <a:t> -  </a:t>
            </a:r>
            <a:r>
              <a:rPr lang="en-US" dirty="0"/>
              <a:t>due to the removal of the bronze statue of an unknown Soviet soldier</a:t>
            </a:r>
            <a:endParaRPr lang="cs-CZ" dirty="0" smtClean="0"/>
          </a:p>
          <a:p>
            <a:r>
              <a:rPr lang="en-US" dirty="0" smtClean="0"/>
              <a:t>for RF symbol of freedom vs. symbol of occupation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en-US" dirty="0" smtClean="0"/>
              <a:t>Latvia – main reasons: law about </a:t>
            </a:r>
            <a:r>
              <a:rPr lang="cs-CZ" dirty="0"/>
              <a:t>non-</a:t>
            </a:r>
            <a:r>
              <a:rPr lang="cs-CZ" dirty="0" err="1"/>
              <a:t>acceptance</a:t>
            </a:r>
            <a:r>
              <a:rPr lang="cs-CZ" dirty="0"/>
              <a:t> N</a:t>
            </a:r>
            <a:r>
              <a:rPr lang="en-US" dirty="0" smtClean="0"/>
              <a:t>a</a:t>
            </a:r>
            <a:r>
              <a:rPr lang="cs-CZ" dirty="0" err="1" smtClean="0"/>
              <a:t>zi</a:t>
            </a:r>
            <a:r>
              <a:rPr lang="cs-CZ" dirty="0" smtClean="0"/>
              <a:t> </a:t>
            </a:r>
            <a:r>
              <a:rPr lang="en-US" dirty="0" smtClean="0"/>
              <a:t>and </a:t>
            </a:r>
            <a:r>
              <a:rPr lang="cs-CZ" dirty="0" smtClean="0"/>
              <a:t>S</a:t>
            </a:r>
            <a:r>
              <a:rPr lang="en-US" dirty="0" err="1" smtClean="0"/>
              <a:t>oviet</a:t>
            </a:r>
            <a:r>
              <a:rPr lang="en-US" dirty="0" smtClean="0"/>
              <a:t> symbols, planning of American antimissile defense </a:t>
            </a:r>
          </a:p>
          <a:p>
            <a:pPr marL="0" indent="0">
              <a:buNone/>
            </a:pPr>
            <a:endParaRPr lang="cs-CZ" dirty="0"/>
          </a:p>
        </p:txBody>
      </p:sp>
      <p:cxnSp>
        <p:nvCxnSpPr>
          <p:cNvPr id="4" name="Přímá spojnice 3"/>
          <p:cNvCxnSpPr/>
          <p:nvPr/>
        </p:nvCxnSpPr>
        <p:spPr>
          <a:xfrm flipV="1">
            <a:off x="481781" y="1563329"/>
            <a:ext cx="5535561" cy="98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129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2241</TotalTime>
  <Words>305</Words>
  <Application>Microsoft Office PowerPoint</Application>
  <PresentationFormat>Širokoúhlá obrazovka</PresentationFormat>
  <Paragraphs>68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Motiv Office</vt:lpstr>
      <vt:lpstr>IT and the state</vt:lpstr>
      <vt:lpstr>In general </vt:lpstr>
      <vt:lpstr>Prezentace aplikace PowerPoint</vt:lpstr>
      <vt:lpstr>Triad of cyber security</vt:lpstr>
      <vt:lpstr>Main state activities in cyberspace</vt:lpstr>
      <vt:lpstr>Cyber espionage vs. Sabotage </vt:lpstr>
      <vt:lpstr>Cases </vt:lpstr>
      <vt:lpstr>Censure</vt:lpstr>
      <vt:lpstr>Demonstration of power</vt:lpstr>
      <vt:lpstr>Support conventional attack</vt:lpstr>
      <vt:lpstr>Information war/ propaganda </vt:lpstr>
      <vt:lpstr>Demystification ???</vt:lpstr>
      <vt:lpstr> Thank you for your attention!!!</vt:lpstr>
    </vt:vector>
  </TitlesOfParts>
  <Company>NBÚ, Na Popelce 2, Praha 5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a stát</dc:title>
  <dc:creator>Veronika Netolická</dc:creator>
  <cp:lastModifiedBy>Ucitel</cp:lastModifiedBy>
  <cp:revision>50</cp:revision>
  <dcterms:created xsi:type="dcterms:W3CDTF">2017-10-03T08:27:47Z</dcterms:created>
  <dcterms:modified xsi:type="dcterms:W3CDTF">2017-10-11T12:20:08Z</dcterms:modified>
</cp:coreProperties>
</file>