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98" r:id="rId2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65" r:id="rId7"/>
    <p:sldId id="260" r:id="rId8"/>
    <p:sldId id="261" r:id="rId9"/>
    <p:sldId id="263" r:id="rId10"/>
    <p:sldId id="262" r:id="rId11"/>
    <p:sldId id="264" r:id="rId12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ld Standard TT" panose="020B0604020202020204" charset="-18"/>
      <p:regular r:id="rId20"/>
      <p:bold r:id="rId21"/>
      <p: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27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27272"/>
              <a:buChar char="●"/>
              <a:defRPr sz="1100"/>
            </a:lvl1pPr>
            <a:lvl2pPr lvl="1">
              <a:spcBef>
                <a:spcPts val="0"/>
              </a:spcBef>
              <a:buSzPct val="127272"/>
              <a:buChar char="○"/>
              <a:defRPr sz="1100"/>
            </a:lvl2pPr>
            <a:lvl3pPr lvl="2">
              <a:spcBef>
                <a:spcPts val="0"/>
              </a:spcBef>
              <a:buSzPct val="127272"/>
              <a:buChar char="■"/>
              <a:defRPr sz="1100"/>
            </a:lvl3pPr>
            <a:lvl4pPr lvl="3">
              <a:spcBef>
                <a:spcPts val="0"/>
              </a:spcBef>
              <a:buSzPct val="127272"/>
              <a:buChar char="●"/>
              <a:defRPr sz="1100"/>
            </a:lvl4pPr>
            <a:lvl5pPr lvl="4">
              <a:spcBef>
                <a:spcPts val="0"/>
              </a:spcBef>
              <a:buSzPct val="127272"/>
              <a:buChar char="○"/>
              <a:defRPr sz="1100"/>
            </a:lvl5pPr>
            <a:lvl6pPr lvl="5">
              <a:spcBef>
                <a:spcPts val="0"/>
              </a:spcBef>
              <a:buSzPct val="127272"/>
              <a:buChar char="■"/>
              <a:defRPr sz="1100"/>
            </a:lvl6pPr>
            <a:lvl7pPr lvl="6">
              <a:spcBef>
                <a:spcPts val="0"/>
              </a:spcBef>
              <a:buSzPct val="127272"/>
              <a:buChar char="●"/>
              <a:defRPr sz="1100"/>
            </a:lvl7pPr>
            <a:lvl8pPr lvl="7">
              <a:spcBef>
                <a:spcPts val="0"/>
              </a:spcBef>
              <a:buSzPct val="127272"/>
              <a:buChar char="○"/>
              <a:defRPr sz="1100"/>
            </a:lvl8pPr>
            <a:lvl9pPr lvl="8">
              <a:spcBef>
                <a:spcPts val="0"/>
              </a:spcBef>
              <a:buSzPct val="127272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1" name="Shape 11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>
                <a:solidFill>
                  <a:schemeClr val="accent1"/>
                </a:solidFill>
              </a:rPr>
              <a:t>‹#›</a:t>
            </a:fld>
            <a:endParaRPr lang="cs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4000" b="1"/>
            </a:lvl1pPr>
            <a:lvl2pPr lvl="1" algn="ctr">
              <a:spcBef>
                <a:spcPts val="0"/>
              </a:spcBef>
              <a:buSzPct val="100000"/>
              <a:defRPr sz="14000" b="1"/>
            </a:lvl2pPr>
            <a:lvl3pPr lvl="2" algn="ctr">
              <a:spcBef>
                <a:spcPts val="0"/>
              </a:spcBef>
              <a:buSzPct val="100000"/>
              <a:defRPr sz="14000" b="1"/>
            </a:lvl3pPr>
            <a:lvl4pPr lvl="3" algn="ctr">
              <a:spcBef>
                <a:spcPts val="0"/>
              </a:spcBef>
              <a:buSzPct val="100000"/>
              <a:defRPr sz="14000" b="1"/>
            </a:lvl4pPr>
            <a:lvl5pPr lvl="4" algn="ctr">
              <a:spcBef>
                <a:spcPts val="0"/>
              </a:spcBef>
              <a:buSzPct val="100000"/>
              <a:defRPr sz="14000" b="1"/>
            </a:lvl5pPr>
            <a:lvl6pPr lvl="5" algn="ctr">
              <a:spcBef>
                <a:spcPts val="0"/>
              </a:spcBef>
              <a:buSzPct val="100000"/>
              <a:defRPr sz="14000" b="1"/>
            </a:lvl6pPr>
            <a:lvl7pPr lvl="6" algn="ctr">
              <a:spcBef>
                <a:spcPts val="0"/>
              </a:spcBef>
              <a:buSzPct val="100000"/>
              <a:defRPr sz="14000" b="1"/>
            </a:lvl7pPr>
            <a:lvl8pPr lvl="7" algn="ctr">
              <a:spcBef>
                <a:spcPts val="0"/>
              </a:spcBef>
              <a:buSzPct val="100000"/>
              <a:defRPr sz="14000" b="1"/>
            </a:lvl8pPr>
            <a:lvl9pPr lvl="8" algn="ctr">
              <a:spcBef>
                <a:spcPts val="0"/>
              </a:spcBef>
              <a:buSzPct val="100000"/>
              <a:defRPr sz="14000" b="1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cs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‹#›</a:t>
            </a:fld>
            <a:endParaRPr lang="cs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58915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cs" sz="10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cs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238454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cs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‹#›</a:t>
            </a:fld>
            <a:endParaRPr lang="cs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37399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cs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‹#›</a:t>
            </a:fld>
            <a:endParaRPr lang="cs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403619848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cs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‹#›</a:t>
            </a:fld>
            <a:endParaRPr lang="cs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275605620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cs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‹#›</a:t>
            </a:fld>
            <a:endParaRPr lang="cs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133068489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cs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‹#›</a:t>
            </a:fld>
            <a:endParaRPr lang="cs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129733637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5DC5B261-8843-42D1-AAFC-05E20E2D9B97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cs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‹#›</a:t>
            </a:fld>
            <a:endParaRPr lang="cs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273152955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hape 16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>
                <a:solidFill>
                  <a:schemeClr val="accent1"/>
                </a:solidFill>
              </a:rPr>
              <a:t>‹#›</a:t>
            </a:fld>
            <a:endParaRPr lang="cs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cs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‹#›</a:t>
            </a:fld>
            <a:endParaRPr lang="cs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1197736190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cs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‹#›</a:t>
            </a:fld>
            <a:endParaRPr lang="cs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3410182605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B261-8843-42D1-AAFC-05E20E2D9B97}" type="datetimeFigureOut">
              <a:rPr lang="en-US" smtClean="0"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cs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‹#›</a:t>
            </a:fld>
            <a:endParaRPr lang="cs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  <p:extLst>
      <p:ext uri="{BB962C8B-B14F-4D97-AF65-F5344CB8AC3E}">
        <p14:creationId xmlns:p14="http://schemas.microsoft.com/office/powerpoint/2010/main" val="8321977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cs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141429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t>‹#›</a:t>
            </a:fld>
            <a:endParaRPr lang="c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>
                <a:solidFill>
                  <a:schemeClr val="accent1"/>
                </a:solidFill>
              </a:rPr>
              <a:t>‹#›</a:t>
            </a:fld>
            <a:endParaRPr lang="cs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>
                <a:solidFill>
                  <a:schemeClr val="accent1"/>
                </a:solidFill>
              </a:rPr>
              <a:t>‹#›</a:t>
            </a:fld>
            <a:endParaRPr lang="cs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t>‹#›</a:t>
            </a:fld>
            <a:endParaRPr lang="c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perback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cs"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‹#›</a:t>
            </a:fld>
            <a:endParaRPr lang="cs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12/6/2017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cs" sz="1000" smtClean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‹#›</a:t>
            </a:fld>
            <a:endParaRPr lang="cs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81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er.or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PIB17PE2v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ctrTitle"/>
          </p:nvPr>
        </p:nvSpPr>
        <p:spPr>
          <a:xfrm>
            <a:off x="0" y="133815"/>
            <a:ext cx="9144000" cy="16923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cs" sz="4800" dirty="0" smtClean="0">
                <a:latin typeface="Arial"/>
                <a:ea typeface="Arial"/>
                <a:cs typeface="Arial"/>
                <a:sym typeface="Arial"/>
              </a:rPr>
              <a:t>Modern technolog</a:t>
            </a:r>
            <a:r>
              <a:rPr lang="en-US" sz="4800" dirty="0" smtClean="0">
                <a:latin typeface="Arial"/>
                <a:ea typeface="Arial"/>
                <a:cs typeface="Arial"/>
                <a:sym typeface="Arial"/>
              </a:rPr>
              <a:t>y and conflicts</a:t>
            </a:r>
            <a:endParaRPr lang="cs" sz="4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subTitle" idx="1"/>
          </p:nvPr>
        </p:nvSpPr>
        <p:spPr>
          <a:xfrm>
            <a:off x="625996" y="4016364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cs" dirty="0" smtClean="0">
                <a:latin typeface="Arial"/>
                <a:ea typeface="Arial"/>
                <a:cs typeface="Arial"/>
                <a:sym typeface="Arial"/>
              </a:rPr>
              <a:t>.1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cs" dirty="0" smtClean="0"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cs" dirty="0"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GB" dirty="0"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cs" dirty="0"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cs" dirty="0">
                <a:latin typeface="Arial"/>
                <a:ea typeface="Arial"/>
                <a:cs typeface="Arial"/>
                <a:sym typeface="Arial"/>
              </a:rPr>
              <a:t>Jakub Drmola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869793" y="2428003"/>
            <a:ext cx="8033005" cy="89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tx1"/>
                </a:solidFill>
              </a:rPr>
              <a:t>Climate, energy and resources</a:t>
            </a:r>
            <a:endParaRPr lang="cs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D0F01-D94B-431C-BE7F-DCF87BDDC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202" y="765412"/>
            <a:ext cx="3780798" cy="613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</a:t>
            </a:r>
            <a:r>
              <a:rPr lang="cs-CZ" dirty="0" smtClean="0"/>
              <a:t>EE</a:t>
            </a:r>
            <a:r>
              <a:rPr lang="en-US" dirty="0" smtClean="0"/>
              <a:t> mining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4BCE2-0388-472F-9A0C-EBD763566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056" y="1440140"/>
            <a:ext cx="3886734" cy="3287977"/>
          </a:xfrm>
        </p:spPr>
        <p:txBody>
          <a:bodyPr>
            <a:normAutofit/>
          </a:bodyPr>
          <a:lstStyle/>
          <a:p>
            <a:r>
              <a:rPr lang="cs-CZ" sz="1800" dirty="0"/>
              <a:t>- </a:t>
            </a:r>
            <a:r>
              <a:rPr lang="cs-CZ" sz="1800" dirty="0" smtClean="0"/>
              <a:t>90</a:t>
            </a:r>
            <a:r>
              <a:rPr lang="en-GB" sz="1800" dirty="0"/>
              <a:t>% </a:t>
            </a:r>
            <a:r>
              <a:rPr lang="en-US" sz="1800" dirty="0" smtClean="0"/>
              <a:t>coming from single mining complex in</a:t>
            </a:r>
            <a:r>
              <a:rPr lang="cs-CZ" sz="1800" dirty="0" smtClean="0"/>
              <a:t> </a:t>
            </a:r>
            <a:r>
              <a:rPr lang="cs-CZ" sz="1800" dirty="0" err="1" smtClean="0"/>
              <a:t>Baotou</a:t>
            </a:r>
            <a:r>
              <a:rPr lang="en-US" sz="1800" dirty="0" smtClean="0"/>
              <a:t>, Northern China</a:t>
            </a:r>
            <a:endParaRPr lang="cs-CZ" sz="1800" dirty="0"/>
          </a:p>
          <a:p>
            <a:r>
              <a:rPr lang="cs-CZ" sz="1800" dirty="0"/>
              <a:t>- cerium, </a:t>
            </a:r>
            <a:r>
              <a:rPr lang="cs-CZ" sz="1800" dirty="0" err="1"/>
              <a:t>neodymium</a:t>
            </a:r>
            <a:r>
              <a:rPr lang="cs-CZ" sz="1800" dirty="0"/>
              <a:t>, yttrium, terbium, </a:t>
            </a:r>
            <a:r>
              <a:rPr lang="cs-CZ" sz="1800" dirty="0" err="1"/>
              <a:t>scandium</a:t>
            </a:r>
            <a:r>
              <a:rPr lang="cs-CZ" sz="1800" dirty="0"/>
              <a:t>, dysprosium, …</a:t>
            </a:r>
          </a:p>
          <a:p>
            <a:endParaRPr lang="cs-CZ" sz="1800" dirty="0"/>
          </a:p>
          <a:p>
            <a:r>
              <a:rPr lang="cs-CZ" sz="1800" dirty="0"/>
              <a:t>- </a:t>
            </a:r>
            <a:r>
              <a:rPr lang="en-US" sz="1800" dirty="0" smtClean="0"/>
              <a:t>devastating to environment</a:t>
            </a:r>
            <a:endParaRPr lang="cs-CZ" sz="1800" dirty="0"/>
          </a:p>
          <a:p>
            <a:r>
              <a:rPr lang="cs-CZ" sz="1800" dirty="0"/>
              <a:t>- </a:t>
            </a:r>
            <a:r>
              <a:rPr lang="cs-CZ" sz="1800" dirty="0" err="1" smtClean="0"/>
              <a:t>geopolitic</a:t>
            </a:r>
            <a:r>
              <a:rPr lang="en-US" sz="1800" dirty="0" smtClean="0"/>
              <a:t>al tool for China</a:t>
            </a:r>
            <a:endParaRPr lang="cs-CZ" sz="1800" dirty="0"/>
          </a:p>
          <a:p>
            <a:r>
              <a:rPr lang="cs-CZ" sz="1800" dirty="0"/>
              <a:t>- </a:t>
            </a:r>
            <a:r>
              <a:rPr lang="en-US" sz="1800" dirty="0" smtClean="0"/>
              <a:t>other possible deposits?</a:t>
            </a:r>
          </a:p>
          <a:p>
            <a:pPr lvl="1"/>
            <a:r>
              <a:rPr lang="cs-CZ" sz="1650" dirty="0" smtClean="0"/>
              <a:t>Afganistán</a:t>
            </a:r>
            <a:r>
              <a:rPr lang="cs-CZ" sz="1650" dirty="0"/>
              <a:t>, DPRK</a:t>
            </a:r>
            <a:r>
              <a:rPr lang="en-GB" sz="1650" dirty="0"/>
              <a:t> </a:t>
            </a:r>
            <a:r>
              <a:rPr lang="en-GB" sz="1650" dirty="0" smtClean="0"/>
              <a:t>…</a:t>
            </a:r>
            <a:endParaRPr lang="cs-CZ" sz="1650" dirty="0"/>
          </a:p>
          <a:p>
            <a:endParaRPr lang="en-GB" sz="1800" dirty="0"/>
          </a:p>
        </p:txBody>
      </p:sp>
      <p:pic>
        <p:nvPicPr>
          <p:cNvPr id="2050" name="Picture 2" descr="Image result for Bayanobo Mining District lake">
            <a:extLst>
              <a:ext uri="{FF2B5EF4-FFF2-40B4-BE49-F238E27FC236}">
                <a16:creationId xmlns:a16="http://schemas.microsoft.com/office/drawing/2014/main" id="{66FC6619-941F-43BA-AE3B-988488181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7500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bu.edu/cas/magazine/spring16/elements-of-conflict/42-26478679.jpg">
            <a:extLst>
              <a:ext uri="{FF2B5EF4-FFF2-40B4-BE49-F238E27FC236}">
                <a16:creationId xmlns:a16="http://schemas.microsoft.com/office/drawing/2014/main" id="{1F352FDE-F007-488A-A105-40DB62406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8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05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858110" y="664564"/>
            <a:ext cx="5677800" cy="613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Climate change</a:t>
            </a:r>
            <a:endParaRPr lang="cs" dirty="0"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501271" y="1277764"/>
            <a:ext cx="5677800" cy="344199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 sz="2000" dirty="0" smtClean="0"/>
              <a:t>extinctions are historical norm</a:t>
            </a:r>
            <a:endParaRPr lang="cs" sz="2000" dirty="0"/>
          </a:p>
          <a:p>
            <a:pPr marL="914400" lvl="1" indent="-317500">
              <a:spcAft>
                <a:spcPts val="0"/>
              </a:spcAft>
              <a:buSzPct val="100000"/>
              <a:buChar char="-"/>
            </a:pPr>
            <a:r>
              <a:rPr lang="cs" sz="1800" dirty="0"/>
              <a:t>99% </a:t>
            </a:r>
            <a:r>
              <a:rPr lang="en-US" sz="1800" dirty="0" smtClean="0"/>
              <a:t>of all species</a:t>
            </a:r>
            <a:endParaRPr lang="en-GB" sz="1800" dirty="0"/>
          </a:p>
          <a:p>
            <a:pPr marL="914400" lvl="1" indent="-317500">
              <a:spcAft>
                <a:spcPts val="0"/>
              </a:spcAft>
              <a:buSzPct val="100000"/>
              <a:buChar char="-"/>
            </a:pPr>
            <a:r>
              <a:rPr lang="en-US" sz="1800" dirty="0" smtClean="0"/>
              <a:t>most often due to climate changes</a:t>
            </a:r>
            <a:endParaRPr lang="en-GB" sz="1800" dirty="0"/>
          </a:p>
          <a:p>
            <a:pPr marL="914400" lvl="1" indent="-317500">
              <a:spcAft>
                <a:spcPts val="0"/>
              </a:spcAft>
              <a:buSzPct val="100000"/>
              <a:buChar char="-"/>
            </a:pPr>
            <a:r>
              <a:rPr lang="en-US" sz="1800" dirty="0" smtClean="0"/>
              <a:t>usually triggered by volcanic activity</a:t>
            </a:r>
            <a:endParaRPr lang="en-US" sz="1800" dirty="0"/>
          </a:p>
          <a:p>
            <a:pPr marL="446088" indent="-317500">
              <a:spcAft>
                <a:spcPts val="0"/>
              </a:spcAft>
              <a:buChar char="-"/>
            </a:pPr>
            <a:r>
              <a:rPr lang="en-US" sz="2000" dirty="0" smtClean="0"/>
              <a:t>planet will survive, life and people will too</a:t>
            </a:r>
            <a:endParaRPr lang="cs" sz="2000" dirty="0"/>
          </a:p>
          <a:p>
            <a:pPr lvl="0" rtl="0">
              <a:spcBef>
                <a:spcPts val="0"/>
              </a:spcBef>
              <a:buNone/>
            </a:pPr>
            <a:endParaRPr sz="20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 sz="2000" dirty="0" smtClean="0"/>
              <a:t>geopolitics of climate change</a:t>
            </a:r>
            <a:endParaRPr lang="cs" sz="2000" dirty="0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 sz="1800" dirty="0" smtClean="0"/>
              <a:t>lack of food and water</a:t>
            </a:r>
            <a:endParaRPr lang="cs" sz="1800" dirty="0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 sz="1800" dirty="0" smtClean="0"/>
              <a:t>countries cannot adapt</a:t>
            </a:r>
            <a:endParaRPr lang="cs" sz="1800" dirty="0"/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 sz="1800" dirty="0" smtClean="0"/>
              <a:t>migration and conflicts as a result</a:t>
            </a:r>
            <a:endParaRPr lang="cs" sz="18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US" sz="2000" dirty="0" smtClean="0"/>
              <a:t>all countries to be impacted</a:t>
            </a:r>
            <a:endParaRPr lang="cs" sz="2000" dirty="0"/>
          </a:p>
          <a:p>
            <a:pPr marL="457200" lvl="0" indent="-342900" rtl="0">
              <a:spcBef>
                <a:spcPts val="0"/>
              </a:spcBef>
              <a:buSzPct val="100000"/>
              <a:buChar char="-"/>
            </a:pPr>
            <a:r>
              <a:rPr lang="cs" sz="2000" dirty="0"/>
              <a:t>“lifeboat” </a:t>
            </a:r>
            <a:r>
              <a:rPr lang="en-US" sz="2000" dirty="0" smtClean="0"/>
              <a:t>countries</a:t>
            </a:r>
            <a:r>
              <a:rPr lang="cs" sz="2000" dirty="0" smtClean="0"/>
              <a:t>?</a:t>
            </a:r>
            <a:endParaRPr lang="cs" sz="2000" dirty="0"/>
          </a:p>
        </p:txBody>
      </p:sp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 l="31021" r="27143"/>
          <a:stretch/>
        </p:blipFill>
        <p:spPr>
          <a:xfrm>
            <a:off x="5989500" y="0"/>
            <a:ext cx="31545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5" name="Shape 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382"/>
            <a:ext cx="9144000" cy="5126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376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07794" y="730775"/>
            <a:ext cx="2995856" cy="613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Arctic</a:t>
            </a:r>
            <a:endParaRPr lang="cs-CZ" dirty="0"/>
          </a:p>
        </p:txBody>
      </p:sp>
      <p:pic>
        <p:nvPicPr>
          <p:cNvPr id="1026" name="Picture 2" descr="Image result for arctic melting resources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293519" y="1485900"/>
            <a:ext cx="35004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/>
              <a:t>new maritime routes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new resources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new farm land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new conflict?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6650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780051" y="686700"/>
            <a:ext cx="8520600" cy="613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dirty="0">
                <a:latin typeface="Arial"/>
                <a:ea typeface="Arial"/>
                <a:cs typeface="Arial"/>
                <a:sym typeface="Arial"/>
              </a:rPr>
              <a:t>Geo-engineering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311800" y="1299900"/>
            <a:ext cx="5509137" cy="3843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influencing climate change intentionally</a:t>
            </a:r>
          </a:p>
          <a:p>
            <a:pPr marL="676656" lvl="1" indent="-342900">
              <a:spcAft>
                <a:spcPts val="0"/>
              </a:spcAft>
              <a:buSzPct val="100000"/>
              <a:buFont typeface="Arial"/>
              <a:buChar char="-"/>
            </a:pPr>
            <a:r>
              <a:rPr lang="en-US" sz="1650" dirty="0" smtClean="0">
                <a:latin typeface="Arial"/>
                <a:ea typeface="Arial"/>
                <a:cs typeface="Arial"/>
                <a:sym typeface="Arial"/>
              </a:rPr>
              <a:t>+ unintentional effects of pollution</a:t>
            </a:r>
            <a:endParaRPr lang="cs" sz="165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the goal is to slow climate change down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Arial"/>
              <a:buChar char="-"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usually through increasing</a:t>
            </a:r>
            <a:r>
              <a:rPr lang="cs" sz="1800" dirty="0" smtClean="0">
                <a:latin typeface="Arial"/>
                <a:ea typeface="Arial"/>
                <a:cs typeface="Arial"/>
                <a:sym typeface="Arial"/>
              </a:rPr>
              <a:t> albed</a:t>
            </a: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cs" sz="1800" dirty="0" smtClean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reflectivity</a:t>
            </a:r>
            <a:r>
              <a:rPr lang="cs" sz="1800" dirty="0" smtClean="0">
                <a:latin typeface="Arial"/>
                <a:ea typeface="Arial"/>
                <a:cs typeface="Arial"/>
                <a:sym typeface="Arial"/>
              </a:rPr>
              <a:t>)</a:t>
            </a:r>
            <a:endParaRPr lang="cs" sz="1800" dirty="0">
              <a:latin typeface="Arial"/>
              <a:ea typeface="Arial"/>
              <a:cs typeface="Arial"/>
              <a:sym typeface="Arial"/>
            </a:endParaRPr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cs" sz="1600" dirty="0">
                <a:latin typeface="Arial"/>
                <a:ea typeface="Arial"/>
                <a:cs typeface="Arial"/>
                <a:sym typeface="Arial"/>
              </a:rPr>
              <a:t>SRM - Solar Radiation Management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aerosol dispersal, buildings and engineering</a:t>
            </a:r>
            <a:endParaRPr lang="cs" sz="18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>
              <a:buFont typeface="Arial"/>
              <a:buChar char="-"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risk of unilateral actions and dependence</a:t>
            </a:r>
            <a:endParaRPr lang="cs" sz="1800" dirty="0"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or</a:t>
            </a:r>
            <a:r>
              <a:rPr lang="cs" sz="1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" sz="1800" dirty="0">
                <a:latin typeface="Arial"/>
                <a:ea typeface="Arial"/>
                <a:cs typeface="Arial"/>
                <a:sym typeface="Arial"/>
              </a:rPr>
              <a:t>“carbon capture</a:t>
            </a:r>
            <a:r>
              <a:rPr lang="cs" sz="1800" dirty="0" smtClean="0">
                <a:latin typeface="Arial"/>
                <a:ea typeface="Arial"/>
                <a:cs typeface="Arial"/>
                <a:sym typeface="Arial"/>
              </a:rPr>
              <a:t>”</a:t>
            </a: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 technology</a:t>
            </a:r>
            <a:endParaRPr lang="cs" sz="18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artificial</a:t>
            </a:r>
            <a:r>
              <a:rPr lang="cs" sz="1800" dirty="0" smtClean="0">
                <a:latin typeface="Arial"/>
                <a:ea typeface="Arial"/>
                <a:cs typeface="Arial"/>
                <a:sym typeface="Arial"/>
              </a:rPr>
              <a:t>/organic</a:t>
            </a:r>
            <a:endParaRPr lang="cs" sz="1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Shape 139"/>
          <p:cNvPicPr preferRelativeResize="0"/>
          <p:nvPr/>
        </p:nvPicPr>
        <p:blipFill rotWithShape="1">
          <a:blip r:embed="rId3">
            <a:alphaModFix/>
          </a:blip>
          <a:srcRect l="23597" r="42811"/>
          <a:stretch/>
        </p:blipFill>
        <p:spPr>
          <a:xfrm>
            <a:off x="5820937" y="0"/>
            <a:ext cx="332306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891564" y="686220"/>
            <a:ext cx="5224800" cy="613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Energy sources</a:t>
            </a:r>
            <a:endParaRPr lang="cs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490120" y="1329932"/>
            <a:ext cx="4951676" cy="369446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buried sunshine</a:t>
            </a:r>
            <a:r>
              <a:rPr lang="cs" sz="1800" dirty="0" smtClean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GB" sz="1800" dirty="0">
                <a:latin typeface="Arial"/>
                <a:ea typeface="Arial"/>
                <a:cs typeface="Arial"/>
                <a:sym typeface="Arial"/>
              </a:rPr>
              <a:t>87</a:t>
            </a:r>
            <a:r>
              <a:rPr lang="cs" sz="1800" dirty="0">
                <a:latin typeface="Arial"/>
                <a:ea typeface="Arial"/>
                <a:cs typeface="Arial"/>
                <a:sym typeface="Arial"/>
              </a:rPr>
              <a:t>%)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sunshine as biomass </a:t>
            </a:r>
            <a:r>
              <a:rPr lang="cs" sz="1800" dirty="0" smtClean="0">
                <a:latin typeface="Arial"/>
                <a:ea typeface="Arial"/>
                <a:cs typeface="Arial"/>
                <a:sym typeface="Arial"/>
              </a:rPr>
              <a:t>(7</a:t>
            </a:r>
            <a:r>
              <a:rPr lang="en-GB" sz="1800" dirty="0">
                <a:latin typeface="Arial"/>
                <a:ea typeface="Arial"/>
                <a:cs typeface="Arial"/>
                <a:sym typeface="Arial"/>
              </a:rPr>
              <a:t>%</a:t>
            </a:r>
            <a:r>
              <a:rPr lang="cs" sz="1800" dirty="0"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indent="-342900">
              <a:spcAft>
                <a:spcPts val="0"/>
              </a:spcAft>
              <a:buFont typeface="Arial"/>
              <a:buChar char="-"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sunshine</a:t>
            </a:r>
            <a:r>
              <a:rPr lang="cs-CZ" sz="1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as wind/heat </a:t>
            </a:r>
            <a:r>
              <a:rPr lang="cs" sz="1800" dirty="0" smtClean="0">
                <a:latin typeface="Arial"/>
                <a:ea typeface="Arial"/>
                <a:cs typeface="Arial"/>
                <a:sym typeface="Arial"/>
              </a:rPr>
              <a:t>(4</a:t>
            </a:r>
            <a:r>
              <a:rPr lang="cs" sz="1800" dirty="0">
                <a:latin typeface="Arial"/>
                <a:ea typeface="Arial"/>
                <a:cs typeface="Arial"/>
                <a:sym typeface="Arial"/>
              </a:rPr>
              <a:t>%)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-GB" sz="1800" dirty="0" smtClean="0">
                <a:latin typeface="Arial"/>
                <a:ea typeface="Arial"/>
                <a:cs typeface="Arial"/>
                <a:sym typeface="Arial"/>
              </a:rPr>
              <a:t>geothermal </a:t>
            </a:r>
            <a:r>
              <a:rPr lang="en-GB" sz="1800" dirty="0"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en-GB" sz="1800" dirty="0" smtClean="0">
                <a:latin typeface="Arial"/>
                <a:ea typeface="Arial"/>
                <a:cs typeface="Arial"/>
                <a:sym typeface="Arial"/>
              </a:rPr>
              <a:t>nuclear</a:t>
            </a:r>
            <a:r>
              <a:rPr lang="cs" sz="1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fission</a:t>
            </a:r>
            <a:r>
              <a:rPr lang="cs" sz="1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" sz="1800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GB" sz="1800" dirty="0"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cs" sz="1800" dirty="0">
                <a:latin typeface="Arial"/>
                <a:ea typeface="Arial"/>
                <a:cs typeface="Arial"/>
                <a:sym typeface="Arial"/>
              </a:rPr>
              <a:t>%)</a:t>
            </a:r>
          </a:p>
          <a:p>
            <a:pPr lvl="0" rtl="0">
              <a:spcBef>
                <a:spcPts val="0"/>
              </a:spcBef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storing energy is still an issue</a:t>
            </a:r>
            <a:endParaRPr lang="cs" sz="18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consumption is and always will be growing</a:t>
            </a:r>
            <a:endParaRPr lang="cs" sz="1800" dirty="0"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nuclear fusion as savior</a:t>
            </a:r>
            <a:r>
              <a:rPr lang="cs" sz="1800" dirty="0" smtClean="0">
                <a:latin typeface="Arial"/>
                <a:ea typeface="Arial"/>
                <a:cs typeface="Arial"/>
                <a:sym typeface="Arial"/>
              </a:rPr>
              <a:t>?</a:t>
            </a:r>
            <a:endParaRPr lang="cs" sz="18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cs" sz="18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ITER</a:t>
            </a:r>
            <a:r>
              <a:rPr lang="cs" sz="1800" dirty="0">
                <a:latin typeface="Arial"/>
                <a:ea typeface="Arial"/>
                <a:cs typeface="Arial"/>
                <a:sym typeface="Arial"/>
              </a:rPr>
              <a:t>, 2030?, $20 000 000 000</a:t>
            </a:r>
          </a:p>
        </p:txBody>
      </p:sp>
      <p:pic>
        <p:nvPicPr>
          <p:cNvPr id="146" name="Shape 1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1796" y="0"/>
            <a:ext cx="370220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0" y="1326994"/>
            <a:ext cx="2843562" cy="3816505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3655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cs" sz="1700" dirty="0">
                <a:latin typeface="Arial"/>
                <a:ea typeface="Arial"/>
                <a:cs typeface="Arial"/>
                <a:sym typeface="Arial"/>
              </a:rPr>
              <a:t>2006, </a:t>
            </a:r>
            <a:r>
              <a:rPr lang="cs" sz="1700" dirty="0" smtClean="0">
                <a:latin typeface="Arial"/>
                <a:ea typeface="Arial"/>
                <a:cs typeface="Arial"/>
                <a:sym typeface="Arial"/>
              </a:rPr>
              <a:t>Indonesi</a:t>
            </a:r>
            <a:r>
              <a:rPr lang="en-US" sz="1700" dirty="0" smtClean="0"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cs" sz="1700" dirty="0" smtClean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700" dirty="0" smtClean="0">
                <a:latin typeface="Arial"/>
                <a:ea typeface="Arial"/>
                <a:cs typeface="Arial"/>
                <a:sym typeface="Arial"/>
              </a:rPr>
              <a:t>East Java</a:t>
            </a:r>
            <a:r>
              <a:rPr lang="cs" sz="1700" dirty="0" smtClean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" sz="1700" b="1" dirty="0">
                <a:latin typeface="Arial"/>
                <a:ea typeface="Arial"/>
                <a:cs typeface="Arial"/>
                <a:sym typeface="Arial"/>
              </a:rPr>
              <a:t>Sidoarjo</a:t>
            </a:r>
          </a:p>
          <a:p>
            <a:pPr marL="457200" lvl="0" indent="-33655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en-US" sz="1700" dirty="0" smtClean="0">
                <a:latin typeface="Arial"/>
                <a:ea typeface="Arial"/>
                <a:cs typeface="Arial"/>
                <a:sym typeface="Arial"/>
              </a:rPr>
              <a:t>natural gas drilling created a mud volcano</a:t>
            </a:r>
            <a:endParaRPr lang="cs" sz="1700" dirty="0"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0"/>
              </a:spcBef>
              <a:buNone/>
            </a:pPr>
            <a:endParaRPr sz="17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cs" sz="1700" dirty="0">
                <a:solidFill>
                  <a:srgbClr val="25252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180 000 </a:t>
            </a:r>
            <a:r>
              <a:rPr lang="cs" sz="1700" dirty="0" smtClean="0">
                <a:solidFill>
                  <a:srgbClr val="25252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m³/</a:t>
            </a:r>
            <a:r>
              <a:rPr lang="en-US" sz="1700" dirty="0" smtClean="0">
                <a:solidFill>
                  <a:srgbClr val="25252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day</a:t>
            </a:r>
            <a:r>
              <a:rPr lang="cs" sz="1700" dirty="0" smtClean="0">
                <a:solidFill>
                  <a:srgbClr val="25252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cs" sz="1700" dirty="0">
                <a:solidFill>
                  <a:srgbClr val="25252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-&gt; 10 000 </a:t>
            </a:r>
            <a:r>
              <a:rPr lang="cs" sz="1700" dirty="0" smtClean="0">
                <a:solidFill>
                  <a:srgbClr val="25252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m³/d</a:t>
            </a:r>
            <a:r>
              <a:rPr lang="en-US" sz="1700" dirty="0" smtClean="0">
                <a:solidFill>
                  <a:srgbClr val="25252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ay</a:t>
            </a:r>
            <a:endParaRPr lang="cs" sz="1700" dirty="0">
              <a:solidFill>
                <a:srgbClr val="252525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>
              <a:spcBef>
                <a:spcPts val="0"/>
              </a:spcBef>
              <a:buClr>
                <a:srgbClr val="252525"/>
              </a:buClr>
              <a:buSzPct val="100000"/>
              <a:buFont typeface="Arial"/>
              <a:buChar char="-"/>
            </a:pPr>
            <a:r>
              <a:rPr lang="en-US" sz="1700" dirty="0" smtClean="0">
                <a:solidFill>
                  <a:srgbClr val="25252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area circa </a:t>
            </a:r>
            <a:r>
              <a:rPr lang="cs" sz="1700" dirty="0" smtClean="0">
                <a:solidFill>
                  <a:srgbClr val="25252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10 km</a:t>
            </a:r>
            <a:r>
              <a:rPr lang="cs" sz="1700" baseline="30000" dirty="0" smtClean="0">
                <a:solidFill>
                  <a:srgbClr val="25252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2</a:t>
            </a:r>
            <a:endParaRPr lang="en-US" sz="1700" baseline="30000" dirty="0" smtClean="0">
              <a:solidFill>
                <a:srgbClr val="252525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>
              <a:spcBef>
                <a:spcPts val="0"/>
              </a:spcBef>
              <a:buClr>
                <a:srgbClr val="252525"/>
              </a:buClr>
              <a:buSzPct val="100000"/>
              <a:buFont typeface="Arial"/>
              <a:buChar char="-"/>
            </a:pPr>
            <a:endParaRPr lang="en-US" sz="1700" baseline="30000" dirty="0">
              <a:solidFill>
                <a:srgbClr val="252525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>
              <a:spcBef>
                <a:spcPts val="0"/>
              </a:spcBef>
              <a:buClr>
                <a:srgbClr val="252525"/>
              </a:buClr>
              <a:buSzPct val="100000"/>
              <a:buFont typeface="Arial"/>
              <a:buChar char="-"/>
            </a:pPr>
            <a:r>
              <a:rPr lang="en-US" sz="1700" dirty="0" smtClean="0">
                <a:solidFill>
                  <a:srgbClr val="25252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fracking?</a:t>
            </a:r>
            <a:endParaRPr lang="cs" sz="1700" dirty="0">
              <a:solidFill>
                <a:srgbClr val="252525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Image result for sidoarjo mud flow gif">
            <a:extLst>
              <a:ext uri="{FF2B5EF4-FFF2-40B4-BE49-F238E27FC236}">
                <a16:creationId xmlns:a16="http://schemas.microsoft.com/office/drawing/2014/main" id="{4D184CCC-144E-402A-9F26-84E72255B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562" y="0"/>
            <a:ext cx="6857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8522" y="680314"/>
            <a:ext cx="2726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Extracting buried sunshine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902715" y="710050"/>
            <a:ext cx="8520600" cy="613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dirty="0">
                <a:latin typeface="Arial"/>
                <a:ea typeface="Arial"/>
                <a:cs typeface="Arial"/>
                <a:sym typeface="Arial"/>
              </a:rPr>
              <a:t>Coltan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311625" y="1323250"/>
            <a:ext cx="4537200" cy="3552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mined for niobium and tantalum content</a:t>
            </a:r>
            <a:r>
              <a:rPr lang="cs" sz="1800" dirty="0" smtClean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capacitors</a:t>
            </a:r>
            <a:r>
              <a:rPr lang="cs" sz="1800" dirty="0" smtClean="0">
                <a:latin typeface="Arial"/>
                <a:ea typeface="Arial"/>
                <a:cs typeface="Arial"/>
                <a:sym typeface="Arial"/>
              </a:rPr>
              <a:t>)</a:t>
            </a:r>
            <a:endParaRPr lang="cs" sz="18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pretty much in all modern electronics</a:t>
            </a:r>
            <a:endParaRPr lang="cs" sz="18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circa</a:t>
            </a:r>
            <a:r>
              <a:rPr lang="cs" sz="1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" sz="1800" dirty="0">
                <a:latin typeface="Arial"/>
                <a:ea typeface="Arial"/>
                <a:cs typeface="Arial"/>
                <a:sym typeface="Arial"/>
              </a:rPr>
              <a:t>60% </a:t>
            </a: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from Central Africa</a:t>
            </a:r>
            <a:endParaRPr lang="cs" sz="1800" dirty="0">
              <a:latin typeface="Arial"/>
              <a:ea typeface="Arial"/>
              <a:cs typeface="Arial"/>
              <a:sym typeface="Arial"/>
            </a:endParaRPr>
          </a:p>
          <a:p>
            <a:pPr marL="676656" lvl="1" indent="-342900">
              <a:buSzPct val="100000"/>
              <a:buFont typeface="Arial"/>
              <a:buChar char="-"/>
            </a:pPr>
            <a:r>
              <a:rPr lang="en-GB" sz="1200" dirty="0">
                <a:latin typeface="Arial"/>
                <a:ea typeface="Arial"/>
                <a:cs typeface="Arial"/>
                <a:sym typeface="Arial"/>
                <a:hlinkClick r:id="rId3"/>
              </a:rPr>
              <a:t>https://www.youtube.com/watch?v=fPIB17PE2vM</a:t>
            </a:r>
            <a:endParaRPr lang="cs" sz="1200" dirty="0"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0"/>
              </a:spcBef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cs" sz="1800" dirty="0">
                <a:latin typeface="Arial"/>
                <a:ea typeface="Arial"/>
                <a:cs typeface="Arial"/>
                <a:sym typeface="Arial"/>
              </a:rPr>
              <a:t>“resource </a:t>
            </a:r>
            <a:r>
              <a:rPr lang="cs" sz="1800" dirty="0" smtClean="0">
                <a:latin typeface="Arial"/>
                <a:ea typeface="Arial"/>
                <a:cs typeface="Arial"/>
                <a:sym typeface="Arial"/>
              </a:rPr>
              <a:t>curse”</a:t>
            </a: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, cause of conflict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-"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fuels slavery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and civil war</a:t>
            </a:r>
            <a:endParaRPr lang="cs" sz="18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spcBef>
                <a:spcPts val="0"/>
              </a:spcBef>
              <a:buSzPct val="100000"/>
              <a:buFont typeface="Arial"/>
              <a:buChar char="-"/>
            </a:pPr>
            <a:r>
              <a:rPr lang="en-US" sz="1800" dirty="0" smtClean="0">
                <a:latin typeface="Arial"/>
                <a:ea typeface="Arial"/>
                <a:cs typeface="Arial"/>
                <a:sym typeface="Arial"/>
              </a:rPr>
              <a:t>destroys environment too</a:t>
            </a:r>
            <a:endParaRPr lang="cs" sz="1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Shape 153"/>
          <p:cNvPicPr preferRelativeResize="0"/>
          <p:nvPr/>
        </p:nvPicPr>
        <p:blipFill rotWithShape="1">
          <a:blip r:embed="rId4">
            <a:alphaModFix/>
          </a:blip>
          <a:srcRect l="9895" r="9589"/>
          <a:stretch/>
        </p:blipFill>
        <p:spPr>
          <a:xfrm>
            <a:off x="4848825" y="153875"/>
            <a:ext cx="4295175" cy="472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build="p"/>
    </p:bldLst>
  </p:timing>
</p:sld>
</file>

<file path=ppt/theme/theme1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318</Words>
  <Application>Microsoft Office PowerPoint</Application>
  <PresentationFormat>Předvádění na obrazovce (16:9)</PresentationFormat>
  <Paragraphs>71</Paragraphs>
  <Slides>10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10</vt:i4>
      </vt:variant>
    </vt:vector>
  </HeadingPairs>
  <TitlesOfParts>
    <vt:vector size="16" baseType="lpstr">
      <vt:lpstr>Arial</vt:lpstr>
      <vt:lpstr>Calibri Light</vt:lpstr>
      <vt:lpstr>Calibri</vt:lpstr>
      <vt:lpstr>Old Standard TT</vt:lpstr>
      <vt:lpstr>Paperback</vt:lpstr>
      <vt:lpstr>Retrospektiva</vt:lpstr>
      <vt:lpstr>Modern technology and conflicts</vt:lpstr>
      <vt:lpstr>Climate change</vt:lpstr>
      <vt:lpstr>Prezentace aplikace PowerPoint</vt:lpstr>
      <vt:lpstr>Prezentace aplikace PowerPoint</vt:lpstr>
      <vt:lpstr>Arctic</vt:lpstr>
      <vt:lpstr>Geo-engineering</vt:lpstr>
      <vt:lpstr>Energy sources</vt:lpstr>
      <vt:lpstr>Prezentace aplikace PowerPoint</vt:lpstr>
      <vt:lpstr>Coltan</vt:lpstr>
      <vt:lpstr>REE mining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a bezpečnost</dc:title>
  <dc:creator>Jakub Drmola</dc:creator>
  <cp:lastModifiedBy>171810</cp:lastModifiedBy>
  <cp:revision>20</cp:revision>
  <dcterms:modified xsi:type="dcterms:W3CDTF">2017-12-06T12:30:52Z</dcterms:modified>
</cp:coreProperties>
</file>