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3" r:id="rId3"/>
    <p:sldId id="264" r:id="rId4"/>
    <p:sldId id="257" r:id="rId5"/>
    <p:sldId id="258"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82" d="100"/>
          <a:sy n="82" d="100"/>
        </p:scale>
        <p:origin x="96" y="30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6A6FD37-1277-414C-BCD6-91650D0F0D2D}" type="doc">
      <dgm:prSet loTypeId="urn:microsoft.com/office/officeart/2005/8/layout/hChevron3" loCatId="process" qsTypeId="urn:microsoft.com/office/officeart/2005/8/quickstyle/simple3" qsCatId="simple" csTypeId="urn:microsoft.com/office/officeart/2005/8/colors/accent1_2" csCatId="accent1" phldr="1"/>
      <dgm:spPr/>
    </dgm:pt>
    <dgm:pt modelId="{69F3C928-46EB-40D2-9191-A36920B40659}">
      <dgm:prSet phldrT="[Text]"/>
      <dgm:spPr/>
      <dgm:t>
        <a:bodyPr/>
        <a:lstStyle/>
        <a:p>
          <a:r>
            <a:rPr lang="en-US" dirty="0" smtClean="0"/>
            <a:t>Situation</a:t>
          </a:r>
          <a:endParaRPr lang="en-US" dirty="0"/>
        </a:p>
      </dgm:t>
    </dgm:pt>
    <dgm:pt modelId="{711C31D7-44FB-4CCF-B63D-07F2354E1942}" type="parTrans" cxnId="{A128CC09-2944-47FB-9191-E5D0407A5CBC}">
      <dgm:prSet/>
      <dgm:spPr/>
      <dgm:t>
        <a:bodyPr/>
        <a:lstStyle/>
        <a:p>
          <a:endParaRPr lang="en-US"/>
        </a:p>
      </dgm:t>
    </dgm:pt>
    <dgm:pt modelId="{7C312919-7534-4D2F-8A1C-6C672D6F2F6E}" type="sibTrans" cxnId="{A128CC09-2944-47FB-9191-E5D0407A5CBC}">
      <dgm:prSet/>
      <dgm:spPr/>
      <dgm:t>
        <a:bodyPr/>
        <a:lstStyle/>
        <a:p>
          <a:endParaRPr lang="en-US"/>
        </a:p>
      </dgm:t>
    </dgm:pt>
    <dgm:pt modelId="{C7FBAF91-D633-420F-A09D-267FB2FE170E}">
      <dgm:prSet phldrT="[Text]"/>
      <dgm:spPr/>
      <dgm:t>
        <a:bodyPr/>
        <a:lstStyle/>
        <a:p>
          <a:r>
            <a:rPr lang="en-US" dirty="0" smtClean="0"/>
            <a:t>Problem</a:t>
          </a:r>
          <a:endParaRPr lang="en-US" dirty="0"/>
        </a:p>
      </dgm:t>
    </dgm:pt>
    <dgm:pt modelId="{9400F8F5-2ACD-4582-9586-B812B13BD446}" type="parTrans" cxnId="{B6BEDEEA-A7CD-493A-8BCD-4799A9801E60}">
      <dgm:prSet/>
      <dgm:spPr/>
      <dgm:t>
        <a:bodyPr/>
        <a:lstStyle/>
        <a:p>
          <a:endParaRPr lang="en-US"/>
        </a:p>
      </dgm:t>
    </dgm:pt>
    <dgm:pt modelId="{43534A3C-9293-49A1-B9C5-B061ACF3093F}" type="sibTrans" cxnId="{B6BEDEEA-A7CD-493A-8BCD-4799A9801E60}">
      <dgm:prSet/>
      <dgm:spPr/>
      <dgm:t>
        <a:bodyPr/>
        <a:lstStyle/>
        <a:p>
          <a:endParaRPr lang="en-US"/>
        </a:p>
      </dgm:t>
    </dgm:pt>
    <dgm:pt modelId="{426E3F6D-63B1-42FA-849F-27067CFDA735}">
      <dgm:prSet phldrT="[Text]"/>
      <dgm:spPr/>
      <dgm:t>
        <a:bodyPr/>
        <a:lstStyle/>
        <a:p>
          <a:r>
            <a:rPr lang="en-US" dirty="0" smtClean="0"/>
            <a:t>Thesis Statement</a:t>
          </a:r>
          <a:endParaRPr lang="en-US" dirty="0"/>
        </a:p>
      </dgm:t>
    </dgm:pt>
    <dgm:pt modelId="{B86931A9-02EB-4872-80B3-DC6A5A62495D}" type="parTrans" cxnId="{B24F071A-A163-435E-9BD4-FC06B167D459}">
      <dgm:prSet/>
      <dgm:spPr/>
      <dgm:t>
        <a:bodyPr/>
        <a:lstStyle/>
        <a:p>
          <a:endParaRPr lang="en-US"/>
        </a:p>
      </dgm:t>
    </dgm:pt>
    <dgm:pt modelId="{685030B4-DB80-4F9E-9308-67458C1156CC}" type="sibTrans" cxnId="{B24F071A-A163-435E-9BD4-FC06B167D459}">
      <dgm:prSet/>
      <dgm:spPr/>
      <dgm:t>
        <a:bodyPr/>
        <a:lstStyle/>
        <a:p>
          <a:endParaRPr lang="en-US"/>
        </a:p>
      </dgm:t>
    </dgm:pt>
    <dgm:pt modelId="{49B6C490-FC58-42F7-8AF3-C1489A0BE102}">
      <dgm:prSet phldrT="[Text]"/>
      <dgm:spPr/>
      <dgm:t>
        <a:bodyPr/>
        <a:lstStyle/>
        <a:p>
          <a:r>
            <a:rPr lang="en-US" dirty="0" smtClean="0"/>
            <a:t>Forward</a:t>
          </a:r>
          <a:endParaRPr lang="en-US" dirty="0"/>
        </a:p>
      </dgm:t>
    </dgm:pt>
    <dgm:pt modelId="{B514E8FA-E12B-453F-A2FF-84CE9C4EDCDA}" type="parTrans" cxnId="{3E842208-F808-460D-B555-FC197C495E11}">
      <dgm:prSet/>
      <dgm:spPr/>
      <dgm:t>
        <a:bodyPr/>
        <a:lstStyle/>
        <a:p>
          <a:endParaRPr lang="en-US"/>
        </a:p>
      </dgm:t>
    </dgm:pt>
    <dgm:pt modelId="{96B9CFBE-D65A-4855-B4B9-ECBB00551DB4}" type="sibTrans" cxnId="{3E842208-F808-460D-B555-FC197C495E11}">
      <dgm:prSet/>
      <dgm:spPr/>
      <dgm:t>
        <a:bodyPr/>
        <a:lstStyle/>
        <a:p>
          <a:endParaRPr lang="en-US"/>
        </a:p>
      </dgm:t>
    </dgm:pt>
    <dgm:pt modelId="{D92E2A25-CAE0-4425-B1FC-966E617DF47D}" type="pres">
      <dgm:prSet presAssocID="{46A6FD37-1277-414C-BCD6-91650D0F0D2D}" presName="Name0" presStyleCnt="0">
        <dgm:presLayoutVars>
          <dgm:dir/>
          <dgm:resizeHandles val="exact"/>
        </dgm:presLayoutVars>
      </dgm:prSet>
      <dgm:spPr/>
    </dgm:pt>
    <dgm:pt modelId="{29B95B79-D77D-4ADB-B7BF-065FE9BCA99F}" type="pres">
      <dgm:prSet presAssocID="{69F3C928-46EB-40D2-9191-A36920B40659}" presName="parTxOnly" presStyleLbl="node1" presStyleIdx="0" presStyleCnt="4">
        <dgm:presLayoutVars>
          <dgm:bulletEnabled val="1"/>
        </dgm:presLayoutVars>
      </dgm:prSet>
      <dgm:spPr/>
      <dgm:t>
        <a:bodyPr/>
        <a:lstStyle/>
        <a:p>
          <a:endParaRPr lang="en-US"/>
        </a:p>
      </dgm:t>
    </dgm:pt>
    <dgm:pt modelId="{4DEFE5E1-07B5-4B46-8CE0-06BCFE19719B}" type="pres">
      <dgm:prSet presAssocID="{7C312919-7534-4D2F-8A1C-6C672D6F2F6E}" presName="parSpace" presStyleCnt="0"/>
      <dgm:spPr/>
    </dgm:pt>
    <dgm:pt modelId="{B48F5494-5E52-42BA-A661-B1BA6F3320F0}" type="pres">
      <dgm:prSet presAssocID="{C7FBAF91-D633-420F-A09D-267FB2FE170E}" presName="parTxOnly" presStyleLbl="node1" presStyleIdx="1" presStyleCnt="4">
        <dgm:presLayoutVars>
          <dgm:bulletEnabled val="1"/>
        </dgm:presLayoutVars>
      </dgm:prSet>
      <dgm:spPr/>
      <dgm:t>
        <a:bodyPr/>
        <a:lstStyle/>
        <a:p>
          <a:endParaRPr lang="en-US"/>
        </a:p>
      </dgm:t>
    </dgm:pt>
    <dgm:pt modelId="{D37F7482-85C0-4073-B8BF-B0213286D32A}" type="pres">
      <dgm:prSet presAssocID="{43534A3C-9293-49A1-B9C5-B061ACF3093F}" presName="parSpace" presStyleCnt="0"/>
      <dgm:spPr/>
    </dgm:pt>
    <dgm:pt modelId="{5ABF02E3-F45B-4D85-B44A-FBABCBD398FF}" type="pres">
      <dgm:prSet presAssocID="{426E3F6D-63B1-42FA-849F-27067CFDA735}" presName="parTxOnly" presStyleLbl="node1" presStyleIdx="2" presStyleCnt="4">
        <dgm:presLayoutVars>
          <dgm:bulletEnabled val="1"/>
        </dgm:presLayoutVars>
      </dgm:prSet>
      <dgm:spPr/>
      <dgm:t>
        <a:bodyPr/>
        <a:lstStyle/>
        <a:p>
          <a:endParaRPr lang="en-US"/>
        </a:p>
      </dgm:t>
    </dgm:pt>
    <dgm:pt modelId="{8ABFE0CF-1347-4704-B7DA-A0766631F35D}" type="pres">
      <dgm:prSet presAssocID="{685030B4-DB80-4F9E-9308-67458C1156CC}" presName="parSpace" presStyleCnt="0"/>
      <dgm:spPr/>
    </dgm:pt>
    <dgm:pt modelId="{4DB6BDF7-E3AA-4F88-BCBF-B0789A187691}" type="pres">
      <dgm:prSet presAssocID="{49B6C490-FC58-42F7-8AF3-C1489A0BE102}" presName="parTxOnly" presStyleLbl="node1" presStyleIdx="3" presStyleCnt="4">
        <dgm:presLayoutVars>
          <dgm:bulletEnabled val="1"/>
        </dgm:presLayoutVars>
      </dgm:prSet>
      <dgm:spPr/>
      <dgm:t>
        <a:bodyPr/>
        <a:lstStyle/>
        <a:p>
          <a:endParaRPr lang="en-US"/>
        </a:p>
      </dgm:t>
    </dgm:pt>
  </dgm:ptLst>
  <dgm:cxnLst>
    <dgm:cxn modelId="{E5377384-B902-44EE-9DEC-F145A41A991E}" type="presOf" srcId="{C7FBAF91-D633-420F-A09D-267FB2FE170E}" destId="{B48F5494-5E52-42BA-A661-B1BA6F3320F0}" srcOrd="0" destOrd="0" presId="urn:microsoft.com/office/officeart/2005/8/layout/hChevron3"/>
    <dgm:cxn modelId="{38D86BC2-A961-4358-BA8C-B7067DD48820}" type="presOf" srcId="{49B6C490-FC58-42F7-8AF3-C1489A0BE102}" destId="{4DB6BDF7-E3AA-4F88-BCBF-B0789A187691}" srcOrd="0" destOrd="0" presId="urn:microsoft.com/office/officeart/2005/8/layout/hChevron3"/>
    <dgm:cxn modelId="{3C416472-A308-4365-B36E-0AF751E16AA4}" type="presOf" srcId="{69F3C928-46EB-40D2-9191-A36920B40659}" destId="{29B95B79-D77D-4ADB-B7BF-065FE9BCA99F}" srcOrd="0" destOrd="0" presId="urn:microsoft.com/office/officeart/2005/8/layout/hChevron3"/>
    <dgm:cxn modelId="{B6BEDEEA-A7CD-493A-8BCD-4799A9801E60}" srcId="{46A6FD37-1277-414C-BCD6-91650D0F0D2D}" destId="{C7FBAF91-D633-420F-A09D-267FB2FE170E}" srcOrd="1" destOrd="0" parTransId="{9400F8F5-2ACD-4582-9586-B812B13BD446}" sibTransId="{43534A3C-9293-49A1-B9C5-B061ACF3093F}"/>
    <dgm:cxn modelId="{F80FB71B-342A-4EFC-B766-10838A6F2B49}" type="presOf" srcId="{426E3F6D-63B1-42FA-849F-27067CFDA735}" destId="{5ABF02E3-F45B-4D85-B44A-FBABCBD398FF}" srcOrd="0" destOrd="0" presId="urn:microsoft.com/office/officeart/2005/8/layout/hChevron3"/>
    <dgm:cxn modelId="{76C1D8AE-9834-4DB3-89DD-8D83491E6A11}" type="presOf" srcId="{46A6FD37-1277-414C-BCD6-91650D0F0D2D}" destId="{D92E2A25-CAE0-4425-B1FC-966E617DF47D}" srcOrd="0" destOrd="0" presId="urn:microsoft.com/office/officeart/2005/8/layout/hChevron3"/>
    <dgm:cxn modelId="{B24F071A-A163-435E-9BD4-FC06B167D459}" srcId="{46A6FD37-1277-414C-BCD6-91650D0F0D2D}" destId="{426E3F6D-63B1-42FA-849F-27067CFDA735}" srcOrd="2" destOrd="0" parTransId="{B86931A9-02EB-4872-80B3-DC6A5A62495D}" sibTransId="{685030B4-DB80-4F9E-9308-67458C1156CC}"/>
    <dgm:cxn modelId="{A128CC09-2944-47FB-9191-E5D0407A5CBC}" srcId="{46A6FD37-1277-414C-BCD6-91650D0F0D2D}" destId="{69F3C928-46EB-40D2-9191-A36920B40659}" srcOrd="0" destOrd="0" parTransId="{711C31D7-44FB-4CCF-B63D-07F2354E1942}" sibTransId="{7C312919-7534-4D2F-8A1C-6C672D6F2F6E}"/>
    <dgm:cxn modelId="{3E842208-F808-460D-B555-FC197C495E11}" srcId="{46A6FD37-1277-414C-BCD6-91650D0F0D2D}" destId="{49B6C490-FC58-42F7-8AF3-C1489A0BE102}" srcOrd="3" destOrd="0" parTransId="{B514E8FA-E12B-453F-A2FF-84CE9C4EDCDA}" sibTransId="{96B9CFBE-D65A-4855-B4B9-ECBB00551DB4}"/>
    <dgm:cxn modelId="{6CB33540-D599-46F3-A97E-BDA6E24EBCCB}" type="presParOf" srcId="{D92E2A25-CAE0-4425-B1FC-966E617DF47D}" destId="{29B95B79-D77D-4ADB-B7BF-065FE9BCA99F}" srcOrd="0" destOrd="0" presId="urn:microsoft.com/office/officeart/2005/8/layout/hChevron3"/>
    <dgm:cxn modelId="{0144D6CF-54B9-44BF-943D-228DE3E520A2}" type="presParOf" srcId="{D92E2A25-CAE0-4425-B1FC-966E617DF47D}" destId="{4DEFE5E1-07B5-4B46-8CE0-06BCFE19719B}" srcOrd="1" destOrd="0" presId="urn:microsoft.com/office/officeart/2005/8/layout/hChevron3"/>
    <dgm:cxn modelId="{596DC2A0-A2A0-4A22-975C-50FDB020CA51}" type="presParOf" srcId="{D92E2A25-CAE0-4425-B1FC-966E617DF47D}" destId="{B48F5494-5E52-42BA-A661-B1BA6F3320F0}" srcOrd="2" destOrd="0" presId="urn:microsoft.com/office/officeart/2005/8/layout/hChevron3"/>
    <dgm:cxn modelId="{166270FD-BE6E-4744-947F-5E8A89386AD1}" type="presParOf" srcId="{D92E2A25-CAE0-4425-B1FC-966E617DF47D}" destId="{D37F7482-85C0-4073-B8BF-B0213286D32A}" srcOrd="3" destOrd="0" presId="urn:microsoft.com/office/officeart/2005/8/layout/hChevron3"/>
    <dgm:cxn modelId="{8FF6BD51-A852-40D9-BAD1-E84BA1A2A169}" type="presParOf" srcId="{D92E2A25-CAE0-4425-B1FC-966E617DF47D}" destId="{5ABF02E3-F45B-4D85-B44A-FBABCBD398FF}" srcOrd="4" destOrd="0" presId="urn:microsoft.com/office/officeart/2005/8/layout/hChevron3"/>
    <dgm:cxn modelId="{B1708230-497A-48BD-A13E-779FCBF0EE4E}" type="presParOf" srcId="{D92E2A25-CAE0-4425-B1FC-966E617DF47D}" destId="{8ABFE0CF-1347-4704-B7DA-A0766631F35D}" srcOrd="5" destOrd="0" presId="urn:microsoft.com/office/officeart/2005/8/layout/hChevron3"/>
    <dgm:cxn modelId="{601D3EC9-8E43-4E04-ABE5-A2178B3B42A3}" type="presParOf" srcId="{D92E2A25-CAE0-4425-B1FC-966E617DF47D}" destId="{4DB6BDF7-E3AA-4F88-BCBF-B0789A187691}" srcOrd="6"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B95B79-D77D-4ADB-B7BF-065FE9BCA99F}">
      <dsp:nvSpPr>
        <dsp:cNvPr id="0" name=""/>
        <dsp:cNvSpPr/>
      </dsp:nvSpPr>
      <dsp:spPr>
        <a:xfrm>
          <a:off x="2518" y="1435349"/>
          <a:ext cx="2526845" cy="1010738"/>
        </a:xfrm>
        <a:prstGeom prst="homePlate">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2682" tIns="61341" rIns="30671" bIns="61341" numCol="1" spcCol="1270" anchor="ctr" anchorCtr="0">
          <a:noAutofit/>
        </a:bodyPr>
        <a:lstStyle/>
        <a:p>
          <a:pPr lvl="0" algn="ctr" defTabSz="1022350">
            <a:lnSpc>
              <a:spcPct val="90000"/>
            </a:lnSpc>
            <a:spcBef>
              <a:spcPct val="0"/>
            </a:spcBef>
            <a:spcAft>
              <a:spcPct val="35000"/>
            </a:spcAft>
          </a:pPr>
          <a:r>
            <a:rPr lang="en-US" sz="2300" kern="1200" dirty="0" smtClean="0"/>
            <a:t>Situation</a:t>
          </a:r>
          <a:endParaRPr lang="en-US" sz="2300" kern="1200" dirty="0"/>
        </a:p>
      </dsp:txBody>
      <dsp:txXfrm>
        <a:off x="2518" y="1435349"/>
        <a:ext cx="2274161" cy="1010738"/>
      </dsp:txXfrm>
    </dsp:sp>
    <dsp:sp modelId="{B48F5494-5E52-42BA-A661-B1BA6F3320F0}">
      <dsp:nvSpPr>
        <dsp:cNvPr id="0" name=""/>
        <dsp:cNvSpPr/>
      </dsp:nvSpPr>
      <dsp:spPr>
        <a:xfrm>
          <a:off x="2023994" y="1435349"/>
          <a:ext cx="2526845" cy="1010738"/>
        </a:xfrm>
        <a:prstGeom prst="chevron">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2012" tIns="61341" rIns="30671" bIns="61341" numCol="1" spcCol="1270" anchor="ctr" anchorCtr="0">
          <a:noAutofit/>
        </a:bodyPr>
        <a:lstStyle/>
        <a:p>
          <a:pPr lvl="0" algn="ctr" defTabSz="1022350">
            <a:lnSpc>
              <a:spcPct val="90000"/>
            </a:lnSpc>
            <a:spcBef>
              <a:spcPct val="0"/>
            </a:spcBef>
            <a:spcAft>
              <a:spcPct val="35000"/>
            </a:spcAft>
          </a:pPr>
          <a:r>
            <a:rPr lang="en-US" sz="2300" kern="1200" dirty="0" smtClean="0"/>
            <a:t>Problem</a:t>
          </a:r>
          <a:endParaRPr lang="en-US" sz="2300" kern="1200" dirty="0"/>
        </a:p>
      </dsp:txBody>
      <dsp:txXfrm>
        <a:off x="2529363" y="1435349"/>
        <a:ext cx="1516107" cy="1010738"/>
      </dsp:txXfrm>
    </dsp:sp>
    <dsp:sp modelId="{5ABF02E3-F45B-4D85-B44A-FBABCBD398FF}">
      <dsp:nvSpPr>
        <dsp:cNvPr id="0" name=""/>
        <dsp:cNvSpPr/>
      </dsp:nvSpPr>
      <dsp:spPr>
        <a:xfrm>
          <a:off x="4045471" y="1435349"/>
          <a:ext cx="2526845" cy="1010738"/>
        </a:xfrm>
        <a:prstGeom prst="chevron">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2012" tIns="61341" rIns="30671" bIns="61341" numCol="1" spcCol="1270" anchor="ctr" anchorCtr="0">
          <a:noAutofit/>
        </a:bodyPr>
        <a:lstStyle/>
        <a:p>
          <a:pPr lvl="0" algn="ctr" defTabSz="1022350">
            <a:lnSpc>
              <a:spcPct val="90000"/>
            </a:lnSpc>
            <a:spcBef>
              <a:spcPct val="0"/>
            </a:spcBef>
            <a:spcAft>
              <a:spcPct val="35000"/>
            </a:spcAft>
          </a:pPr>
          <a:r>
            <a:rPr lang="en-US" sz="2300" kern="1200" dirty="0" smtClean="0"/>
            <a:t>Thesis Statement</a:t>
          </a:r>
          <a:endParaRPr lang="en-US" sz="2300" kern="1200" dirty="0"/>
        </a:p>
      </dsp:txBody>
      <dsp:txXfrm>
        <a:off x="4550840" y="1435349"/>
        <a:ext cx="1516107" cy="1010738"/>
      </dsp:txXfrm>
    </dsp:sp>
    <dsp:sp modelId="{4DB6BDF7-E3AA-4F88-BCBF-B0789A187691}">
      <dsp:nvSpPr>
        <dsp:cNvPr id="0" name=""/>
        <dsp:cNvSpPr/>
      </dsp:nvSpPr>
      <dsp:spPr>
        <a:xfrm>
          <a:off x="6066947" y="1435349"/>
          <a:ext cx="2526845" cy="1010738"/>
        </a:xfrm>
        <a:prstGeom prst="chevron">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2012" tIns="61341" rIns="30671" bIns="61341" numCol="1" spcCol="1270" anchor="ctr" anchorCtr="0">
          <a:noAutofit/>
        </a:bodyPr>
        <a:lstStyle/>
        <a:p>
          <a:pPr lvl="0" algn="ctr" defTabSz="1022350">
            <a:lnSpc>
              <a:spcPct val="90000"/>
            </a:lnSpc>
            <a:spcBef>
              <a:spcPct val="0"/>
            </a:spcBef>
            <a:spcAft>
              <a:spcPct val="35000"/>
            </a:spcAft>
          </a:pPr>
          <a:r>
            <a:rPr lang="en-US" sz="2300" kern="1200" dirty="0" smtClean="0"/>
            <a:t>Forward</a:t>
          </a:r>
          <a:endParaRPr lang="en-US" sz="2300" kern="1200" dirty="0"/>
        </a:p>
      </dsp:txBody>
      <dsp:txXfrm>
        <a:off x="6572316" y="1435349"/>
        <a:ext cx="1516107" cy="1010738"/>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11/14/2017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11/14/2017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nl-NL" dirty="0" smtClean="0"/>
              <a:t>Writing Introductions to Academic Texts</a:t>
            </a:r>
            <a:endParaRPr lang="nl-NL" dirty="0"/>
          </a:p>
        </p:txBody>
      </p:sp>
      <p:sp>
        <p:nvSpPr>
          <p:cNvPr id="3" name="Subtitle 2"/>
          <p:cNvSpPr>
            <a:spLocks noGrp="1"/>
          </p:cNvSpPr>
          <p:nvPr>
            <p:ph type="subTitle" idx="1"/>
          </p:nvPr>
        </p:nvSpPr>
        <p:spPr/>
        <p:txBody>
          <a:bodyPr/>
          <a:lstStyle/>
          <a:p>
            <a:r>
              <a:rPr lang="nl-NL" dirty="0" smtClean="0"/>
              <a:t>David Hoeflaak – Lecturer Academic Skills – </a:t>
            </a:r>
            <a:r>
              <a:rPr lang="nl-NL" dirty="0"/>
              <a:t>MasaWriting Abstracts</a:t>
            </a:r>
          </a:p>
          <a:p>
            <a:r>
              <a:rPr lang="nl-NL" dirty="0" smtClean="0"/>
              <a:t>ryk University - Brno</a:t>
            </a:r>
            <a:endParaRPr lang="nl-NL" dirty="0"/>
          </a:p>
        </p:txBody>
      </p:sp>
    </p:spTree>
    <p:extLst>
      <p:ext uri="{BB962C8B-B14F-4D97-AF65-F5344CB8AC3E}">
        <p14:creationId xmlns:p14="http://schemas.microsoft.com/office/powerpoint/2010/main" val="2341818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A good introduction has a clear structure</a:t>
            </a:r>
            <a:endParaRPr lang="nl-NL" dirty="0"/>
          </a:p>
        </p:txBody>
      </p:sp>
      <p:sp>
        <p:nvSpPr>
          <p:cNvPr id="3" name="Content Placeholder 2"/>
          <p:cNvSpPr>
            <a:spLocks noGrp="1"/>
          </p:cNvSpPr>
          <p:nvPr>
            <p:ph idx="1"/>
          </p:nvPr>
        </p:nvSpPr>
        <p:spPr>
          <a:xfrm>
            <a:off x="677334" y="1526275"/>
            <a:ext cx="8596668" cy="4940427"/>
          </a:xfrm>
        </p:spPr>
        <p:txBody>
          <a:bodyPr>
            <a:normAutofit fontScale="77500" lnSpcReduction="20000"/>
          </a:bodyPr>
          <a:lstStyle/>
          <a:p>
            <a:pPr>
              <a:buFont typeface="+mj-lt"/>
              <a:buAutoNum type="arabicPeriod"/>
            </a:pPr>
            <a:r>
              <a:rPr lang="nl-NL" dirty="0" smtClean="0"/>
              <a:t>Background Description (situation)</a:t>
            </a:r>
          </a:p>
          <a:p>
            <a:pPr lvl="1"/>
            <a:r>
              <a:rPr lang="nl-NL" dirty="0" smtClean="0"/>
              <a:t>What is the state of the field regarding to your topic right now?</a:t>
            </a:r>
          </a:p>
          <a:p>
            <a:pPr lvl="1"/>
            <a:r>
              <a:rPr lang="nl-NL" dirty="0" smtClean="0"/>
              <a:t>Introduces key terms and key words that are important to the topic</a:t>
            </a:r>
          </a:p>
          <a:p>
            <a:pPr lvl="1"/>
            <a:endParaRPr lang="nl-NL" dirty="0"/>
          </a:p>
          <a:p>
            <a:pPr>
              <a:buFont typeface="+mj-lt"/>
              <a:buAutoNum type="arabicPeriod"/>
            </a:pPr>
            <a:r>
              <a:rPr lang="nl-NL" dirty="0" smtClean="0"/>
              <a:t>Description of Controversy (problem)</a:t>
            </a:r>
          </a:p>
          <a:p>
            <a:pPr lvl="1"/>
            <a:r>
              <a:rPr lang="nl-NL" dirty="0" smtClean="0"/>
              <a:t>What is not clear relating to the topic?</a:t>
            </a:r>
          </a:p>
          <a:p>
            <a:pPr lvl="1"/>
            <a:r>
              <a:rPr lang="nl-NL" dirty="0" smtClean="0"/>
              <a:t>Where do academics / experts in the field disagree?</a:t>
            </a:r>
          </a:p>
          <a:p>
            <a:pPr lvl="1"/>
            <a:r>
              <a:rPr lang="nl-NL" dirty="0" smtClean="0"/>
              <a:t>Which knowledge gaps can still be identified?</a:t>
            </a:r>
          </a:p>
          <a:p>
            <a:pPr lvl="1"/>
            <a:endParaRPr lang="nl-NL" dirty="0"/>
          </a:p>
          <a:p>
            <a:pPr>
              <a:buFont typeface="+mj-lt"/>
              <a:buAutoNum type="arabicPeriod"/>
            </a:pPr>
            <a:r>
              <a:rPr lang="nl-NL" dirty="0" smtClean="0"/>
              <a:t>Introduction of the Thesis Statement (why is that a problem)</a:t>
            </a:r>
          </a:p>
          <a:p>
            <a:pPr lvl="1"/>
            <a:r>
              <a:rPr lang="nl-NL" dirty="0" smtClean="0"/>
              <a:t>Based on the identified controversy / knowledge gap, what will be your main idea / argument?</a:t>
            </a:r>
          </a:p>
          <a:p>
            <a:pPr lvl="1"/>
            <a:r>
              <a:rPr lang="nl-NL" dirty="0" smtClean="0"/>
              <a:t>Possibly includes a brief explanation of the main argument</a:t>
            </a:r>
          </a:p>
          <a:p>
            <a:pPr lvl="1"/>
            <a:endParaRPr lang="nl-NL" dirty="0"/>
          </a:p>
          <a:p>
            <a:pPr>
              <a:buFont typeface="+mj-lt"/>
              <a:buAutoNum type="arabicPeriod"/>
            </a:pPr>
            <a:r>
              <a:rPr lang="nl-NL" dirty="0" smtClean="0"/>
              <a:t>Forward</a:t>
            </a:r>
          </a:p>
          <a:p>
            <a:pPr lvl="1"/>
            <a:r>
              <a:rPr lang="nl-NL" dirty="0" smtClean="0"/>
              <a:t>Describes to the reader which sub-topics will be dealt with to cover the main argument</a:t>
            </a:r>
          </a:p>
          <a:p>
            <a:pPr lvl="1"/>
            <a:r>
              <a:rPr lang="nl-NL" dirty="0" smtClean="0"/>
              <a:t>Provided the reader with a road-map of your essay</a:t>
            </a:r>
          </a:p>
          <a:p>
            <a:pPr lvl="1"/>
            <a:r>
              <a:rPr lang="nl-NL" dirty="0" smtClean="0"/>
              <a:t>The forward is based on your sub-questions </a:t>
            </a:r>
          </a:p>
          <a:p>
            <a:pPr lvl="1"/>
            <a:endParaRPr lang="nl-NL" dirty="0"/>
          </a:p>
          <a:p>
            <a:pPr>
              <a:buFont typeface="+mj-lt"/>
              <a:buAutoNum type="arabicPeriod"/>
            </a:pPr>
            <a:endParaRPr lang="nl-NL" dirty="0" smtClean="0"/>
          </a:p>
          <a:p>
            <a:pPr lvl="1"/>
            <a:endParaRPr lang="nl-NL" dirty="0"/>
          </a:p>
          <a:p>
            <a:pPr lvl="1"/>
            <a:endParaRPr lang="nl-NL" dirty="0" smtClean="0"/>
          </a:p>
          <a:p>
            <a:endParaRPr lang="nl-NL" dirty="0" smtClean="0"/>
          </a:p>
          <a:p>
            <a:pPr marL="0" indent="0">
              <a:buNone/>
            </a:pPr>
            <a:endParaRPr lang="nl-NL" dirty="0"/>
          </a:p>
          <a:p>
            <a:endParaRPr lang="nl-NL" dirty="0" smtClean="0"/>
          </a:p>
          <a:p>
            <a:pPr marL="0" indent="0">
              <a:buNone/>
            </a:pPr>
            <a:endParaRPr lang="nl-NL" dirty="0" smtClean="0"/>
          </a:p>
        </p:txBody>
      </p:sp>
    </p:spTree>
    <p:extLst>
      <p:ext uri="{BB962C8B-B14F-4D97-AF65-F5344CB8AC3E}">
        <p14:creationId xmlns:p14="http://schemas.microsoft.com/office/powerpoint/2010/main" val="9318306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A Structural Overview of an Introduction</a:t>
            </a:r>
            <a:endParaRPr lang="nl-NL"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18768443"/>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966582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smtClean="0"/>
              <a:t>Identify the components of the following introduction:</a:t>
            </a:r>
            <a:endParaRPr lang="nl-NL" dirty="0"/>
          </a:p>
        </p:txBody>
      </p:sp>
      <p:sp>
        <p:nvSpPr>
          <p:cNvPr id="3" name="Content Placeholder 2"/>
          <p:cNvSpPr>
            <a:spLocks noGrp="1"/>
          </p:cNvSpPr>
          <p:nvPr>
            <p:ph idx="1"/>
          </p:nvPr>
        </p:nvSpPr>
        <p:spPr>
          <a:xfrm>
            <a:off x="677333" y="2160589"/>
            <a:ext cx="8944461" cy="4495583"/>
          </a:xfrm>
        </p:spPr>
        <p:txBody>
          <a:bodyPr>
            <a:normAutofit/>
          </a:bodyPr>
          <a:lstStyle/>
          <a:p>
            <a:pPr marL="0" indent="0">
              <a:buNone/>
            </a:pPr>
            <a:r>
              <a:rPr lang="en-US" dirty="0"/>
              <a:t>Historians generally concentrate on the twenty year period between 1763 and 1783 as the period which constitutes the American Revolution in which many ordinary working Americans played an essential part.</a:t>
            </a:r>
            <a:endParaRPr lang="nl-NL" dirty="0"/>
          </a:p>
          <a:p>
            <a:pPr marL="0" indent="0">
              <a:buNone/>
            </a:pPr>
            <a:r>
              <a:rPr lang="en-US" dirty="0"/>
              <a:t>However, the involvement of these Americans is not often properly taken into account by historians who most often concentrate on the roles played by key historical figures instead.</a:t>
            </a:r>
            <a:endParaRPr lang="nl-NL" dirty="0"/>
          </a:p>
          <a:p>
            <a:pPr marL="0" indent="0">
              <a:buNone/>
            </a:pPr>
            <a:r>
              <a:rPr lang="en-US" dirty="0"/>
              <a:t>This paper will argue that the nature and aims of the actions of working people are difficult to assess as their roles frequently changed depending on the phase that was played out in the American Revolution. </a:t>
            </a:r>
            <a:endParaRPr lang="nl-NL" dirty="0"/>
          </a:p>
          <a:p>
            <a:pPr marL="0" indent="0">
              <a:buNone/>
            </a:pPr>
            <a:r>
              <a:rPr lang="en-US" dirty="0"/>
              <a:t>First the pre-revolutionary period will be assessed when working people responded to Britain’s authority related to such issues as unjustified taxes and the scarcity of land. In the second part of the paper the post 1776 period will be described when their actions became more revolutionary.</a:t>
            </a:r>
            <a:endParaRPr lang="nl-NL" dirty="0"/>
          </a:p>
          <a:p>
            <a:pPr marL="457200" lvl="1" indent="0">
              <a:buNone/>
            </a:pPr>
            <a:endParaRPr lang="nl-NL" dirty="0" smtClean="0"/>
          </a:p>
        </p:txBody>
      </p:sp>
    </p:spTree>
    <p:extLst>
      <p:ext uri="{BB962C8B-B14F-4D97-AF65-F5344CB8AC3E}">
        <p14:creationId xmlns:p14="http://schemas.microsoft.com/office/powerpoint/2010/main" val="8561705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A </a:t>
            </a:r>
            <a:r>
              <a:rPr lang="nl-NL" dirty="0" smtClean="0"/>
              <a:t>(bad) Student </a:t>
            </a:r>
            <a:r>
              <a:rPr lang="nl-NL" dirty="0" smtClean="0"/>
              <a:t>Example of an Introduction:</a:t>
            </a:r>
            <a:endParaRPr lang="nl-NL" dirty="0"/>
          </a:p>
        </p:txBody>
      </p:sp>
      <p:sp>
        <p:nvSpPr>
          <p:cNvPr id="3" name="Content Placeholder 2"/>
          <p:cNvSpPr>
            <a:spLocks noGrp="1"/>
          </p:cNvSpPr>
          <p:nvPr>
            <p:ph idx="1"/>
          </p:nvPr>
        </p:nvSpPr>
        <p:spPr/>
        <p:txBody>
          <a:bodyPr>
            <a:normAutofit/>
          </a:bodyPr>
          <a:lstStyle/>
          <a:p>
            <a:pPr marL="0" indent="0">
              <a:buNone/>
            </a:pPr>
            <a:r>
              <a:rPr lang="en-US" dirty="0"/>
              <a:t>Nowadays genetically modified food is no more a curiosity and farmers have to take stock of these new technologies</a:t>
            </a:r>
            <a:r>
              <a:rPr lang="de-DE" dirty="0"/>
              <a:t> </a:t>
            </a:r>
            <a:r>
              <a:rPr lang="en-US" dirty="0"/>
              <a:t>. The plants should be high-yield and the fruits and vegetables should look bigger and healthier to entice customers in the supermarket. In the USA is 70% of food is genetically modified, so GM food is part of everyday life. In the USA genetically modified plants growing on 50 billion hectare field, in Canada 6 billion and in Argentina and Brazil approximately 26,5 billion hectare. The </a:t>
            </a:r>
            <a:r>
              <a:rPr lang="de-DE" dirty="0"/>
              <a:t> </a:t>
            </a:r>
            <a:r>
              <a:rPr lang="en-US" dirty="0"/>
              <a:t>technology is technically mature because the farmers don’t depend on ransom’s because the researcher searching for genes which are charge for particular characteristic’s. These genes can find in any other plants or actually in animals or human. That followed the desire gene will be cut off via particular enzymes and build into the plants which should have the characteristic. The GM food technology is irresistible so the main question is what impacts do the increasing GM food technology have on the economy</a:t>
            </a:r>
            <a:r>
              <a:rPr lang="de-DE" dirty="0"/>
              <a:t> </a:t>
            </a:r>
            <a:r>
              <a:rPr lang="en-US" dirty="0" smtClean="0"/>
              <a:t>?</a:t>
            </a:r>
            <a:endParaRPr lang="nl-NL" dirty="0"/>
          </a:p>
        </p:txBody>
      </p:sp>
    </p:spTree>
    <p:extLst>
      <p:ext uri="{BB962C8B-B14F-4D97-AF65-F5344CB8AC3E}">
        <p14:creationId xmlns:p14="http://schemas.microsoft.com/office/powerpoint/2010/main" val="2863448046"/>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402</TotalTime>
  <Words>354</Words>
  <Application>Microsoft Office PowerPoint</Application>
  <PresentationFormat>Widescreen</PresentationFormat>
  <Paragraphs>39</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Trebuchet MS</vt:lpstr>
      <vt:lpstr>Wingdings 3</vt:lpstr>
      <vt:lpstr>Facet</vt:lpstr>
      <vt:lpstr>Writing Introductions to Academic Texts</vt:lpstr>
      <vt:lpstr>A good introduction has a clear structure</vt:lpstr>
      <vt:lpstr>A Structural Overview of an Introduction</vt:lpstr>
      <vt:lpstr>Identify the components of the following introduction:</vt:lpstr>
      <vt:lpstr>A (bad) Student Example of an Introduction: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Abstracts</dc:title>
  <dc:creator>Fagadhi</dc:creator>
  <cp:lastModifiedBy>Fagadhi</cp:lastModifiedBy>
  <cp:revision>17</cp:revision>
  <dcterms:created xsi:type="dcterms:W3CDTF">2017-10-25T16:28:53Z</dcterms:created>
  <dcterms:modified xsi:type="dcterms:W3CDTF">2017-11-14T05:21:17Z</dcterms:modified>
</cp:coreProperties>
</file>