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4" r:id="rId4"/>
    <p:sldId id="267" r:id="rId5"/>
    <p:sldId id="265" r:id="rId6"/>
    <p:sldId id="277" r:id="rId7"/>
    <p:sldId id="283" r:id="rId8"/>
    <p:sldId id="289" r:id="rId9"/>
    <p:sldId id="268" r:id="rId10"/>
    <p:sldId id="294" r:id="rId11"/>
    <p:sldId id="296" r:id="rId12"/>
    <p:sldId id="295" r:id="rId13"/>
    <p:sldId id="269" r:id="rId14"/>
    <p:sldId id="271" r:id="rId15"/>
    <p:sldId id="278" r:id="rId16"/>
    <p:sldId id="284" r:id="rId17"/>
    <p:sldId id="285" r:id="rId18"/>
    <p:sldId id="274" r:id="rId19"/>
    <p:sldId id="281" r:id="rId20"/>
    <p:sldId id="292" r:id="rId21"/>
    <p:sldId id="286" r:id="rId22"/>
    <p:sldId id="282" r:id="rId23"/>
    <p:sldId id="293" r:id="rId24"/>
    <p:sldId id="287" r:id="rId25"/>
    <p:sldId id="28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4E93-DAAA-40BD-953B-7C237380EA08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D87E-BF0A-47E7-B58F-E62467CED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7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D87E-BF0A-47E7-B58F-E62467CED2E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8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373" y="769072"/>
            <a:ext cx="11367654" cy="238760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+mn-lt"/>
              </a:rPr>
              <a:t>Liberalismus</a:t>
            </a:r>
            <a:r>
              <a:rPr lang="en-US" sz="3200" dirty="0">
                <a:latin typeface="+mn-lt"/>
              </a:rPr>
              <a:t>: </a:t>
            </a:r>
            <a:r>
              <a:rPr lang="cs-CZ" sz="3200" dirty="0">
                <a:latin typeface="+mn-lt"/>
              </a:rPr>
              <a:t>trhy a interdependence</a:t>
            </a:r>
            <a:endParaRPr lang="en-US" sz="32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Petr Ocelík</a:t>
            </a:r>
          </a:p>
          <a:p>
            <a:endParaRPr lang="en-US" sz="2600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24000" y="5787735"/>
            <a:ext cx="9144000" cy="98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MEB401 Teorie bezpečnosti a metodologie / MEB</a:t>
            </a:r>
            <a:r>
              <a:rPr lang="en-US" sz="2000" dirty="0"/>
              <a:t>4</a:t>
            </a:r>
            <a:r>
              <a:rPr lang="cs-CZ" sz="2000" dirty="0"/>
              <a:t>27</a:t>
            </a:r>
            <a:r>
              <a:rPr lang="en-US" sz="2000" dirty="0"/>
              <a:t> </a:t>
            </a:r>
            <a:r>
              <a:rPr lang="cs-CZ" sz="2000" dirty="0"/>
              <a:t>Bezpečnost: teorie a koncepty</a:t>
            </a:r>
            <a:endParaRPr lang="en-US" sz="2000" dirty="0"/>
          </a:p>
          <a:p>
            <a:r>
              <a:rPr lang="en-US" sz="2000" dirty="0"/>
              <a:t>1</a:t>
            </a:r>
            <a:r>
              <a:rPr lang="cs-CZ" sz="2000" dirty="0"/>
              <a:t>2. října</a:t>
            </a:r>
            <a:r>
              <a:rPr lang="en-US" sz="2000" dirty="0"/>
              <a:t> 201</a:t>
            </a:r>
            <a:r>
              <a:rPr lang="cs-CZ" sz="2000" dirty="0"/>
              <a:t>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7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79BB0B-80B1-47B1-B5AF-EE130273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90" y="0"/>
            <a:ext cx="762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FA568D-E337-4A01-B9DE-48358AA4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60"/>
            <a:ext cx="12192000" cy="69586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1E58266-DF24-4231-A41E-21E64A9802D6}"/>
              </a:ext>
            </a:extLst>
          </p:cNvPr>
          <p:cNvSpPr txBox="1"/>
          <p:nvPr/>
        </p:nvSpPr>
        <p:spPr>
          <a:xfrm>
            <a:off x="10292317" y="6280967"/>
            <a:ext cx="16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Hao et al. 2016</a:t>
            </a:r>
          </a:p>
        </p:txBody>
      </p:sp>
    </p:spTree>
    <p:extLst>
      <p:ext uri="{BB962C8B-B14F-4D97-AF65-F5344CB8AC3E}">
        <p14:creationId xmlns:p14="http://schemas.microsoft.com/office/powerpoint/2010/main" val="409739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celot\Dropbox\Energy Section\Obor\Kurzy\MEB421 Vybrané metody výzkumu mezinárodních vztahů\2012\přednášky\MEB421_SNA\energy_ev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763"/>
            <a:ext cx="121920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Ocelot\Dropbox\Energy Section\Obor\Kurzy\MEB421 Vybrané metody výzkumu mezinárodních vztahů\2012\přednášky\MEB421_SNA\energy_ev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Ocelot\Dropbox\Energy Section\Obor\Kurzy\MEB421 Vybrané metody výzkumu mezinárodních vztahů\2012\přednášky\MEB421_SNA\energy_ev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6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</a:t>
            </a:r>
            <a:r>
              <a:rPr lang="cs-CZ" dirty="0"/>
              <a:t>mezinárodní režim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Mezinárodní režim</a:t>
            </a:r>
            <a:r>
              <a:rPr lang="en-US" b="1" dirty="0"/>
              <a:t>: </a:t>
            </a:r>
            <a:r>
              <a:rPr lang="cs-CZ" dirty="0"/>
              <a:t>záměrně vytvořená instituce ustavující určité normy a principy, na jejichž základě očekávání zúčastněných v určité tematické oblasti konvergují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Režimy jsou často </a:t>
            </a:r>
            <a:r>
              <a:rPr lang="en-US" dirty="0"/>
              <a:t>“</a:t>
            </a:r>
            <a:r>
              <a:rPr lang="cs-CZ" dirty="0"/>
              <a:t>doplňovány</a:t>
            </a:r>
            <a:r>
              <a:rPr lang="en-US" dirty="0"/>
              <a:t>” </a:t>
            </a:r>
            <a:r>
              <a:rPr lang="cs-CZ" b="1" dirty="0"/>
              <a:t>mezinárodními organizacemi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Mezinárodní režimy mohou mít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(semi)</a:t>
            </a:r>
            <a:r>
              <a:rPr lang="cs-CZ" b="1" dirty="0">
                <a:sym typeface="Wingdings" panose="05000000000000000000" pitchFamily="2" charset="2"/>
              </a:rPr>
              <a:t>autonomní</a:t>
            </a:r>
            <a:r>
              <a:rPr lang="en-US" b="1" dirty="0">
                <a:sym typeface="Wingdings" panose="05000000000000000000" pitchFamily="2" charset="2"/>
              </a:rPr>
              <a:t> status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cs-CZ" b="1" dirty="0"/>
              <a:t>Funkce režimů </a:t>
            </a:r>
            <a:r>
              <a:rPr lang="en-US" dirty="0"/>
              <a:t>(Keohane 1982)</a:t>
            </a:r>
            <a:r>
              <a:rPr lang="en-US" b="1" dirty="0"/>
              <a:t>:</a:t>
            </a:r>
          </a:p>
          <a:p>
            <a:pPr lvl="1"/>
            <a:r>
              <a:rPr lang="cs-CZ" dirty="0"/>
              <a:t>Konvergence očekávání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Snižování nejistoty</a:t>
            </a:r>
            <a:endParaRPr lang="en-US" dirty="0"/>
          </a:p>
          <a:p>
            <a:pPr lvl="1"/>
            <a:r>
              <a:rPr lang="cs-CZ" dirty="0"/>
              <a:t>Snižování transakčních nákladů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interdependence</a:t>
            </a:r>
          </a:p>
        </p:txBody>
      </p:sp>
      <p:pic>
        <p:nvPicPr>
          <p:cNvPr id="4" name="Picture 3" descr="C:\Users\Ocelot\AppData\Local\Temp\ScreenCli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024"/>
            <a:ext cx="10799618" cy="53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8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interdependence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21236"/>
            <a:ext cx="8772489" cy="22059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96089"/>
            <a:ext cx="8772489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interdependence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2" y="4408054"/>
            <a:ext cx="8772489" cy="2205903"/>
          </a:xfrm>
          <a:prstGeom prst="rect">
            <a:avLst/>
          </a:prstGeom>
        </p:spPr>
      </p:pic>
      <p:pic>
        <p:nvPicPr>
          <p:cNvPr id="5" name="Picture 2" descr="http://israelvalley.s3-eu-west-1.amazonaws.com/files/000/010/991/original/wall_street.jpg?1401443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1827146"/>
            <a:ext cx="3132857" cy="2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edia.cagle.com/79/2009/10/16/70133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17" y="1820447"/>
            <a:ext cx="3670365" cy="25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1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(inter)dependence vs. (inter)dependency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789227" cy="4886757"/>
          </a:xfrm>
        </p:spPr>
        <p:txBody>
          <a:bodyPr/>
          <a:lstStyle/>
          <a:p>
            <a:r>
              <a:rPr lang="en-US" dirty="0"/>
              <a:t>(inter)</a:t>
            </a:r>
            <a:r>
              <a:rPr lang="en-US" b="1" dirty="0"/>
              <a:t>dependence</a:t>
            </a:r>
            <a:r>
              <a:rPr lang="en-US" dirty="0"/>
              <a:t> ~ (</a:t>
            </a:r>
            <a:r>
              <a:rPr lang="cs-CZ" dirty="0"/>
              <a:t>vzájemný</a:t>
            </a:r>
            <a:r>
              <a:rPr lang="en-US" dirty="0"/>
              <a:t>) </a:t>
            </a:r>
            <a:r>
              <a:rPr lang="cs-CZ" dirty="0"/>
              <a:t>bilaterální vztah</a:t>
            </a:r>
            <a:endParaRPr lang="en-US" dirty="0"/>
          </a:p>
          <a:p>
            <a:pPr lvl="1"/>
            <a:r>
              <a:rPr lang="cs-CZ" dirty="0"/>
              <a:t>Např.</a:t>
            </a:r>
            <a:r>
              <a:rPr lang="en-US" dirty="0"/>
              <a:t>: </a:t>
            </a:r>
            <a:r>
              <a:rPr lang="cs-CZ" dirty="0"/>
              <a:t>importní</a:t>
            </a:r>
            <a:r>
              <a:rPr lang="en-US" dirty="0"/>
              <a:t> dependence, </a:t>
            </a:r>
            <a:r>
              <a:rPr lang="cs-CZ" dirty="0"/>
              <a:t>bezpečnostní dependence</a:t>
            </a:r>
            <a:r>
              <a:rPr lang="en-US" dirty="0"/>
              <a:t>, </a:t>
            </a:r>
            <a:r>
              <a:rPr lang="cs-CZ" dirty="0"/>
              <a:t>kapitálová dependence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tematicky specifické vztahy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dependency</a:t>
            </a:r>
            <a:r>
              <a:rPr lang="en-US" dirty="0"/>
              <a:t> ~ </a:t>
            </a:r>
            <a:r>
              <a:rPr lang="cs-CZ" dirty="0"/>
              <a:t>strukturálně definovaný vztah</a:t>
            </a:r>
            <a:endParaRPr lang="en-US" dirty="0"/>
          </a:p>
          <a:p>
            <a:pPr lvl="1"/>
            <a:r>
              <a:rPr lang="cs-CZ" dirty="0"/>
              <a:t>Komplexní vzorec vztahů mezi centrem a (semi)periferií, který udržuje podvyvinutost periferie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83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interdependence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>
            <a:normAutofit/>
          </a:bodyPr>
          <a:lstStyle/>
          <a:p>
            <a:r>
              <a:rPr lang="en-US" b="1" dirty="0"/>
              <a:t>Interdependence: </a:t>
            </a:r>
            <a:r>
              <a:rPr lang="cs-CZ" dirty="0"/>
              <a:t>vztah vzájemné</a:t>
            </a:r>
            <a:r>
              <a:rPr lang="en-US" dirty="0"/>
              <a:t>, </a:t>
            </a:r>
            <a:r>
              <a:rPr lang="cs-CZ" dirty="0"/>
              <a:t>zpravidla</a:t>
            </a:r>
          </a:p>
          <a:p>
            <a:pPr marL="0" indent="0">
              <a:buNone/>
            </a:pPr>
            <a:r>
              <a:rPr lang="cs-CZ" dirty="0"/>
              <a:t>   asymetrické, závislosti</a:t>
            </a:r>
            <a:r>
              <a:rPr lang="en-US" dirty="0"/>
              <a:t>, </a:t>
            </a:r>
            <a:r>
              <a:rPr lang="cs-CZ" dirty="0"/>
              <a:t>která při přerušení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cs-CZ" dirty="0"/>
              <a:t>přináší významné náklady a omezení oběma </a:t>
            </a:r>
          </a:p>
          <a:p>
            <a:pPr marL="0" indent="0">
              <a:buNone/>
            </a:pPr>
            <a:r>
              <a:rPr lang="cs-CZ" dirty="0"/>
              <a:t>   stranám 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</a:t>
            </a:r>
            <a:r>
              <a:rPr lang="cs-CZ" dirty="0">
                <a:sym typeface="Wingdings" panose="05000000000000000000" pitchFamily="2" charset="2"/>
              </a:rPr>
              <a:t>Není možné </a:t>
            </a:r>
            <a:r>
              <a:rPr lang="en-US" dirty="0">
                <a:sym typeface="Wingdings" panose="05000000000000000000" pitchFamily="2" charset="2"/>
              </a:rPr>
              <a:t>a priori </a:t>
            </a:r>
            <a:r>
              <a:rPr lang="cs-CZ" dirty="0">
                <a:sym typeface="Wingdings" panose="05000000000000000000" pitchFamily="2" charset="2"/>
              </a:rPr>
              <a:t>určit, zda náklady převáží zisky a naopak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“</a:t>
            </a:r>
            <a:r>
              <a:rPr lang="cs-CZ" b="1" dirty="0">
                <a:sym typeface="Wingdings" panose="05000000000000000000" pitchFamily="2" charset="2"/>
              </a:rPr>
              <a:t>Strategické komodity</a:t>
            </a:r>
            <a:r>
              <a:rPr lang="en-US" dirty="0">
                <a:sym typeface="Wingdings" panose="05000000000000000000" pitchFamily="2" charset="2"/>
              </a:rPr>
              <a:t>” </a:t>
            </a:r>
            <a:r>
              <a:rPr lang="cs-CZ" dirty="0">
                <a:sym typeface="Wingdings" panose="05000000000000000000" pitchFamily="2" charset="2"/>
              </a:rPr>
              <a:t>neexistují</a:t>
            </a:r>
            <a:r>
              <a:rPr lang="en-US" dirty="0">
                <a:sym typeface="Wingdings" panose="05000000000000000000" pitchFamily="2" charset="2"/>
              </a:rPr>
              <a:t>;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cs-CZ" dirty="0">
                <a:sym typeface="Wingdings" panose="05000000000000000000" pitchFamily="2" charset="2"/>
              </a:rPr>
              <a:t>důležitost komodit je odvislá od kalkulace </a:t>
            </a:r>
            <a:r>
              <a:rPr lang="cs-CZ" b="1" dirty="0">
                <a:sym typeface="Wingdings" panose="05000000000000000000" pitchFamily="2" charset="2"/>
              </a:rPr>
              <a:t>zisků a nákladů</a:t>
            </a:r>
            <a:endParaRPr lang="en-US" dirty="0"/>
          </a:p>
        </p:txBody>
      </p:sp>
      <p:pic>
        <p:nvPicPr>
          <p:cNvPr id="4" name="Picture 2" descr="C:\Users\Ocelot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89" y="356504"/>
            <a:ext cx="3697742" cy="44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0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</a:t>
            </a:r>
            <a:r>
              <a:rPr lang="cs-CZ" dirty="0"/>
              <a:t>citlivost (</a:t>
            </a:r>
            <a:r>
              <a:rPr lang="en-US" dirty="0"/>
              <a:t>sensitivity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Citlivost</a:t>
            </a:r>
            <a:r>
              <a:rPr lang="en-US" b="1" dirty="0"/>
              <a:t>: </a:t>
            </a:r>
            <a:r>
              <a:rPr lang="cs-CZ" dirty="0"/>
              <a:t>daná </a:t>
            </a:r>
            <a:r>
              <a:rPr lang="en-US" dirty="0"/>
              <a:t>(</a:t>
            </a:r>
            <a:r>
              <a:rPr lang="cs-CZ" dirty="0"/>
              <a:t>ne</a:t>
            </a:r>
            <a:r>
              <a:rPr lang="en-US" dirty="0"/>
              <a:t>)</a:t>
            </a:r>
            <a:r>
              <a:rPr lang="cs-CZ" dirty="0"/>
              <a:t>schopností snížit vnějškově způsobené náklady </a:t>
            </a:r>
            <a:r>
              <a:rPr lang="cs-CZ" b="1" dirty="0"/>
              <a:t>před</a:t>
            </a:r>
            <a:r>
              <a:rPr lang="en-US" b="1" dirty="0"/>
              <a:t> (</a:t>
            </a:r>
            <a:r>
              <a:rPr lang="cs-CZ" b="1" dirty="0"/>
              <a:t>či bez</a:t>
            </a:r>
            <a:r>
              <a:rPr lang="en-US" b="1" dirty="0"/>
              <a:t>) </a:t>
            </a:r>
            <a:r>
              <a:rPr lang="cs-CZ" dirty="0"/>
              <a:t>přijetím</a:t>
            </a:r>
            <a:r>
              <a:rPr lang="cs-CZ" b="1" dirty="0"/>
              <a:t> adaptačních opatření 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  (1)</a:t>
            </a:r>
            <a:r>
              <a:rPr lang="en-US" dirty="0"/>
              <a:t> </a:t>
            </a:r>
            <a:r>
              <a:rPr lang="cs-CZ" dirty="0"/>
              <a:t>Jako vysoké jsou tyto náklady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   (2)</a:t>
            </a:r>
            <a:r>
              <a:rPr lang="en-US" dirty="0"/>
              <a:t> </a:t>
            </a:r>
            <a:r>
              <a:rPr lang="cs-CZ" dirty="0"/>
              <a:t>Jak rychle se tyto náklady projevují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cs-CZ" dirty="0"/>
              <a:t>Co by mohly být příklady regulačních či polických opatření namířených na snížení citlivosti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1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Liberalismus v MVZ</a:t>
            </a:r>
            <a:r>
              <a:rPr lang="en-US" dirty="0"/>
              <a:t> </a:t>
            </a:r>
          </a:p>
          <a:p>
            <a:r>
              <a:rPr lang="cs-CZ" dirty="0"/>
              <a:t>Liberalismus: aktérství a struktura</a:t>
            </a:r>
            <a:endParaRPr lang="en-US" dirty="0"/>
          </a:p>
          <a:p>
            <a:r>
              <a:rPr lang="cs-CZ" dirty="0"/>
              <a:t>Komplexní interdependence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</a:t>
            </a:r>
            <a:r>
              <a:rPr lang="cs-CZ" dirty="0"/>
              <a:t>citlivost (</a:t>
            </a:r>
            <a:r>
              <a:rPr lang="en-US" dirty="0"/>
              <a:t>sensitivity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Citlivost</a:t>
            </a:r>
            <a:r>
              <a:rPr lang="en-US" b="1" dirty="0"/>
              <a:t>: </a:t>
            </a:r>
            <a:r>
              <a:rPr lang="cs-CZ" dirty="0"/>
              <a:t>daná </a:t>
            </a:r>
            <a:r>
              <a:rPr lang="en-US" dirty="0"/>
              <a:t>(</a:t>
            </a:r>
            <a:r>
              <a:rPr lang="cs-CZ" dirty="0"/>
              <a:t>ne</a:t>
            </a:r>
            <a:r>
              <a:rPr lang="en-US" dirty="0"/>
              <a:t>)</a:t>
            </a:r>
            <a:r>
              <a:rPr lang="cs-CZ" dirty="0"/>
              <a:t>schopností snížit vnějškově způsobené náklady </a:t>
            </a:r>
            <a:r>
              <a:rPr lang="cs-CZ" b="1" dirty="0"/>
              <a:t>před</a:t>
            </a:r>
            <a:r>
              <a:rPr lang="en-US" b="1" dirty="0"/>
              <a:t> (</a:t>
            </a:r>
            <a:r>
              <a:rPr lang="cs-CZ" b="1" dirty="0"/>
              <a:t>či bez</a:t>
            </a:r>
            <a:r>
              <a:rPr lang="en-US" b="1" dirty="0"/>
              <a:t>) </a:t>
            </a:r>
            <a:r>
              <a:rPr lang="cs-CZ" dirty="0"/>
              <a:t>přijetím</a:t>
            </a:r>
            <a:r>
              <a:rPr lang="cs-CZ" b="1" dirty="0"/>
              <a:t> adaptačních opatření 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  (1)</a:t>
            </a:r>
            <a:r>
              <a:rPr lang="en-US" dirty="0"/>
              <a:t> </a:t>
            </a:r>
            <a:r>
              <a:rPr lang="cs-CZ" dirty="0"/>
              <a:t>Jako vysoké jsou tyto náklady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   (2)</a:t>
            </a:r>
            <a:r>
              <a:rPr lang="en-US" dirty="0"/>
              <a:t> </a:t>
            </a:r>
            <a:r>
              <a:rPr lang="cs-CZ" dirty="0"/>
              <a:t>Jak rychle se tyto náklady projevují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cs-CZ" b="1" dirty="0"/>
              <a:t>Např.</a:t>
            </a:r>
            <a:r>
              <a:rPr lang="en-US" b="1" dirty="0"/>
              <a:t>: </a:t>
            </a:r>
            <a:r>
              <a:rPr lang="cs-CZ" dirty="0"/>
              <a:t>využití skladovacích kapacit</a:t>
            </a:r>
            <a:r>
              <a:rPr lang="en-US" dirty="0"/>
              <a:t>, </a:t>
            </a:r>
            <a:r>
              <a:rPr lang="cs-CZ" dirty="0"/>
              <a:t>spotové obchodování</a:t>
            </a:r>
            <a:r>
              <a:rPr lang="en-US" dirty="0"/>
              <a:t>, </a:t>
            </a:r>
            <a:r>
              <a:rPr lang="cs-CZ" dirty="0"/>
              <a:t>aktivace diverzifikačních kontraktů apod.</a:t>
            </a: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4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</a:t>
            </a:r>
            <a:r>
              <a:rPr lang="cs-CZ" dirty="0"/>
              <a:t>citlivost (</a:t>
            </a:r>
            <a:r>
              <a:rPr lang="en-US" dirty="0"/>
              <a:t>sensitivity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2" descr="http://www.mero.cz/images/stranka/CTR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20794"/>
            <a:ext cx="5028140" cy="38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ero.cz/images/stranka/mapa_oba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41" y="2220794"/>
            <a:ext cx="5487459" cy="38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1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</a:t>
            </a:r>
            <a:r>
              <a:rPr lang="cs-CZ" dirty="0"/>
              <a:t>zranitelnost (</a:t>
            </a:r>
            <a:r>
              <a:rPr lang="en-US" dirty="0"/>
              <a:t>vulnerability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Zranitelnost</a:t>
            </a:r>
            <a:r>
              <a:rPr lang="en-US" b="1" dirty="0"/>
              <a:t>: </a:t>
            </a:r>
            <a:r>
              <a:rPr lang="cs-CZ" dirty="0"/>
              <a:t>daná </a:t>
            </a:r>
            <a:r>
              <a:rPr lang="en-US" dirty="0"/>
              <a:t>(</a:t>
            </a:r>
            <a:r>
              <a:rPr lang="cs-CZ" dirty="0"/>
              <a:t>ne</a:t>
            </a:r>
            <a:r>
              <a:rPr lang="en-US" dirty="0"/>
              <a:t>)</a:t>
            </a:r>
            <a:r>
              <a:rPr lang="cs-CZ" dirty="0"/>
              <a:t>schopností snížit vnějškově způsobené náklady </a:t>
            </a:r>
            <a:r>
              <a:rPr lang="cs-CZ" b="1" dirty="0"/>
              <a:t>po</a:t>
            </a:r>
            <a:r>
              <a:rPr lang="en-US" b="1" dirty="0"/>
              <a:t> </a:t>
            </a:r>
            <a:r>
              <a:rPr lang="cs-CZ" dirty="0"/>
              <a:t>přijetí</a:t>
            </a:r>
            <a:r>
              <a:rPr lang="cs-CZ" b="1" dirty="0"/>
              <a:t> adaptačních opatření (AO) 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cs-CZ" b="1" dirty="0"/>
              <a:t> </a:t>
            </a:r>
            <a:r>
              <a:rPr lang="en-US" b="1" dirty="0"/>
              <a:t>(1)</a:t>
            </a:r>
            <a:r>
              <a:rPr lang="en-US" dirty="0"/>
              <a:t> </a:t>
            </a:r>
            <a:r>
              <a:rPr lang="cs-CZ" dirty="0"/>
              <a:t>Jak vysoké jsou tyto náklady po přijetí AO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  (2)</a:t>
            </a:r>
            <a:r>
              <a:rPr lang="en-US" dirty="0"/>
              <a:t> </a:t>
            </a:r>
            <a:r>
              <a:rPr lang="cs-CZ" dirty="0"/>
              <a:t>Jak rychle se náklady po přijetí AO snižují</a:t>
            </a:r>
            <a:r>
              <a:rPr lang="en-US" dirty="0"/>
              <a:t>?</a:t>
            </a:r>
          </a:p>
          <a:p>
            <a:endParaRPr lang="cs-CZ" dirty="0"/>
          </a:p>
          <a:p>
            <a:r>
              <a:rPr lang="cs-CZ" dirty="0"/>
              <a:t>Co by mohly být příklady regulačních či polických opatření namířených na snížení zranitelnosti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1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</a:t>
            </a:r>
            <a:r>
              <a:rPr lang="cs-CZ" dirty="0"/>
              <a:t>zranitelnost (</a:t>
            </a:r>
            <a:r>
              <a:rPr lang="en-US" dirty="0"/>
              <a:t>vulnerability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Zranitelnost</a:t>
            </a:r>
            <a:r>
              <a:rPr lang="en-US" b="1" dirty="0"/>
              <a:t>: </a:t>
            </a:r>
            <a:r>
              <a:rPr lang="cs-CZ" dirty="0"/>
              <a:t>daná </a:t>
            </a:r>
            <a:r>
              <a:rPr lang="en-US" dirty="0"/>
              <a:t>(</a:t>
            </a:r>
            <a:r>
              <a:rPr lang="cs-CZ" dirty="0"/>
              <a:t>ne</a:t>
            </a:r>
            <a:r>
              <a:rPr lang="en-US" dirty="0"/>
              <a:t>)</a:t>
            </a:r>
            <a:r>
              <a:rPr lang="cs-CZ" dirty="0"/>
              <a:t>schopností snížit vnějškově způsobené náklady </a:t>
            </a:r>
            <a:r>
              <a:rPr lang="cs-CZ" b="1" dirty="0"/>
              <a:t>po</a:t>
            </a:r>
            <a:r>
              <a:rPr lang="en-US" b="1" dirty="0"/>
              <a:t> </a:t>
            </a:r>
            <a:r>
              <a:rPr lang="cs-CZ" dirty="0"/>
              <a:t>přijetí</a:t>
            </a:r>
            <a:r>
              <a:rPr lang="cs-CZ" b="1" dirty="0"/>
              <a:t> adaptačních opatření (AO)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cs-CZ" b="1" dirty="0"/>
              <a:t> </a:t>
            </a:r>
            <a:r>
              <a:rPr lang="en-US" b="1" dirty="0"/>
              <a:t>(1)</a:t>
            </a:r>
            <a:r>
              <a:rPr lang="en-US" dirty="0"/>
              <a:t> </a:t>
            </a:r>
            <a:r>
              <a:rPr lang="cs-CZ" dirty="0"/>
              <a:t>Jako vysoké jsou tyto náklady po přijetí AO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  (2)</a:t>
            </a:r>
            <a:r>
              <a:rPr lang="en-US" dirty="0"/>
              <a:t> </a:t>
            </a:r>
            <a:r>
              <a:rPr lang="cs-CZ" dirty="0"/>
              <a:t>Jak rychle se náklady po přijetí AO snižují</a:t>
            </a:r>
            <a:r>
              <a:rPr lang="en-US" dirty="0"/>
              <a:t>?</a:t>
            </a:r>
          </a:p>
          <a:p>
            <a:endParaRPr lang="cs-CZ" dirty="0"/>
          </a:p>
          <a:p>
            <a:r>
              <a:rPr lang="cs-CZ" b="1" dirty="0"/>
              <a:t>Např</a:t>
            </a:r>
            <a:r>
              <a:rPr lang="en-US" b="1" dirty="0"/>
              <a:t>.: </a:t>
            </a:r>
            <a:r>
              <a:rPr lang="cs-CZ" dirty="0"/>
              <a:t>omezení energetické spotřeby</a:t>
            </a:r>
            <a:r>
              <a:rPr lang="en-US" dirty="0"/>
              <a:t>, </a:t>
            </a:r>
            <a:r>
              <a:rPr lang="cs-CZ" dirty="0"/>
              <a:t>investice do diverzifikace a alternativních zdrojů energie</a:t>
            </a:r>
            <a:r>
              <a:rPr lang="en-US" dirty="0"/>
              <a:t>, </a:t>
            </a:r>
            <a:r>
              <a:rPr lang="cs-CZ" dirty="0"/>
              <a:t>restrukturalizace ekonomiky apod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5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Interdependence: </a:t>
            </a:r>
            <a:r>
              <a:rPr lang="cs-CZ" dirty="0"/>
              <a:t>zranitelnost (</a:t>
            </a:r>
            <a:r>
              <a:rPr lang="en-US" dirty="0"/>
              <a:t>vulnerability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6" name="Picture 2" descr="http://www.hoosieragtoday.com/wp-content/uploads/2013/10/gas-shor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7" y="1862692"/>
            <a:ext cx="5108602" cy="41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celot\AppData\Local\Temp\ScreenCl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42" y="1862692"/>
            <a:ext cx="5166079" cy="41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7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46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Liberalismus v MVZ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Mezinárodní systém </a:t>
            </a:r>
            <a:r>
              <a:rPr lang="en-US" dirty="0"/>
              <a:t>(</a:t>
            </a:r>
            <a:r>
              <a:rPr lang="cs-CZ" dirty="0"/>
              <a:t>MS</a:t>
            </a:r>
            <a:r>
              <a:rPr lang="en-US" dirty="0"/>
              <a:t>)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cs-CZ" b="1" dirty="0"/>
              <a:t>anarchicky organizován</a:t>
            </a:r>
            <a:r>
              <a:rPr lang="en-US" dirty="0"/>
              <a:t> </a:t>
            </a:r>
          </a:p>
          <a:p>
            <a:r>
              <a:rPr lang="cs-CZ" b="1" dirty="0"/>
              <a:t>Ale: efekty anarchického uspořádání</a:t>
            </a:r>
            <a:r>
              <a:rPr lang="en-US" b="1" dirty="0"/>
              <a:t> </a:t>
            </a:r>
            <a:r>
              <a:rPr lang="cs-CZ" dirty="0"/>
              <a:t>jsou</a:t>
            </a:r>
            <a:r>
              <a:rPr lang="en-US" dirty="0"/>
              <a:t> </a:t>
            </a:r>
            <a:r>
              <a:rPr lang="cs-CZ" b="1" dirty="0"/>
              <a:t>moderovány institucemi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b="1" dirty="0"/>
              <a:t>interdependencí</a:t>
            </a:r>
            <a:endParaRPr lang="en-US" dirty="0"/>
          </a:p>
          <a:p>
            <a:r>
              <a:rPr lang="cs-CZ" dirty="0"/>
              <a:t>MS se sestává z </a:t>
            </a:r>
            <a:r>
              <a:rPr lang="cs-CZ" b="1" dirty="0"/>
              <a:t>národních států a nestátních aktérů </a:t>
            </a:r>
            <a:r>
              <a:rPr lang="cs-CZ" dirty="0"/>
              <a:t>jako jsou firmy a </a:t>
            </a:r>
            <a:r>
              <a:rPr lang="cs-CZ" dirty="0" err="1"/>
              <a:t>NGOs</a:t>
            </a:r>
            <a:r>
              <a:rPr lang="en-US" dirty="0"/>
              <a:t> </a:t>
            </a:r>
          </a:p>
          <a:p>
            <a:r>
              <a:rPr lang="cs-CZ" b="1" dirty="0"/>
              <a:t>Konflikt</a:t>
            </a:r>
            <a:r>
              <a:rPr lang="en-US" dirty="0"/>
              <a:t> </a:t>
            </a:r>
            <a:r>
              <a:rPr lang="cs-CZ" dirty="0"/>
              <a:t>není</a:t>
            </a:r>
            <a:r>
              <a:rPr lang="en-US" dirty="0"/>
              <a:t> </a:t>
            </a:r>
            <a:r>
              <a:rPr lang="cs-CZ" b="1" dirty="0"/>
              <a:t>inherentním znakem </a:t>
            </a:r>
            <a:r>
              <a:rPr lang="cs-CZ" dirty="0"/>
              <a:t>MS</a:t>
            </a:r>
            <a:r>
              <a:rPr lang="en-US" dirty="0"/>
              <a:t> </a:t>
            </a:r>
          </a:p>
          <a:p>
            <a:r>
              <a:rPr lang="cs-CZ" b="1" dirty="0"/>
              <a:t>Domácí úroveň </a:t>
            </a:r>
            <a:r>
              <a:rPr lang="cs-CZ" dirty="0"/>
              <a:t>je důležitá pro vysvětlení zahraniční a mezinárodní politiky</a:t>
            </a:r>
            <a:r>
              <a:rPr lang="en-US" dirty="0"/>
              <a:t> (“bottom-up” </a:t>
            </a:r>
            <a:r>
              <a:rPr lang="cs-CZ" dirty="0"/>
              <a:t>perspektiva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754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ekonomické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Liberální tradice MVZ výrazně ovlivněna ekonomickým myšlením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b="1" dirty="0"/>
              <a:t>Neoklasická ekonomie</a:t>
            </a:r>
            <a:r>
              <a:rPr lang="en-US" b="1" dirty="0"/>
              <a:t>: </a:t>
            </a:r>
          </a:p>
          <a:p>
            <a:pPr lvl="1"/>
            <a:r>
              <a:rPr lang="cs-CZ" dirty="0"/>
              <a:t>Tržní mechanismus</a:t>
            </a:r>
            <a:endParaRPr lang="en-US" dirty="0"/>
          </a:p>
          <a:p>
            <a:endParaRPr lang="en-US" dirty="0"/>
          </a:p>
          <a:p>
            <a:r>
              <a:rPr lang="cs-CZ" b="1" dirty="0"/>
              <a:t>Neoinstitucionální ekonomie</a:t>
            </a:r>
            <a:r>
              <a:rPr lang="en-US" b="1" dirty="0"/>
              <a:t>:</a:t>
            </a:r>
          </a:p>
          <a:p>
            <a:pPr lvl="1"/>
            <a:r>
              <a:rPr lang="cs-CZ" dirty="0"/>
              <a:t>Institucionální kontext fungování trhů </a:t>
            </a:r>
            <a:r>
              <a:rPr lang="en-US" dirty="0"/>
              <a:t>(</a:t>
            </a:r>
            <a:r>
              <a:rPr lang="cs-CZ" dirty="0" err="1"/>
              <a:t>např</a:t>
            </a:r>
            <a:r>
              <a:rPr lang="en-US" dirty="0"/>
              <a:t>. </a:t>
            </a:r>
            <a:r>
              <a:rPr lang="cs-CZ" dirty="0"/>
              <a:t>transakční náklady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Přímý vliv na neoliberální institucionalismus </a:t>
            </a:r>
            <a:r>
              <a:rPr lang="en-US" dirty="0"/>
              <a:t>(Keohane &amp; Nye)</a:t>
            </a:r>
          </a:p>
        </p:txBody>
      </p:sp>
    </p:spTree>
    <p:extLst>
      <p:ext uri="{BB962C8B-B14F-4D97-AF65-F5344CB8AC3E}">
        <p14:creationId xmlns:p14="http://schemas.microsoft.com/office/powerpoint/2010/main" val="33260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Aktérství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Aktérství</a:t>
            </a:r>
            <a:r>
              <a:rPr lang="en-US" b="1" dirty="0"/>
              <a:t>: </a:t>
            </a:r>
            <a:r>
              <a:rPr lang="cs-CZ" dirty="0"/>
              <a:t>koncept sociálního aktéra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Aktér</a:t>
            </a:r>
            <a:r>
              <a:rPr lang="en-US" dirty="0"/>
              <a:t>: </a:t>
            </a:r>
            <a:r>
              <a:rPr lang="cs-CZ" dirty="0"/>
              <a:t>entita, která je schopna činit rozhodnutí</a:t>
            </a:r>
            <a:r>
              <a:rPr lang="en-US" dirty="0"/>
              <a:t> </a:t>
            </a:r>
          </a:p>
          <a:p>
            <a:r>
              <a:rPr lang="cs-CZ" dirty="0"/>
              <a:t>Liberalismus má spíš </a:t>
            </a:r>
            <a:r>
              <a:rPr lang="cs-CZ" b="1" dirty="0"/>
              <a:t>optimistický pohled </a:t>
            </a:r>
            <a:r>
              <a:rPr lang="cs-CZ" dirty="0"/>
              <a:t>na aktérství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cs-CZ" dirty="0"/>
              <a:t>Dva proudy</a:t>
            </a:r>
            <a:r>
              <a:rPr lang="en-US" dirty="0"/>
              <a:t>:</a:t>
            </a:r>
          </a:p>
          <a:p>
            <a:pPr lvl="1"/>
            <a:r>
              <a:rPr lang="cs-CZ" b="1" dirty="0"/>
              <a:t>Klasický liberalismus</a:t>
            </a:r>
            <a:r>
              <a:rPr lang="en-US" b="1" dirty="0"/>
              <a:t>: </a:t>
            </a:r>
            <a:r>
              <a:rPr lang="cs-CZ" dirty="0"/>
              <a:t>předpoklad harmonie zájmů</a:t>
            </a:r>
            <a:r>
              <a:rPr lang="en-US" dirty="0"/>
              <a:t> </a:t>
            </a:r>
          </a:p>
          <a:p>
            <a:pPr lvl="1"/>
            <a:r>
              <a:rPr lang="cs-CZ" b="1" dirty="0"/>
              <a:t>Neo-varianty liberalismu</a:t>
            </a:r>
            <a:r>
              <a:rPr lang="en-US" b="1" dirty="0"/>
              <a:t>: </a:t>
            </a:r>
            <a:r>
              <a:rPr lang="cs-CZ" dirty="0"/>
              <a:t>teorie racionální volby, kde aktéři maximalizují vlastní užitek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0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Aktérství: metodologický individualismus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654145" cy="5167312"/>
          </a:xfrm>
        </p:spPr>
        <p:txBody>
          <a:bodyPr/>
          <a:lstStyle/>
          <a:p>
            <a:r>
              <a:rPr lang="cs-CZ" dirty="0"/>
              <a:t>Neo-varianty liberalismu jsou založeny na </a:t>
            </a:r>
            <a:r>
              <a:rPr lang="cs-CZ" b="1" dirty="0"/>
              <a:t>metodologickém individualismu</a:t>
            </a:r>
            <a:r>
              <a:rPr lang="en-US" b="1" dirty="0"/>
              <a:t> </a:t>
            </a:r>
            <a:r>
              <a:rPr lang="en-US" dirty="0"/>
              <a:t>(MI)</a:t>
            </a:r>
          </a:p>
          <a:p>
            <a:endParaRPr lang="en-US" dirty="0"/>
          </a:p>
          <a:p>
            <a:r>
              <a:rPr lang="en-US" dirty="0"/>
              <a:t>MI </a:t>
            </a:r>
            <a:r>
              <a:rPr lang="cs-CZ" dirty="0"/>
              <a:t>předpokládá, že (makro)</a:t>
            </a:r>
            <a:r>
              <a:rPr lang="cs-CZ" b="1" dirty="0"/>
              <a:t>struktury jsou výsledkem interakcí aktérů; </a:t>
            </a:r>
            <a:r>
              <a:rPr lang="cs-CZ" dirty="0"/>
              <a:t>zdůrazňuje proto </a:t>
            </a:r>
            <a:r>
              <a:rPr lang="cs-CZ" b="1" dirty="0"/>
              <a:t>individuální úroveň </a:t>
            </a:r>
            <a:r>
              <a:rPr lang="cs-CZ" dirty="0"/>
              <a:t>vysvětlení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Vznik komplexních fenoménů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cs-CZ" dirty="0">
                <a:sym typeface="Wingdings" panose="05000000000000000000" pitchFamily="2" charset="2"/>
              </a:rPr>
              <a:t>jako je segregace nebo válka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cs-CZ" dirty="0">
                <a:sym typeface="Wingdings" panose="05000000000000000000" pitchFamily="2" charset="2"/>
              </a:rPr>
              <a:t>může být vysvětlen prostřednictvím interakcí aktérů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6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</a:t>
            </a:r>
            <a:r>
              <a:rPr lang="cs-CZ" dirty="0"/>
              <a:t>trh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Struktura</a:t>
            </a:r>
            <a:r>
              <a:rPr lang="en-US" b="1" dirty="0"/>
              <a:t>: </a:t>
            </a:r>
            <a:r>
              <a:rPr lang="cs-CZ" dirty="0"/>
              <a:t>kontext, který umožňuje a/nebo omezuje jednání aktérů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cs-CZ" b="1" dirty="0"/>
              <a:t>Neoklasická ekonomie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cs-CZ" dirty="0"/>
              <a:t>tržní mechanismus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r>
              <a:rPr lang="cs-CZ" dirty="0"/>
              <a:t>Agregace zájmů aktérů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Efektivní distribuce jejich zdrojů</a:t>
            </a:r>
            <a:endParaRPr lang="en-US" dirty="0"/>
          </a:p>
          <a:p>
            <a:pPr lvl="1"/>
            <a:r>
              <a:rPr lang="cs-CZ" dirty="0"/>
              <a:t>Poskytování informací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Nabídky</a:t>
            </a:r>
            <a:r>
              <a:rPr lang="en-US" dirty="0"/>
              <a:t> / </a:t>
            </a:r>
            <a:r>
              <a:rPr lang="cs-CZ" dirty="0"/>
              <a:t>poptávka</a:t>
            </a:r>
            <a:r>
              <a:rPr lang="en-US" dirty="0"/>
              <a:t> </a:t>
            </a:r>
          </a:p>
        </p:txBody>
      </p:sp>
      <p:pic>
        <p:nvPicPr>
          <p:cNvPr id="1026" name="Picture 2" descr="http://www.policonomics.com/wp-content/uploads/Supply-Demand-equilibri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7" y="1914353"/>
            <a:ext cx="10689243" cy="43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r>
              <a:rPr lang="en-US" dirty="0"/>
              <a:t>: </a:t>
            </a:r>
            <a:r>
              <a:rPr lang="cs-CZ" dirty="0"/>
              <a:t>komplexní interdependence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810009" cy="4886757"/>
          </a:xfrm>
        </p:spPr>
        <p:txBody>
          <a:bodyPr/>
          <a:lstStyle/>
          <a:p>
            <a:r>
              <a:rPr lang="cs-CZ" b="1" dirty="0"/>
              <a:t>Neoliberální institucionalismus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cs-CZ" dirty="0"/>
              <a:t>mezinárodní prostředí - komplex institucí a interdependencí </a:t>
            </a:r>
            <a:endParaRPr lang="en-US" dirty="0"/>
          </a:p>
          <a:p>
            <a:endParaRPr lang="en-US" dirty="0"/>
          </a:p>
          <a:p>
            <a:r>
              <a:rPr lang="cs-CZ" b="1" dirty="0"/>
              <a:t>Komplexní interdependence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pPr lvl="1"/>
            <a:r>
              <a:rPr lang="cs-CZ" b="1" dirty="0"/>
              <a:t>Oslabený státo-centrismus</a:t>
            </a:r>
            <a:r>
              <a:rPr lang="en-US" b="1" dirty="0"/>
              <a:t>: </a:t>
            </a:r>
            <a:r>
              <a:rPr lang="en-US" dirty="0"/>
              <a:t>trans/</a:t>
            </a:r>
            <a:r>
              <a:rPr lang="cs-CZ" dirty="0"/>
              <a:t>-nacionální a -vládní vztahy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Hranice mezi </a:t>
            </a:r>
            <a:r>
              <a:rPr lang="cs-CZ" b="1" dirty="0"/>
              <a:t>mezinárodním</a:t>
            </a:r>
            <a:r>
              <a:rPr lang="en-US" b="1" dirty="0"/>
              <a:t>/</a:t>
            </a:r>
            <a:r>
              <a:rPr lang="cs-CZ" b="1" dirty="0"/>
              <a:t>domácím</a:t>
            </a:r>
            <a:r>
              <a:rPr lang="en-US" dirty="0"/>
              <a:t> 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b="1" dirty="0"/>
              <a:t>high/low politics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cs-CZ" dirty="0"/>
              <a:t>erodují</a:t>
            </a:r>
            <a:endParaRPr lang="en-US" dirty="0"/>
          </a:p>
          <a:p>
            <a:pPr lvl="1"/>
            <a:r>
              <a:rPr lang="cs-CZ" dirty="0"/>
              <a:t>Chování států je ovlivněno </a:t>
            </a:r>
            <a:r>
              <a:rPr lang="cs-CZ" b="1" dirty="0"/>
              <a:t>mezinárodními režimy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b="1" dirty="0"/>
              <a:t>interdependencí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08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11672</TotalTime>
  <Words>753</Words>
  <Application>Microsoft Office PowerPoint</Application>
  <PresentationFormat>Širokoúhlá obrazovka</PresentationFormat>
  <Paragraphs>116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Liberalismus: trhy a interdependence</vt:lpstr>
      <vt:lpstr>Osnova</vt:lpstr>
      <vt:lpstr>Liberalismus v MVZ</vt:lpstr>
      <vt:lpstr>Vliv ekonomické teorie</vt:lpstr>
      <vt:lpstr>Aktérství</vt:lpstr>
      <vt:lpstr>Aktérství: metodologický individualismus</vt:lpstr>
      <vt:lpstr>Struktura: trh</vt:lpstr>
      <vt:lpstr>Nabídky / poptávka </vt:lpstr>
      <vt:lpstr>Struktura: komplexní interdependence</vt:lpstr>
      <vt:lpstr>Prezentace aplikace PowerPoint</vt:lpstr>
      <vt:lpstr>Prezentace aplikace PowerPoint</vt:lpstr>
      <vt:lpstr>Prezentace aplikace PowerPoint</vt:lpstr>
      <vt:lpstr>Struktura: mezinárodní režim</vt:lpstr>
      <vt:lpstr>Struktura: interdependence</vt:lpstr>
      <vt:lpstr>Struktura: interdependence</vt:lpstr>
      <vt:lpstr>Struktura: interdependence</vt:lpstr>
      <vt:lpstr>(inter)dependence vs. (inter)dependency</vt:lpstr>
      <vt:lpstr>Struktura: interdependence </vt:lpstr>
      <vt:lpstr>Interdependence: citlivost (sensitivity)</vt:lpstr>
      <vt:lpstr>Interdependence: citlivost (sensitivity)</vt:lpstr>
      <vt:lpstr>Interdependence: citlivost (sensitivity)</vt:lpstr>
      <vt:lpstr>Interdependence: zranitelnost (vulnerability)</vt:lpstr>
      <vt:lpstr>Interdependence: zranitelnost (vulnerability)</vt:lpstr>
      <vt:lpstr>Interdependence: zranitelnost (vulnerability)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of local opposition and acceptance to permanent radioactive waste repository in the Czech Republic: a discourse network analysis of context-specific frames</dc:title>
  <dc:creator>Petr Ocelík</dc:creator>
  <cp:lastModifiedBy>Petr Ocelík</cp:lastModifiedBy>
  <cp:revision>226</cp:revision>
  <dcterms:created xsi:type="dcterms:W3CDTF">2015-06-22T18:10:44Z</dcterms:created>
  <dcterms:modified xsi:type="dcterms:W3CDTF">2017-12-07T19:07:02Z</dcterms:modified>
</cp:coreProperties>
</file>