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60" r:id="rId4"/>
    <p:sldId id="267" r:id="rId5"/>
    <p:sldId id="261" r:id="rId6"/>
    <p:sldId id="262" r:id="rId7"/>
    <p:sldId id="315" r:id="rId8"/>
    <p:sldId id="316" r:id="rId9"/>
    <p:sldId id="317" r:id="rId10"/>
    <p:sldId id="318" r:id="rId11"/>
    <p:sldId id="320" r:id="rId12"/>
    <p:sldId id="263" r:id="rId13"/>
    <p:sldId id="265" r:id="rId14"/>
    <p:sldId id="266" r:id="rId15"/>
    <p:sldId id="272" r:id="rId16"/>
    <p:sldId id="271" r:id="rId17"/>
    <p:sldId id="274" r:id="rId18"/>
    <p:sldId id="270" r:id="rId19"/>
    <p:sldId id="268" r:id="rId20"/>
    <p:sldId id="309" r:id="rId21"/>
    <p:sldId id="310" r:id="rId22"/>
    <p:sldId id="311" r:id="rId23"/>
    <p:sldId id="313" r:id="rId24"/>
    <p:sldId id="273" r:id="rId25"/>
    <p:sldId id="269" r:id="rId26"/>
    <p:sldId id="307" r:id="rId27"/>
    <p:sldId id="276" r:id="rId28"/>
    <p:sldId id="275" r:id="rId29"/>
    <p:sldId id="277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83" r:id="rId38"/>
    <p:sldId id="282" r:id="rId39"/>
    <p:sldId id="281" r:id="rId40"/>
    <p:sldId id="280" r:id="rId41"/>
    <p:sldId id="279" r:id="rId42"/>
    <p:sldId id="278" r:id="rId43"/>
    <p:sldId id="293" r:id="rId44"/>
    <p:sldId id="292" r:id="rId45"/>
    <p:sldId id="294" r:id="rId46"/>
    <p:sldId id="304" r:id="rId47"/>
    <p:sldId id="298" r:id="rId48"/>
    <p:sldId id="305" r:id="rId49"/>
    <p:sldId id="303" r:id="rId50"/>
    <p:sldId id="302" r:id="rId51"/>
    <p:sldId id="300" r:id="rId52"/>
    <p:sldId id="306" r:id="rId53"/>
    <p:sldId id="295" r:id="rId54"/>
    <p:sldId id="291" r:id="rId55"/>
    <p:sldId id="296" r:id="rId56"/>
    <p:sldId id="297" r:id="rId57"/>
    <p:sldId id="258" r:id="rId5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262"/>
            <p14:sldId id="315"/>
            <p14:sldId id="316"/>
            <p14:sldId id="317"/>
            <p14:sldId id="318"/>
            <p14:sldId id="320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275"/>
            <p14:sldId id="277"/>
            <p14:sldId id="285"/>
            <p14:sldId id="284"/>
            <p14:sldId id="286"/>
            <p14:sldId id="287"/>
            <p14:sldId id="288"/>
            <p14:sldId id="289"/>
            <p14:sldId id="290"/>
            <p14:sldId id="283"/>
            <p14:sldId id="282"/>
            <p14:sldId id="281"/>
            <p14:sldId id="280"/>
            <p14:sldId id="279"/>
            <p14:sldId id="278"/>
            <p14:sldId id="293"/>
            <p14:sldId id="292"/>
            <p14:sldId id="294"/>
            <p14:sldId id="304"/>
            <p14:sldId id="298"/>
            <p14:sldId id="305"/>
            <p14:sldId id="303"/>
            <p14:sldId id="302"/>
            <p14:sldId id="300"/>
            <p14:sldId id="306"/>
            <p14:sldId id="295"/>
            <p14:sldId id="291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8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87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60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39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5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196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148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809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8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2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6" TargetMode="External"/><Relationship Id="rId5" Type="http://schemas.openxmlformats.org/officeDocument/2006/relationships/hyperlink" Target="http://knihovna.fss.muni.cz/sluzby.php?podsekce=5" TargetMode="External"/><Relationship Id="rId4" Type="http://schemas.openxmlformats.org/officeDocument/2006/relationships/hyperlink" Target="http://knihovna.fss.muni.cz/sluzby.php?podsekce=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.muni.cz/" TargetMode="External"/><Relationship Id="rId4" Type="http://schemas.openxmlformats.org/officeDocument/2006/relationships/hyperlink" Target="discovery.muni.c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gruyter.com/" TargetMode="External"/><Relationship Id="rId4" Type="http://schemas.openxmlformats.org/officeDocument/2006/relationships/hyperlink" Target="http://highwire.stanford.edu/lists/freeart.dt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eds.b.ebscohost.com/eds/search/basic?sid=660461a7-71a3-4cd1-a82c-1cff7d896848@sessionmgr198&amp;vid=0&amp;hid=113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.org/en/documents/ods/" TargetMode="External"/><Relationship Id="rId4" Type="http://schemas.openxmlformats.org/officeDocument/2006/relationships/hyperlink" Target="http://road.issn.org/en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s://dbh.nsd.uib.no/publiseringskanaler/erihplus/index" TargetMode="External"/><Relationship Id="rId4" Type="http://schemas.openxmlformats.org/officeDocument/2006/relationships/hyperlink" Target="http://www.icpsr.umich.edu/icpsrweb/landing.js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-media-cache-ak0.pinimg.com/736x/b1/8c/7d/b18c7dde7e01870bd4715b308241c155.jpg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MVZ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68701"/>
            <a:ext cx="4536504" cy="1368152"/>
          </a:xfrm>
        </p:spPr>
        <p:txBody>
          <a:bodyPr/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5768701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11. října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552" y="6054984"/>
            <a:ext cx="576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/>
              <a:t>86 impaktovaných časopisů </a:t>
            </a:r>
            <a:endParaRPr lang="cs-CZ" sz="25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6303803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http</a:t>
            </a:r>
            <a:r>
              <a:rPr lang="cs-CZ" dirty="0"/>
              <a:t>://isiknowledge.com/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7504" y="3212976"/>
            <a:ext cx="172819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1520" y="3429000"/>
            <a:ext cx="100811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75856" y="3176972"/>
            <a:ext cx="2232248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66023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smtClean="0"/>
              <a:t>https</a:t>
            </a:r>
            <a:r>
              <a:rPr lang="cs-CZ" dirty="0"/>
              <a:t>://doaj.org</a:t>
            </a:r>
          </a:p>
        </p:txBody>
      </p:sp>
    </p:spTree>
    <p:extLst>
      <p:ext uri="{BB962C8B-B14F-4D97-AF65-F5344CB8AC3E}">
        <p14:creationId xmlns:p14="http://schemas.microsoft.com/office/powerpoint/2010/main" val="30668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/>
              <a:t> Rozpoznání </a:t>
            </a:r>
            <a:r>
              <a:rPr lang="cs-CZ" altLang="cs-CZ" sz="3000" b="1" dirty="0"/>
              <a:t>informační potřeby</a:t>
            </a:r>
            <a:endParaRPr lang="cs-CZ" altLang="cs-CZ" sz="3000" dirty="0"/>
          </a:p>
          <a:p>
            <a:pPr marL="0" indent="0">
              <a:buNone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Schopnost </a:t>
            </a:r>
            <a:r>
              <a:rPr lang="cs-CZ" altLang="cs-CZ" sz="3000" b="1" dirty="0"/>
              <a:t>informaci: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32000">
              <a:buFont typeface="Wingdings" panose="05000000000000000000" pitchFamily="2" charset="2"/>
              <a:buChar char="q"/>
            </a:pPr>
            <a:r>
              <a:rPr lang="cs-CZ" altLang="cs-CZ" dirty="0" smtClean="0"/>
              <a:t> Dostatek </a:t>
            </a:r>
            <a:r>
              <a:rPr lang="cs-CZ" altLang="cs-CZ" dirty="0"/>
              <a:t>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odborných náležitostí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229600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</a:t>
            </a:r>
            <a:r>
              <a:rPr lang="cs-CZ" altLang="cs-CZ" sz="2200" dirty="0" err="1"/>
              <a:t>Discovery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</a:t>
            </a:r>
            <a:r>
              <a:rPr lang="cs-CZ" altLang="cs-CZ" sz="1400" dirty="0" smtClean="0"/>
              <a:t>znázornění </a:t>
            </a:r>
            <a:r>
              <a:rPr lang="cs-CZ" altLang="cs-CZ" sz="1400" dirty="0"/>
              <a:t>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618" y="332656"/>
            <a:ext cx="8229600" cy="936104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b="1" u="sng" dirty="0" smtClean="0"/>
              <a:t>účast</a:t>
            </a:r>
            <a:r>
              <a:rPr lang="cs-CZ" altLang="cs-CZ" dirty="0" smtClean="0"/>
              <a:t> </a:t>
            </a:r>
            <a:r>
              <a:rPr lang="cs-CZ" altLang="cs-CZ" dirty="0"/>
              <a:t>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 vypracování praktického </a:t>
            </a:r>
            <a:r>
              <a:rPr lang="cs-CZ" altLang="cs-CZ" b="1" u="sng" dirty="0" smtClean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úspěšné absolvování závěrečného </a:t>
            </a:r>
            <a:r>
              <a:rPr lang="cs-CZ" altLang="cs-CZ" b="1" u="sng" dirty="0" smtClean="0"/>
              <a:t>testu</a:t>
            </a:r>
            <a:endParaRPr lang="cs-CZ" altLang="cs-CZ" b="1" u="sng" dirty="0"/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r>
              <a:rPr lang="cs-CZ" altLang="cs-CZ" sz="2400" b="1" dirty="0"/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70C0"/>
                </a:solidFill>
              </a:rPr>
              <a:t>út 17. </a:t>
            </a:r>
            <a:r>
              <a:rPr lang="cs-CZ" altLang="cs-CZ" sz="2400" dirty="0">
                <a:solidFill>
                  <a:srgbClr val="0070C0"/>
                </a:solidFill>
              </a:rPr>
              <a:t>10.	  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        8:00 </a:t>
            </a:r>
            <a:r>
              <a:rPr lang="cs-CZ" altLang="cs-CZ" sz="2400" dirty="0">
                <a:solidFill>
                  <a:srgbClr val="0070C0"/>
                </a:solidFill>
              </a:rPr>
              <a:t>– 9:30	PC25 - seminář </a:t>
            </a:r>
            <a:r>
              <a:rPr lang="cs-CZ" altLang="cs-CZ" sz="2400" dirty="0" smtClean="0">
                <a:solidFill>
                  <a:srgbClr val="0070C0"/>
                </a:solidFill>
              </a:rPr>
              <a:t>MVZ221/02 </a:t>
            </a:r>
            <a:endParaRPr lang="cs-CZ" altLang="cs-CZ" sz="2400" dirty="0">
              <a:solidFill>
                <a:srgbClr val="0070C0"/>
              </a:solidFill>
            </a:endParaRPr>
          </a:p>
          <a:p>
            <a:pPr marL="457200" lvl="1" indent="0">
              <a:buNone/>
              <a:defRPr/>
            </a:pP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st 18. </a:t>
            </a:r>
            <a:r>
              <a:rPr lang="cs-CZ" altLang="cs-CZ" sz="2400" dirty="0">
                <a:solidFill>
                  <a:srgbClr val="0070C0"/>
                </a:solidFill>
              </a:rPr>
              <a:t>10.    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        8:00 </a:t>
            </a:r>
            <a:r>
              <a:rPr lang="cs-CZ" altLang="cs-CZ" sz="2400" dirty="0">
                <a:solidFill>
                  <a:srgbClr val="0070C0"/>
                </a:solidFill>
              </a:rPr>
              <a:t>– </a:t>
            </a:r>
            <a:r>
              <a:rPr lang="cs-CZ" altLang="cs-CZ" sz="2400" dirty="0" smtClean="0">
                <a:solidFill>
                  <a:srgbClr val="0070C0"/>
                </a:solidFill>
              </a:rPr>
              <a:t>9:30</a:t>
            </a:r>
            <a:r>
              <a:rPr lang="cs-CZ" altLang="cs-CZ" sz="2400" dirty="0">
                <a:solidFill>
                  <a:srgbClr val="0070C0"/>
                </a:solidFill>
              </a:rPr>
              <a:t>	</a:t>
            </a:r>
            <a:r>
              <a:rPr lang="cs-CZ" altLang="cs-CZ" sz="2400" dirty="0" smtClean="0">
                <a:solidFill>
                  <a:srgbClr val="0070C0"/>
                </a:solidFill>
              </a:rPr>
              <a:t>PC25 </a:t>
            </a:r>
            <a:r>
              <a:rPr lang="cs-CZ" altLang="cs-CZ" sz="2400" dirty="0">
                <a:solidFill>
                  <a:srgbClr val="0070C0"/>
                </a:solidFill>
              </a:rPr>
              <a:t>- seminář </a:t>
            </a:r>
            <a:r>
              <a:rPr lang="cs-CZ" altLang="cs-CZ" sz="2400" dirty="0" smtClean="0">
                <a:solidFill>
                  <a:srgbClr val="0070C0"/>
                </a:solidFill>
              </a:rPr>
              <a:t>MVZ221/01</a:t>
            </a:r>
            <a:endParaRPr lang="cs-CZ" altLang="cs-CZ" sz="2400" dirty="0">
              <a:solidFill>
                <a:srgbClr val="0070C0"/>
              </a:solidFill>
            </a:endParaRPr>
          </a:p>
          <a:p>
            <a:pPr marL="457200" lvl="1" indent="0">
              <a:buNone/>
              <a:defRPr/>
            </a:pP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st 18. </a:t>
            </a:r>
            <a:r>
              <a:rPr lang="cs-CZ" altLang="cs-CZ" sz="2400" dirty="0">
                <a:solidFill>
                  <a:srgbClr val="0070C0"/>
                </a:solidFill>
              </a:rPr>
              <a:t>10. 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          11:30 </a:t>
            </a:r>
            <a:r>
              <a:rPr lang="cs-CZ" altLang="cs-CZ" sz="2400" dirty="0">
                <a:solidFill>
                  <a:srgbClr val="0070C0"/>
                </a:solidFill>
              </a:rPr>
              <a:t>– 13:00	</a:t>
            </a:r>
            <a:r>
              <a:rPr lang="cs-CZ" altLang="cs-CZ" sz="2400" dirty="0" smtClean="0">
                <a:solidFill>
                  <a:srgbClr val="0070C0"/>
                </a:solidFill>
              </a:rPr>
              <a:t>PC54 </a:t>
            </a:r>
            <a:r>
              <a:rPr lang="cs-CZ" altLang="cs-CZ" sz="2400" dirty="0">
                <a:solidFill>
                  <a:srgbClr val="0070C0"/>
                </a:solidFill>
              </a:rPr>
              <a:t>- seminář MVZ221/03</a:t>
            </a:r>
            <a:r>
              <a:rPr lang="cs-CZ" altLang="cs-CZ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solidFill>
                  <a:srgbClr val="C00000"/>
                </a:solidFill>
              </a:rPr>
              <a:t>st  </a:t>
            </a:r>
            <a:r>
              <a:rPr lang="cs-CZ" altLang="cs-CZ" sz="2400" dirty="0" smtClean="0">
                <a:solidFill>
                  <a:srgbClr val="C00000"/>
                </a:solidFill>
              </a:rPr>
              <a:t>25. </a:t>
            </a:r>
            <a:r>
              <a:rPr lang="cs-CZ" altLang="cs-CZ" sz="2400" dirty="0">
                <a:solidFill>
                  <a:srgbClr val="C00000"/>
                </a:solidFill>
              </a:rPr>
              <a:t>10.     </a:t>
            </a:r>
            <a:r>
              <a:rPr lang="cs-CZ" altLang="cs-CZ" sz="2400" dirty="0" smtClean="0">
                <a:solidFill>
                  <a:srgbClr val="C00000"/>
                </a:solidFill>
              </a:rPr>
              <a:t>             8:00 </a:t>
            </a:r>
            <a:r>
              <a:rPr lang="cs-CZ" altLang="cs-CZ" sz="2400" dirty="0">
                <a:solidFill>
                  <a:srgbClr val="C00000"/>
                </a:solidFill>
              </a:rPr>
              <a:t>– 9:30	P52 -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70C0"/>
                </a:solidFill>
              </a:rPr>
              <a:t>út 31. 10.</a:t>
            </a:r>
            <a:r>
              <a:rPr lang="cs-CZ" altLang="cs-CZ" sz="2400" dirty="0">
                <a:solidFill>
                  <a:srgbClr val="0070C0"/>
                </a:solidFill>
              </a:rPr>
              <a:t>	    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        8:00 </a:t>
            </a:r>
            <a:r>
              <a:rPr lang="cs-CZ" altLang="cs-CZ" sz="2400" dirty="0">
                <a:solidFill>
                  <a:srgbClr val="0070C0"/>
                </a:solidFill>
              </a:rPr>
              <a:t>– 9:30	PC25 - seminář </a:t>
            </a:r>
            <a:r>
              <a:rPr lang="cs-CZ" altLang="cs-CZ" sz="2400" dirty="0" smtClean="0">
                <a:solidFill>
                  <a:srgbClr val="0070C0"/>
                </a:solidFill>
              </a:rPr>
              <a:t>MVZ221/02 </a:t>
            </a:r>
            <a:endParaRPr lang="cs-CZ" altLang="cs-CZ" sz="2400" dirty="0">
              <a:solidFill>
                <a:srgbClr val="0070C0"/>
              </a:solidFill>
            </a:endParaRPr>
          </a:p>
          <a:p>
            <a:pPr marL="457200" lvl="1" indent="0">
              <a:buNone/>
              <a:defRPr/>
            </a:pP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st 1. </a:t>
            </a:r>
            <a:r>
              <a:rPr lang="cs-CZ" altLang="cs-CZ" sz="2400" dirty="0">
                <a:solidFill>
                  <a:srgbClr val="0070C0"/>
                </a:solidFill>
              </a:rPr>
              <a:t>11. 	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            8:00 </a:t>
            </a:r>
            <a:r>
              <a:rPr lang="cs-CZ" altLang="cs-CZ" sz="2400" dirty="0">
                <a:solidFill>
                  <a:srgbClr val="0070C0"/>
                </a:solidFill>
              </a:rPr>
              <a:t>– 9:30 	</a:t>
            </a:r>
            <a:r>
              <a:rPr lang="cs-CZ" altLang="cs-CZ" sz="2400" dirty="0" smtClean="0">
                <a:solidFill>
                  <a:srgbClr val="0070C0"/>
                </a:solidFill>
              </a:rPr>
              <a:t>PC25 </a:t>
            </a:r>
            <a:r>
              <a:rPr lang="cs-CZ" altLang="cs-CZ" sz="2400" dirty="0">
                <a:solidFill>
                  <a:srgbClr val="0070C0"/>
                </a:solidFill>
              </a:rPr>
              <a:t>- seminář </a:t>
            </a:r>
            <a:r>
              <a:rPr lang="cs-CZ" altLang="cs-CZ" sz="2400" dirty="0" smtClean="0">
                <a:solidFill>
                  <a:srgbClr val="0070C0"/>
                </a:solidFill>
              </a:rPr>
              <a:t>MVZ221/01</a:t>
            </a:r>
          </a:p>
          <a:p>
            <a:pPr marL="457200" lvl="1" indent="0">
              <a:buNone/>
              <a:defRPr/>
            </a:pP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st 1. </a:t>
            </a:r>
            <a:r>
              <a:rPr lang="cs-CZ" altLang="cs-CZ" sz="2400" dirty="0">
                <a:solidFill>
                  <a:srgbClr val="0070C0"/>
                </a:solidFill>
              </a:rPr>
              <a:t>11. 	  </a:t>
            </a:r>
            <a:r>
              <a:rPr lang="cs-CZ" altLang="cs-CZ" sz="2400" dirty="0" smtClean="0">
                <a:solidFill>
                  <a:srgbClr val="0070C0"/>
                </a:solidFill>
              </a:rPr>
              <a:t>              11:30 </a:t>
            </a:r>
            <a:r>
              <a:rPr lang="cs-CZ" altLang="cs-CZ" sz="2400" dirty="0">
                <a:solidFill>
                  <a:srgbClr val="0070C0"/>
                </a:solidFill>
              </a:rPr>
              <a:t>– 13:00	</a:t>
            </a:r>
            <a:r>
              <a:rPr lang="cs-CZ" altLang="cs-CZ" sz="2400" dirty="0" smtClean="0">
                <a:solidFill>
                  <a:srgbClr val="0070C0"/>
                </a:solidFill>
              </a:rPr>
              <a:t>PC54- </a:t>
            </a:r>
            <a:r>
              <a:rPr lang="cs-CZ" altLang="cs-CZ" sz="2400" dirty="0">
                <a:solidFill>
                  <a:srgbClr val="0070C0"/>
                </a:solidFill>
              </a:rPr>
              <a:t>seminář MVZ221/03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fontScale="925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42088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</a:t>
            </a:r>
            <a:r>
              <a:rPr lang="cs-CZ" altLang="cs-CZ" b="1" dirty="0" smtClean="0"/>
              <a:t>Stránky knihovny FSS</a:t>
            </a:r>
            <a:r>
              <a:rPr lang="cs-CZ" altLang="cs-CZ" dirty="0" smtClean="0"/>
              <a:t> </a:t>
            </a:r>
            <a:r>
              <a:rPr lang="cs-CZ" altLang="cs-CZ" sz="4000" b="1" dirty="0" smtClean="0">
                <a:hlinkClick r:id="rId4"/>
              </a:rPr>
              <a:t>http</a:t>
            </a:r>
            <a:r>
              <a:rPr lang="cs-CZ" altLang="cs-CZ" sz="4000" b="1" dirty="0">
                <a:hlinkClick r:id="rId4"/>
              </a:rPr>
              <a:t>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99074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4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292080" y="2348880"/>
            <a:ext cx="3538736" cy="352839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5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endParaRPr lang="cs-CZ" sz="2800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err="1">
                <a:hlinkClick r:id="rId4"/>
              </a:rPr>
              <a:t>Directory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Journals</a:t>
            </a:r>
            <a:r>
              <a:rPr lang="cs-CZ" b="1" dirty="0">
                <a:hlinkClick r:id="rId4"/>
              </a:rPr>
              <a:t> (DOAJ)</a:t>
            </a:r>
            <a:r>
              <a:rPr lang="cs-CZ" b="1" dirty="0"/>
              <a:t> - </a:t>
            </a:r>
            <a:r>
              <a:rPr lang="cs-CZ" dirty="0"/>
              <a:t>přes 10.000 časopisů s otevřeným přístupem</a:t>
            </a:r>
            <a:endParaRPr lang="cs-CZ" dirty="0">
              <a:hlinkClick r:id="rId5"/>
            </a:endParaRPr>
          </a:p>
          <a:p>
            <a:pPr lvl="1"/>
            <a:endParaRPr lang="cs-CZ" b="1" dirty="0">
              <a:hlinkClick r:id="rId5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err="1">
                <a:hlinkClick r:id="rId5"/>
              </a:rPr>
              <a:t>Central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European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Journal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of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Sciences</a:t>
            </a:r>
            <a:r>
              <a:rPr lang="cs-CZ" b="1" dirty="0">
                <a:hlinkClick r:id="rId5"/>
              </a:rPr>
              <a:t> and </a:t>
            </a:r>
            <a:r>
              <a:rPr lang="cs-CZ" b="1" dirty="0" err="1">
                <a:hlinkClick r:id="rId5"/>
              </a:rPr>
              <a:t>Humanities</a:t>
            </a:r>
            <a:r>
              <a:rPr lang="cs-CZ" b="1" dirty="0">
                <a:hlinkClick r:id="rId5"/>
              </a:rPr>
              <a:t> (CEJSH) </a:t>
            </a:r>
            <a:r>
              <a:rPr lang="cs-CZ" b="1" dirty="0"/>
              <a:t>- </a:t>
            </a:r>
            <a:r>
              <a:rPr lang="cs-CZ" dirty="0"/>
              <a:t>databáze bibliografických údajů a anglických abstraktů článků uveřejněných ve vědeckých časopisech z oblasti humanitních a společenských věd vycházejících v ČR, SR, v Maďarsku a Polsku. 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Volně </a:t>
            </a:r>
            <a:r>
              <a:rPr lang="cs-CZ" altLang="cs-CZ" sz="2800" b="1" dirty="0"/>
              <a:t>dostupné zdroje:</a:t>
            </a:r>
            <a:endParaRPr lang="cs-CZ" altLang="cs-CZ" sz="2800" dirty="0"/>
          </a:p>
          <a:p>
            <a:endParaRPr lang="cs-CZ" altLang="cs-CZ" sz="28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dirty="0" err="1">
                <a:hlinkClick r:id="rId4"/>
              </a:rPr>
              <a:t>HighWire</a:t>
            </a:r>
            <a:r>
              <a:rPr lang="en-US" b="1" dirty="0">
                <a:hlinkClick r:id="rId4"/>
              </a:rPr>
              <a:t> Free Online Full-text Articles</a:t>
            </a:r>
            <a:r>
              <a:rPr lang="cs-CZ" b="1" dirty="0"/>
              <a:t> - </a:t>
            </a:r>
            <a:r>
              <a:rPr lang="cs-CZ" dirty="0"/>
              <a:t>Rozsáhlý multioborový </a:t>
            </a:r>
            <a:r>
              <a:rPr lang="cs-CZ" dirty="0" err="1"/>
              <a:t>repozitář</a:t>
            </a:r>
            <a:r>
              <a:rPr lang="cs-CZ" dirty="0"/>
              <a:t> plnotextových a volně dostupných vědeckých časopisů z celého světa. Zajišťuje také přístup k webovým sídlům s placeným přístupem.</a:t>
            </a:r>
          </a:p>
          <a:p>
            <a:pPr lvl="1"/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>
                <a:hlinkClick r:id="rId5"/>
              </a:rPr>
              <a:t>De </a:t>
            </a:r>
            <a:r>
              <a:rPr lang="cs-CZ" b="1" dirty="0" err="1">
                <a:hlinkClick r:id="rId5"/>
              </a:rPr>
              <a:t>Gruyter</a:t>
            </a:r>
            <a:r>
              <a:rPr lang="cs-CZ" b="1" dirty="0">
                <a:hlinkClick r:id="rId5"/>
              </a:rPr>
              <a:t> Online</a:t>
            </a:r>
            <a:r>
              <a:rPr lang="cs-CZ" b="1" dirty="0"/>
              <a:t> - </a:t>
            </a:r>
            <a:r>
              <a:rPr lang="cs-CZ" dirty="0"/>
              <a:t>volně dostupný multioborový zdroj, stovky odborných časopisů.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Discovery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3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Directory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(DOAB)</a:t>
            </a: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Books</a:t>
            </a:r>
            <a:endParaRPr lang="cs-CZ" altLang="cs-CZ" b="1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Online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 smtClean="0">
                <a:hlinkClick r:id="rId5"/>
              </a:rPr>
              <a:t>Theses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sz="3000" b="1" dirty="0" err="1">
                <a:hlinkClick r:id="rId7"/>
              </a:rPr>
              <a:t>ProQuest</a:t>
            </a:r>
            <a:r>
              <a:rPr lang="cs-CZ" sz="3000" b="1" dirty="0">
                <a:hlinkClick r:id="rId7"/>
              </a:rPr>
              <a:t>® </a:t>
            </a:r>
            <a:r>
              <a:rPr lang="cs-CZ" sz="3000" b="1" dirty="0" err="1">
                <a:hlinkClick r:id="rId7"/>
              </a:rPr>
              <a:t>Dissertations</a:t>
            </a:r>
            <a:r>
              <a:rPr lang="cs-CZ" sz="3000" b="1" dirty="0">
                <a:hlinkClick r:id="rId7"/>
              </a:rPr>
              <a:t> &amp; </a:t>
            </a:r>
            <a:r>
              <a:rPr lang="cs-CZ" sz="3000" b="1" dirty="0" err="1">
                <a:hlinkClick r:id="rId7"/>
              </a:rPr>
              <a:t>Theses</a:t>
            </a:r>
            <a:r>
              <a:rPr lang="cs-CZ" sz="3000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ROAD - </a:t>
            </a:r>
            <a:r>
              <a:rPr lang="cs-CZ" b="1" dirty="0" err="1">
                <a:hlinkClick r:id="rId4"/>
              </a:rPr>
              <a:t>the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Directory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scholarly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Resources</a:t>
            </a:r>
            <a:r>
              <a:rPr lang="cs-CZ" b="1" dirty="0"/>
              <a:t> </a:t>
            </a:r>
            <a:r>
              <a:rPr lang="cs-CZ" dirty="0"/>
              <a:t>- časopisy, konferenční sborníky, akademické </a:t>
            </a:r>
            <a:r>
              <a:rPr lang="cs-CZ" dirty="0" err="1"/>
              <a:t>repozitáře</a:t>
            </a:r>
            <a:r>
              <a:rPr lang="cs-CZ" dirty="0"/>
              <a:t>)</a:t>
            </a:r>
          </a:p>
          <a:p>
            <a:endParaRPr lang="cs-CZ" sz="3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5"/>
              </a:rPr>
              <a:t>Oficiální dokumenty OSN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ICPSR (Inter-university </a:t>
            </a:r>
            <a:r>
              <a:rPr lang="cs-CZ" b="1" dirty="0" err="1">
                <a:hlinkClick r:id="rId4"/>
              </a:rPr>
              <a:t>Consortium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for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Political</a:t>
            </a:r>
            <a:r>
              <a:rPr lang="cs-CZ" b="1" dirty="0">
                <a:hlinkClick r:id="rId4"/>
              </a:rPr>
              <a:t> and </a:t>
            </a:r>
            <a:r>
              <a:rPr lang="cs-CZ" b="1" dirty="0" err="1">
                <a:hlinkClick r:id="rId4"/>
              </a:rPr>
              <a:t>Social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Research</a:t>
            </a:r>
            <a:r>
              <a:rPr lang="cs-CZ" b="1" dirty="0">
                <a:hlinkClick r:id="rId4"/>
              </a:rPr>
              <a:t>) </a:t>
            </a:r>
            <a:r>
              <a:rPr lang="cs-CZ" dirty="0"/>
              <a:t>– </a:t>
            </a:r>
            <a:r>
              <a:rPr lang="cs-CZ" dirty="0" err="1"/>
              <a:t>sociálněvědný</a:t>
            </a:r>
            <a:r>
              <a:rPr lang="cs-CZ" dirty="0"/>
              <a:t> datový archiv</a:t>
            </a:r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600" b="1" dirty="0" err="1">
                <a:hlinkClick r:id="rId5"/>
              </a:rPr>
              <a:t>European</a:t>
            </a:r>
            <a:r>
              <a:rPr lang="cs-CZ" sz="3600" b="1" dirty="0">
                <a:hlinkClick r:id="rId5"/>
              </a:rPr>
              <a:t> Reference Index </a:t>
            </a:r>
            <a:r>
              <a:rPr lang="cs-CZ" sz="3600" b="1" dirty="0" err="1">
                <a:hlinkClick r:id="rId5"/>
              </a:rPr>
              <a:t>for</a:t>
            </a:r>
            <a:r>
              <a:rPr lang="cs-CZ" sz="3600" b="1" dirty="0">
                <a:hlinkClick r:id="rId5"/>
              </a:rPr>
              <a:t> </a:t>
            </a:r>
            <a:r>
              <a:rPr lang="cs-CZ" sz="3600" b="1" dirty="0" err="1">
                <a:hlinkClick r:id="rId5"/>
              </a:rPr>
              <a:t>the</a:t>
            </a:r>
            <a:r>
              <a:rPr lang="cs-CZ" sz="3600" b="1" dirty="0">
                <a:hlinkClick r:id="rId5"/>
              </a:rPr>
              <a:t> </a:t>
            </a:r>
            <a:r>
              <a:rPr lang="cs-CZ" sz="3600" b="1" dirty="0" err="1">
                <a:hlinkClick r:id="rId5"/>
              </a:rPr>
              <a:t>Humanities</a:t>
            </a:r>
            <a:r>
              <a:rPr lang="cs-CZ" sz="3600" b="1" dirty="0">
                <a:hlinkClick r:id="rId5"/>
              </a:rPr>
              <a:t> and </a:t>
            </a:r>
            <a:r>
              <a:rPr lang="cs-CZ" sz="3600" b="1" dirty="0" err="1">
                <a:hlinkClick r:id="rId5"/>
              </a:rPr>
              <a:t>the</a:t>
            </a:r>
            <a:r>
              <a:rPr lang="cs-CZ" sz="3600" b="1" dirty="0">
                <a:hlinkClick r:id="rId5"/>
              </a:rPr>
              <a:t> </a:t>
            </a:r>
            <a:r>
              <a:rPr lang="cs-CZ" sz="3600" b="1" dirty="0" err="1">
                <a:hlinkClick r:id="rId5"/>
              </a:rPr>
              <a:t>Social</a:t>
            </a:r>
            <a:r>
              <a:rPr lang="cs-CZ" sz="3600" b="1" dirty="0">
                <a:hlinkClick r:id="rId5"/>
              </a:rPr>
              <a:t> </a:t>
            </a:r>
            <a:r>
              <a:rPr lang="cs-CZ" sz="3600" b="1" dirty="0" err="1">
                <a:hlinkClick r:id="rId5"/>
              </a:rPr>
              <a:t>Sciences</a:t>
            </a:r>
            <a:r>
              <a:rPr lang="cs-CZ" sz="3600" b="1" dirty="0">
                <a:hlinkClick r:id="rId5"/>
              </a:rPr>
              <a:t> (ERIH PLUS) </a:t>
            </a:r>
            <a:endParaRPr lang="cs-CZ" b="1" dirty="0"/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Scholar</a:t>
            </a:r>
            <a:r>
              <a:rPr lang="cs-CZ" altLang="cs-CZ" b="1" dirty="0"/>
              <a:t> </a:t>
            </a:r>
            <a:r>
              <a:rPr lang="cs-CZ" altLang="cs-CZ" dirty="0">
                <a:sym typeface="Wingdings" panose="05000000000000000000" pitchFamily="2" charset="2"/>
              </a:rPr>
              <a:t>;)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7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23204"/>
            <a:ext cx="86868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je nutné mít dost informací o daném </a:t>
            </a:r>
            <a:r>
              <a:rPr lang="cs-CZ" altLang="cs-CZ" sz="3000" dirty="0" smtClean="0"/>
              <a:t>tématu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(</a:t>
            </a:r>
            <a:r>
              <a:rPr lang="cs-CZ" altLang="cs-CZ" sz="3000" dirty="0"/>
              <a:t>pokud se studiem </a:t>
            </a:r>
            <a:r>
              <a:rPr lang="cs-CZ" altLang="cs-CZ" sz="3000" dirty="0" smtClean="0"/>
              <a:t>problematiky začínáte</a:t>
            </a:r>
            <a:r>
              <a:rPr lang="cs-CZ" altLang="cs-CZ" sz="3000" dirty="0"/>
              <a:t>,  </a:t>
            </a:r>
            <a:r>
              <a:rPr lang="cs-CZ" altLang="cs-CZ" sz="3000" dirty="0" smtClean="0"/>
              <a:t>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nebojte </a:t>
            </a:r>
            <a:r>
              <a:rPr lang="cs-CZ" altLang="cs-CZ" sz="3000" dirty="0"/>
              <a:t>se využít učebnice, </a:t>
            </a:r>
            <a:r>
              <a:rPr lang="cs-CZ" altLang="cs-CZ" sz="3000" dirty="0" smtClean="0"/>
              <a:t>encyklopedie</a:t>
            </a:r>
            <a:r>
              <a:rPr lang="cs-CZ" altLang="cs-CZ" sz="3000" dirty="0"/>
              <a:t>, </a:t>
            </a:r>
            <a:r>
              <a:rPr lang="cs-CZ" altLang="cs-CZ" sz="3000" dirty="0" smtClean="0"/>
              <a:t>                  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radu </a:t>
            </a:r>
            <a:r>
              <a:rPr lang="cs-CZ" altLang="cs-CZ" sz="3000" dirty="0"/>
              <a:t>vyučujícího apod.)</a:t>
            </a:r>
          </a:p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000" dirty="0"/>
              <a:t>2) Zformulujte téma nebo problém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lze 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 smtClean="0"/>
              <a:t>- grafické </a:t>
            </a:r>
            <a:endParaRPr lang="cs-CZ" altLang="cs-CZ" sz="300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 smtClean="0"/>
              <a:t>     znázornění </a:t>
            </a:r>
            <a:r>
              <a:rPr lang="cs-CZ" altLang="cs-CZ" sz="3000" dirty="0"/>
              <a:t>tématu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Psaní </a:t>
            </a:r>
            <a:r>
              <a:rPr lang="cs-CZ" altLang="cs-CZ" sz="2800" dirty="0"/>
              <a:t>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Informační </a:t>
            </a:r>
            <a:r>
              <a:rPr lang="cs-CZ" altLang="cs-CZ" sz="2800" dirty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824536"/>
          </a:xfrm>
        </p:spPr>
        <p:txBody>
          <a:bodyPr>
            <a:normAutofit fontScale="77500" lnSpcReduction="20000"/>
          </a:bodyPr>
          <a:lstStyle/>
          <a:p>
            <a:pPr marL="0" indent="-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lvl="1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914400" lvl="2" indent="-457200">
              <a:lnSpc>
                <a:spcPct val="120000"/>
              </a:lnSpc>
              <a:buNone/>
            </a:pPr>
            <a:r>
              <a:rPr lang="cs-CZ" altLang="cs-CZ" sz="2900" dirty="0"/>
              <a:t>-    používejte 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371600" lvl="2" indent="-457200">
              <a:lnSpc>
                <a:spcPct val="120000"/>
              </a:lnSpc>
              <a:buFontTx/>
              <a:buChar char="-"/>
            </a:pPr>
            <a:r>
              <a:rPr lang="cs-CZ" altLang="cs-CZ" sz="2900" dirty="0"/>
              <a:t>příd. jména, </a:t>
            </a:r>
            <a:r>
              <a:rPr lang="cs-CZ" altLang="cs-CZ" sz="2900" dirty="0" err="1"/>
              <a:t>zájména</a:t>
            </a:r>
            <a:r>
              <a:rPr lang="cs-CZ" altLang="cs-CZ" sz="2900" dirty="0"/>
              <a:t> a slovesa pouze pokud jsou opravdu nezbytné</a:t>
            </a:r>
          </a:p>
          <a:p>
            <a:pPr marL="1371600" lvl="2" indent="-457200">
              <a:lnSpc>
                <a:spcPct val="120000"/>
              </a:lnSpc>
              <a:buFontTx/>
              <a:buChar char="-"/>
            </a:pPr>
            <a:r>
              <a:rPr lang="cs-CZ" altLang="cs-CZ" sz="2900" dirty="0"/>
              <a:t>vyhýbejte 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spojky</a:t>
            </a:r>
            <a:r>
              <a:rPr lang="cs-CZ" altLang="cs-CZ" sz="2900" dirty="0"/>
              <a:t>, členy v cizích jazycích)</a:t>
            </a:r>
            <a:endParaRPr lang="cs-CZ" altLang="cs-CZ" sz="2900" b="1" dirty="0"/>
          </a:p>
          <a:p>
            <a:pPr marL="457200" lvl="1" indent="-457200">
              <a:lnSpc>
                <a:spcPct val="120000"/>
              </a:lnSpc>
              <a:buNone/>
            </a:pPr>
            <a:r>
              <a:rPr lang="cs-CZ" altLang="cs-CZ" sz="2900" b="1" i="1" dirty="0" smtClean="0"/>
              <a:t>           př</a:t>
            </a:r>
            <a:r>
              <a:rPr lang="cs-CZ" altLang="cs-CZ" sz="2900" b="1" i="1" dirty="0"/>
              <a:t>. Palestina; dějiny; starověk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lvl="1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 smtClean="0"/>
              <a:t> Pozn</a:t>
            </a:r>
            <a:r>
              <a:rPr lang="cs-CZ" altLang="cs-CZ" sz="2900" dirty="0"/>
              <a:t>. v katalozích knihoven můžete nalézt i tzv. </a:t>
            </a:r>
            <a:r>
              <a:rPr lang="cs-CZ" altLang="cs-CZ" sz="2900" b="1" dirty="0" smtClean="0"/>
              <a:t>předmětová </a:t>
            </a:r>
            <a:r>
              <a:rPr lang="cs-CZ" altLang="cs-CZ" sz="2900" b="1" dirty="0"/>
              <a:t>hesla </a:t>
            </a:r>
          </a:p>
          <a:p>
            <a:pPr marL="457200" lvl="1" indent="-457200">
              <a:lnSpc>
                <a:spcPct val="120000"/>
              </a:lnSpc>
              <a:buNone/>
            </a:pPr>
            <a:r>
              <a:rPr lang="cs-CZ" altLang="cs-CZ" sz="2900" b="1" dirty="0" smtClean="0"/>
              <a:t>   </a:t>
            </a:r>
            <a:r>
              <a:rPr lang="cs-CZ" altLang="cs-CZ" sz="2900" b="1" dirty="0" smtClean="0"/>
              <a:t>    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Palestina-dějiny-starověk</a:t>
            </a:r>
            <a:endParaRPr lang="cs-CZ" altLang="cs-CZ" sz="2900" b="1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5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Např. </a:t>
            </a:r>
            <a:r>
              <a:rPr lang="cs-CZ" altLang="cs-CZ" dirty="0" err="1"/>
              <a:t>OpenVPN</a:t>
            </a:r>
            <a:r>
              <a:rPr lang="cs-CZ" altLang="cs-CZ" dirty="0"/>
              <a:t>, </a:t>
            </a:r>
            <a:r>
              <a:rPr lang="cs-CZ" altLang="cs-CZ" dirty="0" err="1"/>
              <a:t>Shibboleth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305" y="213285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400" dirty="0" smtClean="0">
                <a:solidFill>
                  <a:srgbClr val="FF0000"/>
                </a:solidFill>
                <a:hlinkClick r:id="rId4"/>
              </a:rPr>
              <a:t>/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1800" dirty="0" smtClean="0"/>
              <a:t>(</a:t>
            </a:r>
            <a:r>
              <a:rPr lang="cs-CZ" altLang="cs-CZ" sz="1800" dirty="0" err="1" smtClean="0"/>
              <a:t>deep</a:t>
            </a:r>
            <a:r>
              <a:rPr lang="cs-CZ" altLang="cs-CZ" sz="1800" dirty="0" smtClean="0"/>
              <a:t> web)</a:t>
            </a:r>
            <a:endParaRPr lang="cs-CZ" altLang="cs-CZ" sz="1800" dirty="0" smtClean="0"/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i="1" dirty="0">
                <a:hlinkClick r:id="rId5"/>
              </a:rPr>
              <a:t>https://</a:t>
            </a:r>
            <a:r>
              <a:rPr lang="cs-CZ" altLang="cs-CZ" sz="2400" i="1" dirty="0" smtClean="0">
                <a:hlinkClick r:id="rId5"/>
              </a:rPr>
              <a:t>s-media-cache-ak0.pinimg.com/736x/b1/8c/7d/b18c7dde7e01870bd4715b308241c155.jpg</a:t>
            </a:r>
            <a:r>
              <a:rPr lang="cs-CZ" altLang="cs-CZ" sz="2400" i="1" dirty="0" smtClean="0"/>
              <a:t>  </a:t>
            </a:r>
            <a:r>
              <a:rPr lang="cs-CZ" altLang="cs-CZ" sz="1800" i="1" dirty="0" smtClean="0"/>
              <a:t>(myšlenková mapa)</a:t>
            </a:r>
            <a:endParaRPr lang="cs-CZ" altLang="cs-CZ" sz="18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23507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dirty="0" smtClean="0">
                <a:solidFill>
                  <a:schemeClr val="bg1"/>
                </a:solidFill>
              </a:rPr>
              <a:t>Mgr</a:t>
            </a:r>
            <a:r>
              <a:rPr lang="cs-CZ" altLang="cs-CZ" sz="4000" dirty="0">
                <a:solidFill>
                  <a:schemeClr val="bg1"/>
                </a:solidFill>
              </a:rPr>
              <a:t>. </a:t>
            </a:r>
            <a:r>
              <a:rPr lang="cs-CZ" altLang="cs-CZ" sz="4000" dirty="0" smtClean="0">
                <a:solidFill>
                  <a:schemeClr val="bg1"/>
                </a:solidFill>
              </a:rPr>
              <a:t>Dana Mazancová, </a:t>
            </a:r>
            <a:r>
              <a:rPr lang="cs-CZ" altLang="cs-CZ" sz="4000" dirty="0" err="1" smtClean="0">
                <a:solidFill>
                  <a:schemeClr val="bg1"/>
                </a:solidFill>
              </a:rPr>
              <a:t>DiS</a:t>
            </a:r>
            <a:r>
              <a:rPr lang="cs-CZ" altLang="cs-CZ" sz="4000" dirty="0" smtClean="0">
                <a:solidFill>
                  <a:schemeClr val="bg1"/>
                </a:solidFill>
              </a:rPr>
              <a:t>.</a:t>
            </a:r>
            <a:endParaRPr lang="cs-CZ" altLang="cs-CZ" sz="4000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dirty="0" smtClean="0">
                <a:solidFill>
                  <a:schemeClr val="bg1"/>
                </a:solidFill>
              </a:rPr>
              <a:t>mazancov@fss.muni.cz</a:t>
            </a:r>
            <a:endParaRPr lang="cs-CZ" altLang="cs-CZ" sz="4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500" b="1" dirty="0" err="1">
                <a:solidFill>
                  <a:schemeClr val="bg1"/>
                </a:solidFill>
              </a:rPr>
              <a:t>infozdroje</a:t>
            </a:r>
            <a:r>
              <a:rPr lang="en-US" altLang="cs-CZ" sz="4500" b="1" dirty="0">
                <a:solidFill>
                  <a:schemeClr val="bg1"/>
                </a:solidFill>
              </a:rPr>
              <a:t>@</a:t>
            </a:r>
            <a:r>
              <a:rPr lang="cs-CZ" altLang="cs-CZ" sz="45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i="1" dirty="0"/>
              <a:t>"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."</a:t>
            </a:r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Francis Bacon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6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 dirty="0">
                <a:solidFill>
                  <a:prstClr val="black"/>
                </a:solidFill>
              </a:rPr>
              <a:t>Údaje jsou ze studie </a:t>
            </a:r>
            <a:r>
              <a:rPr lang="cs-CZ" sz="1000" dirty="0" err="1">
                <a:solidFill>
                  <a:prstClr val="black"/>
                </a:solidFill>
              </a:rPr>
              <a:t>Hilbert</a:t>
            </a:r>
            <a:r>
              <a:rPr lang="cs-CZ" sz="1000" dirty="0">
                <a:solidFill>
                  <a:prstClr val="black"/>
                </a:solidFill>
              </a:rPr>
              <a:t> a </a:t>
            </a:r>
            <a:r>
              <a:rPr lang="cs-CZ" sz="1000" dirty="0" err="1">
                <a:solidFill>
                  <a:prstClr val="black"/>
                </a:solidFill>
              </a:rPr>
              <a:t>Lopez</a:t>
            </a:r>
            <a:r>
              <a:rPr lang="cs-CZ" sz="1000" dirty="0">
                <a:solidFill>
                  <a:prstClr val="black"/>
                </a:solidFill>
              </a:rPr>
              <a:t> 2011. Zdroj: BAWDEN, David a </a:t>
            </a:r>
            <a:r>
              <a:rPr lang="cs-CZ" sz="1000" dirty="0" err="1">
                <a:solidFill>
                  <a:prstClr val="black"/>
                </a:solidFill>
              </a:rPr>
              <a:t>Lyn</a:t>
            </a:r>
            <a:r>
              <a:rPr lang="cs-CZ" sz="1000" dirty="0">
                <a:solidFill>
                  <a:prstClr val="black"/>
                </a:solidFill>
              </a:rPr>
              <a:t> ROBINSON. </a:t>
            </a:r>
            <a:r>
              <a:rPr lang="cs-CZ" sz="1000" i="1" dirty="0">
                <a:solidFill>
                  <a:prstClr val="black"/>
                </a:solidFill>
              </a:rPr>
              <a:t>Úvod do informační vědy</a:t>
            </a:r>
            <a:r>
              <a:rPr lang="cs-CZ" sz="1000" dirty="0">
                <a:solidFill>
                  <a:prstClr val="black"/>
                </a:solidFill>
              </a:rPr>
              <a:t>. Doubravník: </a:t>
            </a:r>
            <a:r>
              <a:rPr lang="cs-CZ" sz="1000" dirty="0" err="1">
                <a:solidFill>
                  <a:prstClr val="black"/>
                </a:solidFill>
              </a:rPr>
              <a:t>Flow</a:t>
            </a:r>
            <a:r>
              <a:rPr lang="cs-CZ" sz="1000" dirty="0">
                <a:solidFill>
                  <a:prstClr val="black"/>
                </a:solidFill>
              </a:rPr>
              <a:t>, 2017. ISBN 978-80-88123-10-1.</a:t>
            </a:r>
          </a:p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 dirty="0">
                <a:solidFill>
                  <a:prstClr val="black"/>
                </a:solidFill>
              </a:rPr>
              <a:t>Zdroj: </a:t>
            </a:r>
            <a:r>
              <a:rPr lang="pl-PL" sz="1000" dirty="0">
                <a:solidFill>
                  <a:prstClr val="black"/>
                </a:solidFill>
              </a:rPr>
              <a:t>Na informace je zapotřebí nová jednotka, zettabyte. </a:t>
            </a:r>
            <a:r>
              <a:rPr lang="pl-PL" sz="1000" i="1" dirty="0">
                <a:solidFill>
                  <a:prstClr val="black"/>
                </a:solidFill>
              </a:rPr>
              <a:t>Novinky.cz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[online]. [cit. 2017</a:t>
            </a:r>
            <a:r>
              <a:rPr lang="cs-CZ" sz="1000" dirty="0">
                <a:solidFill>
                  <a:prstClr val="black"/>
                </a:solidFill>
              </a:rPr>
              <a:t>-</a:t>
            </a:r>
            <a:r>
              <a:rPr lang="en-US" sz="1000" dirty="0">
                <a:solidFill>
                  <a:prstClr val="black"/>
                </a:solidFill>
              </a:rPr>
              <a:t>10</a:t>
            </a:r>
            <a:r>
              <a:rPr lang="cs-CZ" sz="1000" dirty="0">
                <a:solidFill>
                  <a:prstClr val="black"/>
                </a:solidFill>
              </a:rPr>
              <a:t>-</a:t>
            </a:r>
            <a:r>
              <a:rPr lang="en-US" sz="1000" dirty="0">
                <a:solidFill>
                  <a:prstClr val="black"/>
                </a:solidFill>
              </a:rPr>
              <a:t>03]. </a:t>
            </a:r>
            <a:r>
              <a:rPr lang="en-US" sz="1000" dirty="0" err="1">
                <a:solidFill>
                  <a:prstClr val="black"/>
                </a:solidFill>
              </a:rPr>
              <a:t>Dostupn</a:t>
            </a:r>
            <a:r>
              <a:rPr lang="cs-CZ" sz="1000" dirty="0">
                <a:solidFill>
                  <a:prstClr val="black"/>
                </a:solidFill>
              </a:rPr>
              <a:t>é z: https://www.novinky.cz/internet-a-pc/209215-na-informace-je-zapotrebi-nova-jednotka-zettabyte.html</a:t>
            </a:r>
            <a:endParaRPr lang="pl-PL" sz="1000" dirty="0">
              <a:solidFill>
                <a:prstClr val="black"/>
              </a:solidFill>
            </a:endParaRPr>
          </a:p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518</TotalTime>
  <Words>1570</Words>
  <Application>Microsoft Office PowerPoint</Application>
  <PresentationFormat>Předvádění na obrazovce (4:3)</PresentationFormat>
  <Paragraphs>385</Paragraphs>
  <Slides>57</Slides>
  <Notes>57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2" baseType="lpstr">
      <vt:lpstr>Arial</vt:lpstr>
      <vt:lpstr>Calibri</vt:lpstr>
      <vt:lpstr>Tahoma</vt:lpstr>
      <vt:lpstr>Wingdings</vt:lpstr>
      <vt:lpstr>Motiv5</vt:lpstr>
      <vt:lpstr>Základy práce s informačními zdroji pro bc. studenty MVZ</vt:lpstr>
      <vt:lpstr>Osnova kurzu </vt:lpstr>
      <vt:lpstr>Podmínky absolvování předmětu </vt:lpstr>
      <vt:lpstr>Prezentace aplikace PowerPoint</vt:lpstr>
      <vt:lpstr>Osnova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Web x Deep web (Invisible web)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34</cp:revision>
  <cp:lastPrinted>2017-08-09T12:05:41Z</cp:lastPrinted>
  <dcterms:created xsi:type="dcterms:W3CDTF">2017-08-02T08:11:17Z</dcterms:created>
  <dcterms:modified xsi:type="dcterms:W3CDTF">2017-10-11T11:07:45Z</dcterms:modified>
</cp:coreProperties>
</file>