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handoutMasterIdLst>
    <p:handoutMasterId r:id="rId38"/>
  </p:handoutMasterIdLst>
  <p:sldIdLst>
    <p:sldId id="269" r:id="rId2"/>
    <p:sldId id="257" r:id="rId3"/>
    <p:sldId id="292" r:id="rId4"/>
    <p:sldId id="293" r:id="rId5"/>
    <p:sldId id="267" r:id="rId6"/>
    <p:sldId id="260" r:id="rId7"/>
    <p:sldId id="261" r:id="rId8"/>
    <p:sldId id="262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5" r:id="rId20"/>
    <p:sldId id="264" r:id="rId21"/>
    <p:sldId id="280" r:id="rId22"/>
    <p:sldId id="281" r:id="rId23"/>
    <p:sldId id="282" r:id="rId24"/>
    <p:sldId id="283" r:id="rId25"/>
    <p:sldId id="284" r:id="rId26"/>
    <p:sldId id="263" r:id="rId27"/>
    <p:sldId id="285" r:id="rId28"/>
    <p:sldId id="266" r:id="rId29"/>
    <p:sldId id="287" r:id="rId30"/>
    <p:sldId id="286" r:id="rId31"/>
    <p:sldId id="289" r:id="rId32"/>
    <p:sldId id="288" r:id="rId33"/>
    <p:sldId id="290" r:id="rId34"/>
    <p:sldId id="291" r:id="rId35"/>
    <p:sldId id="258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57"/>
            <p14:sldId id="292"/>
            <p14:sldId id="293"/>
            <p14:sldId id="267"/>
            <p14:sldId id="260"/>
            <p14:sldId id="261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65"/>
            <p14:sldId id="264"/>
            <p14:sldId id="280"/>
            <p14:sldId id="281"/>
            <p14:sldId id="282"/>
            <p14:sldId id="283"/>
            <p14:sldId id="284"/>
            <p14:sldId id="263"/>
            <p14:sldId id="285"/>
            <p14:sldId id="266"/>
            <p14:sldId id="287"/>
            <p14:sldId id="286"/>
            <p14:sldId id="289"/>
            <p14:sldId id="288"/>
            <p14:sldId id="290"/>
            <p14:sldId id="29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3" d="100"/>
          <a:sy n="63" d="100"/>
        </p:scale>
        <p:origin x="2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9485" y="3050793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MVZ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393" y="4688468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35685" y="611933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31. 10. a 1. 11.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966" y="-17140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6" y="764704"/>
            <a:ext cx="807524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58508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80" y="764704"/>
            <a:ext cx="657225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980113"/>
            <a:ext cx="1547813" cy="87788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576064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20689"/>
            <a:ext cx="300382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6850" y="5949950"/>
            <a:ext cx="1347788" cy="36353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6850" y="6597352"/>
            <a:ext cx="1926878" cy="26064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936104"/>
            <a:ext cx="48958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36105"/>
            <a:ext cx="4219575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500" y="1052735"/>
            <a:ext cx="2995613" cy="288703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4025188"/>
            <a:ext cx="4643085" cy="363670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65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" y="620688"/>
            <a:ext cx="254813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61" y="620688"/>
            <a:ext cx="657225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2029" y="5949280"/>
            <a:ext cx="1274066" cy="647700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037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8" y="913596"/>
            <a:ext cx="85685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636838"/>
            <a:ext cx="47656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7908" y="4005064"/>
            <a:ext cx="3456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 err="1">
                <a:solidFill>
                  <a:srgbClr val="FF0000"/>
                </a:solidFill>
              </a:rPr>
              <a:t>Prolinkování</a:t>
            </a:r>
            <a:r>
              <a:rPr lang="cs-CZ" altLang="cs-CZ" sz="2700" dirty="0">
                <a:solidFill>
                  <a:srgbClr val="FF0000"/>
                </a:solidFill>
              </a:rPr>
              <a:t> k plnému textu do databáze EBSCO </a:t>
            </a:r>
            <a:r>
              <a:rPr lang="cs-CZ" altLang="cs-CZ" sz="2700" dirty="0" err="1">
                <a:solidFill>
                  <a:srgbClr val="FF0000"/>
                </a:solidFill>
              </a:rPr>
              <a:t>eBook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Academic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Collection</a:t>
            </a:r>
            <a:endParaRPr lang="cs-CZ" altLang="cs-CZ" sz="27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9026" y="2060576"/>
            <a:ext cx="4515022" cy="57626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3600" b="1" dirty="0"/>
              <a:t>Osnova lekce: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Export záznamů z databáze </a:t>
            </a:r>
            <a:r>
              <a:rPr lang="cs-CZ" altLang="cs-CZ" dirty="0" err="1" smtClean="0">
                <a:latin typeface="Calibri" panose="020F0502020204030204" pitchFamily="34" charset="0"/>
              </a:rPr>
              <a:t>Sage</a:t>
            </a:r>
            <a:r>
              <a:rPr lang="cs-CZ" altLang="cs-CZ" dirty="0" smtClean="0">
                <a:latin typeface="Calibri" panose="020F0502020204030204" pitchFamily="34" charset="0"/>
              </a:rPr>
              <a:t> do citačního software </a:t>
            </a:r>
            <a:r>
              <a:rPr lang="cs-CZ" altLang="cs-CZ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dirty="0" smtClean="0">
                <a:latin typeface="Calibri" panose="020F0502020204030204" pitchFamily="34" charset="0"/>
              </a:rPr>
              <a:t> Web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Kontrola </a:t>
            </a:r>
            <a:r>
              <a:rPr lang="cs-CZ" altLang="cs-CZ" dirty="0">
                <a:latin typeface="Calibri" panose="020F0502020204030204" pitchFamily="34" charset="0"/>
              </a:rPr>
              <a:t>úkolu, diskuse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EBSCO </a:t>
            </a:r>
            <a:r>
              <a:rPr lang="cs-CZ" altLang="cs-CZ" dirty="0" err="1">
                <a:latin typeface="Calibri" panose="020F0502020204030204" pitchFamily="34" charset="0"/>
              </a:rPr>
              <a:t>Discovery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Service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Elektronické </a:t>
            </a:r>
            <a:r>
              <a:rPr lang="cs-CZ" altLang="cs-CZ" dirty="0">
                <a:latin typeface="Calibri" panose="020F0502020204030204" pitchFamily="34" charset="0"/>
              </a:rPr>
              <a:t>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Více </a:t>
            </a:r>
            <a:r>
              <a:rPr lang="cs-CZ" altLang="cs-CZ" dirty="0">
                <a:latin typeface="Calibri" panose="020F0502020204030204" pitchFamily="34" charset="0"/>
              </a:rPr>
              <a:t>než 800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200" dirty="0">
                <a:latin typeface="Calibri" panose="020F0502020204030204" pitchFamily="34" charset="0"/>
              </a:rPr>
              <a:t>Vydavatelství </a:t>
            </a:r>
            <a:r>
              <a:rPr lang="cs-CZ" altLang="cs-CZ" sz="3200" dirty="0" err="1">
                <a:latin typeface="Calibri" panose="020F0502020204030204" pitchFamily="34" charset="0"/>
              </a:rPr>
              <a:t>Sage</a:t>
            </a: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r>
              <a:rPr lang="cs-CZ" altLang="cs-CZ" sz="3200" dirty="0" err="1">
                <a:latin typeface="Calibri" panose="020F0502020204030204" pitchFamily="34" charset="0"/>
              </a:rPr>
              <a:t>Publications</a:t>
            </a:r>
            <a:endParaRPr lang="cs-CZ" altLang="cs-CZ" sz="3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latin typeface="Calibri" panose="020F0502020204030204" pitchFamily="34" charset="0"/>
              </a:rPr>
              <a:t>kolekce:</a:t>
            </a: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i="1" dirty="0" smtClean="0">
                <a:latin typeface="Calibri" panose="020F0502020204030204" pitchFamily="34" charset="0"/>
              </a:rPr>
              <a:t>Health </a:t>
            </a:r>
            <a:r>
              <a:rPr lang="en-US" altLang="cs-CZ" sz="3200" i="1" dirty="0">
                <a:latin typeface="Calibri" panose="020F0502020204030204" pitchFamily="34" charset="0"/>
              </a:rPr>
              <a:t>and Social Care</a:t>
            </a:r>
            <a:endParaRPr lang="cs-CZ" altLang="cs-CZ" sz="32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b="1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b="1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3200" b="1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i="1" dirty="0" smtClean="0">
                <a:latin typeface="Calibri" panose="020F0502020204030204" pitchFamily="34" charset="0"/>
              </a:rPr>
              <a:t>Psychology</a:t>
            </a:r>
            <a:endParaRPr lang="cs-CZ" altLang="cs-CZ" sz="32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32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3200" i="1" dirty="0" smtClean="0">
                <a:latin typeface="Calibri" panose="020F0502020204030204" pitchFamily="34" charset="0"/>
              </a:rPr>
              <a:t>Sociology</a:t>
            </a:r>
            <a:endParaRPr lang="cs-CZ" altLang="cs-CZ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0025"/>
            <a:ext cx="741045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340767"/>
            <a:ext cx="8928992" cy="72973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49782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/>
              <a:t>Vytvoření účtu v </a:t>
            </a:r>
            <a:r>
              <a:rPr lang="cs-CZ" sz="2700" dirty="0" err="1">
                <a:hlinkClick r:id="rId3"/>
              </a:rPr>
              <a:t>EndNote</a:t>
            </a:r>
            <a:r>
              <a:rPr lang="cs-CZ" sz="2700" dirty="0">
                <a:hlinkClick r:id="rId3"/>
              </a:rPr>
              <a:t> </a:t>
            </a:r>
            <a:r>
              <a:rPr lang="cs-CZ" sz="2700" dirty="0" smtClean="0">
                <a:hlinkClick r:id="rId3"/>
              </a:rPr>
              <a:t>Web</a:t>
            </a:r>
            <a:r>
              <a:rPr lang="cs-CZ" sz="2700" dirty="0" smtClean="0"/>
              <a:t>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18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b="1" dirty="0"/>
              <a:t>Vyhledání záznamů </a:t>
            </a:r>
            <a:r>
              <a:rPr lang="cs-CZ" sz="2700" dirty="0"/>
              <a:t>v databázi </a:t>
            </a:r>
            <a:r>
              <a:rPr lang="cs-CZ" sz="2700" dirty="0" err="1"/>
              <a:t>Sage</a:t>
            </a:r>
            <a:r>
              <a:rPr lang="cs-CZ" sz="2700" dirty="0"/>
              <a:t> a jejich výběr </a:t>
            </a:r>
            <a:r>
              <a:rPr lang="cs-CZ" sz="2700" dirty="0" smtClean="0"/>
              <a:t>      </a:t>
            </a:r>
            <a:r>
              <a:rPr lang="cs-CZ" sz="2700" b="1" dirty="0" smtClean="0"/>
              <a:t>("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selected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citations</a:t>
            </a:r>
            <a:r>
              <a:rPr lang="cs-CZ" sz="2700" b="1" dirty="0" smtClean="0"/>
              <a:t>" </a:t>
            </a:r>
            <a:r>
              <a:rPr lang="cs-CZ" sz="2700" dirty="0" smtClean="0"/>
              <a:t>nahoře </a:t>
            </a:r>
            <a:r>
              <a:rPr lang="cs-CZ" sz="2700" dirty="0"/>
              <a:t>pod záznamy</a:t>
            </a:r>
            <a:r>
              <a:rPr lang="cs-CZ" sz="2700" dirty="0" smtClean="0"/>
              <a:t>).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18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Poté </a:t>
            </a:r>
            <a:r>
              <a:rPr lang="cs-CZ" sz="2700" dirty="0"/>
              <a:t>zvolit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Format</a:t>
            </a:r>
            <a:r>
              <a:rPr lang="cs-CZ" sz="2700" b="1" dirty="0" smtClean="0"/>
              <a:t>" - </a:t>
            </a:r>
            <a:r>
              <a:rPr lang="cs-CZ" sz="2700" b="1" dirty="0" err="1" smtClean="0"/>
              <a:t>EndNote</a:t>
            </a:r>
            <a:r>
              <a:rPr lang="cs-CZ" sz="2700" dirty="0" smtClean="0"/>
              <a:t> a </a:t>
            </a:r>
            <a:r>
              <a:rPr lang="cs-CZ" sz="2700" dirty="0"/>
              <a:t>kliknout na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</a:t>
            </a:r>
            <a:r>
              <a:rPr lang="cs-CZ" sz="2700" b="1" dirty="0" smtClean="0"/>
              <a:t>".</a:t>
            </a:r>
            <a:endParaRPr lang="cs-CZ" sz="2700" b="1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16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Objeví se další stránka </a:t>
            </a:r>
            <a:r>
              <a:rPr lang="cs-CZ" sz="2700" dirty="0"/>
              <a:t>s hláškou </a:t>
            </a:r>
            <a:r>
              <a:rPr lang="cs-CZ" sz="2700" b="1" dirty="0" smtClean="0"/>
              <a:t>"Otevíráte soubor"</a:t>
            </a:r>
            <a:r>
              <a:rPr lang="cs-CZ" sz="2700" dirty="0" smtClean="0"/>
              <a:t> – např. sage_dsna9.</a:t>
            </a:r>
            <a:r>
              <a:rPr lang="cs-CZ" sz="2700" b="1" dirty="0" smtClean="0"/>
              <a:t>enw</a:t>
            </a:r>
            <a:r>
              <a:rPr lang="cs-CZ" sz="2700" dirty="0" smtClean="0"/>
              <a:t>. Zvolte </a:t>
            </a:r>
            <a:r>
              <a:rPr lang="cs-CZ" sz="2700" b="1" dirty="0" smtClean="0"/>
              <a:t>"uložit".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14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90"/>
            <a:ext cx="8625092" cy="68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vyhledávat ve více zdrojích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současně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dirty="0">
                <a:latin typeface="Calibri" panose="020F0502020204030204" pitchFamily="34" charset="0"/>
              </a:rPr>
              <a:t>- </a:t>
            </a:r>
            <a:r>
              <a:rPr lang="cs-CZ" altLang="cs-CZ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dirty="0">
                <a:latin typeface="Calibri" panose="020F0502020204030204" pitchFamily="34" charset="0"/>
              </a:rPr>
              <a:t>, zda MU má přístup k zadanému 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titulu </a:t>
            </a:r>
            <a:r>
              <a:rPr lang="cs-CZ" altLang="cs-CZ" dirty="0">
                <a:latin typeface="Calibri" panose="020F0502020204030204" pitchFamily="34" charset="0"/>
              </a:rPr>
              <a:t>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b="1" dirty="0">
                <a:latin typeface="Calibri" panose="020F0502020204030204" pitchFamily="34" charset="0"/>
              </a:rPr>
              <a:t>Full Text </a:t>
            </a:r>
            <a:r>
              <a:rPr lang="cs-CZ" altLang="cs-CZ" b="1" dirty="0" err="1">
                <a:latin typeface="Calibri" panose="020F0502020204030204" pitchFamily="34" charset="0"/>
              </a:rPr>
              <a:t>Finder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 umožňuje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k 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EBSCO </a:t>
            </a:r>
            <a:r>
              <a:rPr lang="cs-CZ" altLang="cs-CZ" sz="2600" b="1" dirty="0" err="1">
                <a:latin typeface="Calibri" panose="020F0502020204030204" pitchFamily="34" charset="0"/>
              </a:rPr>
              <a:t>eBook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Academic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Collection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více jak </a:t>
            </a:r>
            <a:r>
              <a:rPr lang="cs-CZ" altLang="cs-CZ" sz="2600" dirty="0" smtClean="0">
                <a:latin typeface="Calibri" panose="020F0502020204030204" pitchFamily="34" charset="0"/>
              </a:rPr>
              <a:t>160.000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err="1">
                <a:latin typeface="Calibri" panose="020F0502020204030204" pitchFamily="34" charset="0"/>
              </a:rPr>
              <a:t>Sage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Knowledge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Více </a:t>
            </a:r>
            <a:r>
              <a:rPr lang="cs-CZ" altLang="cs-CZ" sz="2600" dirty="0">
                <a:latin typeface="Calibri" panose="020F0502020204030204" pitchFamily="34" charset="0"/>
              </a:rPr>
              <a:t>než 800 e-knih od vydavatele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Gale </a:t>
            </a:r>
            <a:r>
              <a:rPr lang="cs-CZ" altLang="cs-CZ" sz="2600" b="1" dirty="0" err="1">
                <a:latin typeface="Calibri" panose="020F0502020204030204" pitchFamily="34" charset="0"/>
              </a:rPr>
              <a:t>Virtual</a:t>
            </a:r>
            <a:r>
              <a:rPr lang="cs-CZ" altLang="cs-CZ" sz="2600" b="1" dirty="0">
                <a:latin typeface="Calibri" panose="020F0502020204030204" pitchFamily="34" charset="0"/>
              </a:rPr>
              <a:t> Reference </a:t>
            </a:r>
            <a:r>
              <a:rPr lang="cs-CZ" altLang="cs-CZ" sz="2600" b="1" dirty="0" err="1">
                <a:latin typeface="Calibri" panose="020F0502020204030204" pitchFamily="34" charset="0"/>
              </a:rPr>
              <a:t>Library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cca 40 e-knih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eReading.cz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2600" dirty="0">
                <a:latin typeface="Calibri" panose="020F0502020204030204" pitchFamily="34" charset="0"/>
              </a:rPr>
              <a:t>v češtině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3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039355"/>
            <a:ext cx="8229600" cy="468052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cs-CZ" altLang="cs-CZ" sz="2800" dirty="0"/>
          </a:p>
          <a:p>
            <a:pPr>
              <a:buNone/>
              <a:defRPr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Návod eReading.cz [online]. [cit. </a:t>
            </a:r>
            <a:r>
              <a:rPr lang="cs-CZ" altLang="cs-CZ" dirty="0" smtClean="0"/>
              <a:t>24-10-2017]. </a:t>
            </a:r>
            <a:r>
              <a:rPr lang="cs-CZ" altLang="cs-CZ" dirty="0"/>
              <a:t>Dostupný z: http://knihovna.fss.muni.cz/ezdroje.php?podsekce=&amp;</a:t>
            </a:r>
            <a:r>
              <a:rPr lang="cs-CZ" altLang="cs-CZ" dirty="0" smtClean="0"/>
              <a:t>ukol=2&amp;subukol=1&amp;id=53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Informace </a:t>
            </a:r>
            <a:r>
              <a:rPr lang="cs-CZ" altLang="cs-CZ" dirty="0"/>
              <a:t>z portálu ezdroje.muni.cz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273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>
                <a:solidFill>
                  <a:schemeClr val="bg1"/>
                </a:solidFill>
              </a:rPr>
              <a:t>Mgr. Dana Mazancová, </a:t>
            </a:r>
            <a:r>
              <a:rPr lang="cs-CZ" altLang="cs-CZ" b="1" dirty="0" err="1">
                <a:solidFill>
                  <a:schemeClr val="bg1"/>
                </a:solidFill>
              </a:rPr>
              <a:t>DiS</a:t>
            </a:r>
            <a:r>
              <a:rPr lang="cs-CZ" altLang="cs-CZ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chemeClr val="bg1"/>
                </a:solidFill>
              </a:rPr>
              <a:t>mazancov</a:t>
            </a:r>
            <a:r>
              <a:rPr lang="en-US" altLang="cs-CZ" b="1" dirty="0">
                <a:solidFill>
                  <a:schemeClr val="bg1"/>
                </a:solidFill>
              </a:rPr>
              <a:t>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>
                <a:solidFill>
                  <a:schemeClr val="bg1"/>
                </a:solidFill>
              </a:rPr>
              <a:t>infozdroje</a:t>
            </a:r>
            <a:r>
              <a:rPr lang="en-US" sz="4000" b="1" dirty="0">
                <a:solidFill>
                  <a:schemeClr val="bg1"/>
                </a:solidFill>
              </a:rPr>
              <a:t>@</a:t>
            </a:r>
            <a:r>
              <a:rPr lang="cs-CZ" sz="40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412776"/>
            <a:ext cx="8928992" cy="66777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</a:t>
            </a:r>
            <a:r>
              <a:rPr lang="cs-CZ" sz="3200" b="1" dirty="0" smtClean="0"/>
              <a:t>Web II.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420887"/>
            <a:ext cx="8712968" cy="47621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500" dirty="0"/>
              <a:t>5) </a:t>
            </a:r>
            <a:r>
              <a:rPr lang="cs-CZ" sz="2500" b="1" dirty="0" smtClean="0"/>
              <a:t>Otevřete si </a:t>
            </a:r>
            <a:r>
              <a:rPr lang="cs-CZ" sz="2500" dirty="0" smtClean="0"/>
              <a:t>citační </a:t>
            </a:r>
            <a:r>
              <a:rPr lang="cs-CZ" sz="2500" dirty="0" err="1" smtClean="0"/>
              <a:t>manager</a:t>
            </a:r>
            <a:r>
              <a:rPr lang="cs-CZ" sz="2500" dirty="0" smtClean="0"/>
              <a:t> </a:t>
            </a:r>
            <a:r>
              <a:rPr lang="cs-CZ" sz="2500" dirty="0" err="1" smtClean="0">
                <a:hlinkClick r:id="rId3"/>
              </a:rPr>
              <a:t>EndNote</a:t>
            </a:r>
            <a:r>
              <a:rPr lang="cs-CZ" sz="2500" dirty="0" smtClean="0">
                <a:hlinkClick r:id="rId3"/>
              </a:rPr>
              <a:t> Web</a:t>
            </a:r>
            <a:r>
              <a:rPr lang="cs-CZ" sz="2500" dirty="0"/>
              <a:t> </a:t>
            </a:r>
            <a:r>
              <a:rPr lang="cs-CZ" sz="2500" dirty="0" smtClean="0"/>
              <a:t>a přihlaste se pomocí zvolených přihlašovacích údajů.</a:t>
            </a:r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  <a:defRPr/>
            </a:pPr>
            <a:r>
              <a:rPr lang="cs-CZ" sz="2500" dirty="0"/>
              <a:t>6) </a:t>
            </a:r>
            <a:r>
              <a:rPr lang="cs-CZ" sz="2500" b="1" dirty="0" smtClean="0"/>
              <a:t>Vyberte soubor, </a:t>
            </a:r>
            <a:r>
              <a:rPr lang="cs-CZ" sz="2500" dirty="0" smtClean="0"/>
              <a:t>v našem případě </a:t>
            </a:r>
            <a:r>
              <a:rPr lang="cs-CZ" sz="2400" dirty="0" smtClean="0"/>
              <a:t>sage_dsna9.enw, </a:t>
            </a:r>
            <a:r>
              <a:rPr lang="en-US" sz="2400" dirty="0" smtClean="0"/>
              <a:t>"</a:t>
            </a:r>
            <a:r>
              <a:rPr lang="cs-CZ" sz="2400" b="1" dirty="0" smtClean="0"/>
              <a:t>Import </a:t>
            </a:r>
            <a:r>
              <a:rPr lang="cs-CZ" sz="2400" b="1" dirty="0" err="1" smtClean="0"/>
              <a:t>Option</a:t>
            </a:r>
            <a:r>
              <a:rPr lang="cs-CZ" sz="2400" b="1" dirty="0" smtClean="0"/>
              <a:t> - </a:t>
            </a:r>
            <a:r>
              <a:rPr lang="cs-CZ" sz="2400" b="1" dirty="0" err="1" smtClean="0"/>
              <a:t>EndNote</a:t>
            </a:r>
            <a:r>
              <a:rPr lang="cs-CZ" sz="2400" b="1" dirty="0" smtClean="0"/>
              <a:t> Import</a:t>
            </a:r>
            <a:r>
              <a:rPr lang="en-US" sz="2400" dirty="0" smtClean="0"/>
              <a:t>"</a:t>
            </a:r>
            <a:r>
              <a:rPr lang="cs-CZ" sz="2400" dirty="0" smtClean="0"/>
              <a:t> v poli </a:t>
            </a:r>
            <a:r>
              <a:rPr lang="en-US" sz="2400" dirty="0" smtClean="0"/>
              <a:t>"</a:t>
            </a:r>
            <a:r>
              <a:rPr lang="cs-CZ" sz="2400" b="1" dirty="0" smtClean="0"/>
              <a:t>To</a:t>
            </a:r>
            <a:r>
              <a:rPr lang="en-US" sz="2400" dirty="0" smtClean="0"/>
              <a:t>"</a:t>
            </a:r>
            <a:r>
              <a:rPr lang="cs-CZ" sz="2400" dirty="0" smtClean="0"/>
              <a:t> </a:t>
            </a:r>
            <a:r>
              <a:rPr lang="cs-CZ" sz="2400" b="1" dirty="0" smtClean="0"/>
              <a:t>zvolte složku, </a:t>
            </a:r>
            <a:r>
              <a:rPr lang="cs-CZ" sz="2400" dirty="0" smtClean="0"/>
              <a:t>do které chcete záznamy přidat, případně si vytvořte novou.</a:t>
            </a: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  <a:defRPr/>
            </a:pPr>
            <a:r>
              <a:rPr lang="cs-CZ" sz="2500" dirty="0"/>
              <a:t>7) Objeví se hláška sdělující, kolik záznamů bylo naimportováno (např. </a:t>
            </a:r>
            <a:r>
              <a:rPr lang="cs-CZ" sz="2500" dirty="0" smtClean="0"/>
              <a:t>"</a:t>
            </a:r>
            <a:r>
              <a:rPr lang="en-US" sz="2500" dirty="0"/>
              <a:t> references were imported into </a:t>
            </a:r>
            <a:r>
              <a:rPr lang="en-US" sz="2500" dirty="0" smtClean="0"/>
              <a:t>"</a:t>
            </a:r>
            <a:r>
              <a:rPr lang="cs-CZ" sz="2500" dirty="0" err="1" smtClean="0"/>
              <a:t>Political</a:t>
            </a:r>
            <a:r>
              <a:rPr lang="cs-CZ" sz="2500" dirty="0" smtClean="0"/>
              <a:t> Science</a:t>
            </a:r>
            <a:r>
              <a:rPr lang="en-US" sz="2500" dirty="0" smtClean="0"/>
              <a:t>" </a:t>
            </a:r>
            <a:r>
              <a:rPr lang="en-US" sz="2500" dirty="0"/>
              <a:t>group. </a:t>
            </a:r>
            <a:r>
              <a:rPr lang="cs-CZ" sz="2500" dirty="0" smtClean="0"/>
              <a:t>")</a:t>
            </a:r>
            <a:endParaRPr lang="cs-CZ" sz="2500" dirty="0"/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2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Kontrola úkolu</a:t>
            </a:r>
            <a:r>
              <a:rPr lang="cs-CZ" altLang="cs-CZ" sz="6600" b="1" dirty="0">
                <a:solidFill>
                  <a:schemeClr val="bg1"/>
                </a:solidFill>
              </a:rPr>
              <a:t>, diskuse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v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</a:t>
            </a:r>
            <a:r>
              <a:rPr lang="cs-CZ" altLang="cs-CZ" sz="3000" dirty="0">
                <a:latin typeface="Calibri" panose="020F0502020204030204" pitchFamily="34" charset="0"/>
              </a:rPr>
              <a:t>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</a:t>
            </a:r>
            <a:r>
              <a:rPr lang="cs-CZ" altLang="cs-CZ" sz="3000" dirty="0">
                <a:latin typeface="Calibri" panose="020F0502020204030204" pitchFamily="34" charset="0"/>
              </a:rPr>
              <a:t>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</a:t>
            </a:r>
            <a:r>
              <a:rPr lang="cs-CZ" altLang="cs-CZ" sz="3000" dirty="0">
                <a:latin typeface="Calibri" panose="020F0502020204030204" pitchFamily="34" charset="0"/>
              </a:rPr>
              <a:t>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</a:t>
            </a:r>
            <a:r>
              <a:rPr lang="cs-CZ" altLang="cs-CZ" sz="3000" dirty="0">
                <a:latin typeface="Calibri" panose="020F0502020204030204" pitchFamily="34" charset="0"/>
              </a:rPr>
              <a:t>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</a:t>
            </a:r>
            <a:r>
              <a:rPr lang="cs-CZ" altLang="cs-CZ" sz="3000" dirty="0">
                <a:latin typeface="Calibri" panose="020F0502020204030204" pitchFamily="34" charset="0"/>
              </a:rPr>
              <a:t>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273</TotalTime>
  <Words>732</Words>
  <Application>Microsoft Office PowerPoint</Application>
  <PresentationFormat>Předvádění na obrazovce (4:3)</PresentationFormat>
  <Paragraphs>134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Motiv5</vt:lpstr>
      <vt:lpstr>Základy práce s informačními zdroji pro bc. studenty MVZ</vt:lpstr>
      <vt:lpstr>Prezentace aplikace PowerPoint</vt:lpstr>
      <vt:lpstr>Export záznamů z databáze Sage do citačního software EndNote Web </vt:lpstr>
      <vt:lpstr>Export záznamů z databáze Sage do citačního software EndNote Web II. 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EBSCO Discovery Service 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28</cp:revision>
  <cp:lastPrinted>2017-10-24T09:05:00Z</cp:lastPrinted>
  <dcterms:created xsi:type="dcterms:W3CDTF">2017-08-02T08:11:17Z</dcterms:created>
  <dcterms:modified xsi:type="dcterms:W3CDTF">2017-11-01T11:45:08Z</dcterms:modified>
</cp:coreProperties>
</file>