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</p:sldMasterIdLst>
  <p:notesMasterIdLst>
    <p:notesMasterId r:id="rId104"/>
  </p:notesMasterIdLst>
  <p:handoutMasterIdLst>
    <p:handoutMasterId r:id="rId105"/>
  </p:handoutMasterIdLst>
  <p:sldIdLst>
    <p:sldId id="538" r:id="rId3"/>
    <p:sldId id="540" r:id="rId4"/>
    <p:sldId id="541" r:id="rId5"/>
    <p:sldId id="591" r:id="rId6"/>
    <p:sldId id="612" r:id="rId7"/>
    <p:sldId id="593" r:id="rId8"/>
    <p:sldId id="613" r:id="rId9"/>
    <p:sldId id="500" r:id="rId10"/>
    <p:sldId id="614" r:id="rId11"/>
    <p:sldId id="543" r:id="rId12"/>
    <p:sldId id="501" r:id="rId13"/>
    <p:sldId id="621" r:id="rId14"/>
    <p:sldId id="545" r:id="rId15"/>
    <p:sldId id="546" r:id="rId16"/>
    <p:sldId id="547" r:id="rId17"/>
    <p:sldId id="608" r:id="rId18"/>
    <p:sldId id="596" r:id="rId19"/>
    <p:sldId id="601" r:id="rId20"/>
    <p:sldId id="602" r:id="rId21"/>
    <p:sldId id="603" r:id="rId22"/>
    <p:sldId id="604" r:id="rId23"/>
    <p:sldId id="605" r:id="rId24"/>
    <p:sldId id="606" r:id="rId25"/>
    <p:sldId id="607" r:id="rId26"/>
    <p:sldId id="599" r:id="rId27"/>
    <p:sldId id="544" r:id="rId28"/>
    <p:sldId id="623" r:id="rId29"/>
    <p:sldId id="624" r:id="rId30"/>
    <p:sldId id="548" r:id="rId31"/>
    <p:sldId id="625" r:id="rId32"/>
    <p:sldId id="551" r:id="rId33"/>
    <p:sldId id="677" r:id="rId34"/>
    <p:sldId id="678" r:id="rId35"/>
    <p:sldId id="679" r:id="rId36"/>
    <p:sldId id="680" r:id="rId37"/>
    <p:sldId id="626" r:id="rId38"/>
    <p:sldId id="681" r:id="rId39"/>
    <p:sldId id="628" r:id="rId40"/>
    <p:sldId id="682" r:id="rId41"/>
    <p:sldId id="683" r:id="rId42"/>
    <p:sldId id="684" r:id="rId43"/>
    <p:sldId id="685" r:id="rId44"/>
    <p:sldId id="556" r:id="rId45"/>
    <p:sldId id="686" r:id="rId46"/>
    <p:sldId id="663" r:id="rId47"/>
    <p:sldId id="611" r:id="rId48"/>
    <p:sldId id="687" r:id="rId49"/>
    <p:sldId id="672" r:id="rId50"/>
    <p:sldId id="673" r:id="rId51"/>
    <p:sldId id="567" r:id="rId52"/>
    <p:sldId id="630" r:id="rId53"/>
    <p:sldId id="631" r:id="rId54"/>
    <p:sldId id="632" r:id="rId55"/>
    <p:sldId id="674" r:id="rId56"/>
    <p:sldId id="633" r:id="rId57"/>
    <p:sldId id="636" r:id="rId58"/>
    <p:sldId id="637" r:id="rId59"/>
    <p:sldId id="639" r:id="rId60"/>
    <p:sldId id="640" r:id="rId61"/>
    <p:sldId id="641" r:id="rId62"/>
    <p:sldId id="642" r:id="rId63"/>
    <p:sldId id="643" r:id="rId64"/>
    <p:sldId id="644" r:id="rId65"/>
    <p:sldId id="645" r:id="rId66"/>
    <p:sldId id="465" r:id="rId67"/>
    <p:sldId id="646" r:id="rId68"/>
    <p:sldId id="463" r:id="rId69"/>
    <p:sldId id="492" r:id="rId70"/>
    <p:sldId id="647" r:id="rId71"/>
    <p:sldId id="648" r:id="rId72"/>
    <p:sldId id="649" r:id="rId73"/>
    <p:sldId id="650" r:id="rId74"/>
    <p:sldId id="651" r:id="rId75"/>
    <p:sldId id="652" r:id="rId76"/>
    <p:sldId id="688" r:id="rId77"/>
    <p:sldId id="654" r:id="rId78"/>
    <p:sldId id="689" r:id="rId79"/>
    <p:sldId id="690" r:id="rId80"/>
    <p:sldId id="691" r:id="rId81"/>
    <p:sldId id="658" r:id="rId82"/>
    <p:sldId id="659" r:id="rId83"/>
    <p:sldId id="660" r:id="rId84"/>
    <p:sldId id="692" r:id="rId85"/>
    <p:sldId id="662" r:id="rId86"/>
    <p:sldId id="616" r:id="rId87"/>
    <p:sldId id="574" r:id="rId88"/>
    <p:sldId id="508" r:id="rId89"/>
    <p:sldId id="569" r:id="rId90"/>
    <p:sldId id="537" r:id="rId91"/>
    <p:sldId id="571" r:id="rId92"/>
    <p:sldId id="572" r:id="rId93"/>
    <p:sldId id="666" r:id="rId94"/>
    <p:sldId id="667" r:id="rId95"/>
    <p:sldId id="668" r:id="rId96"/>
    <p:sldId id="669" r:id="rId97"/>
    <p:sldId id="509" r:id="rId98"/>
    <p:sldId id="670" r:id="rId99"/>
    <p:sldId id="676" r:id="rId100"/>
    <p:sldId id="498" r:id="rId101"/>
    <p:sldId id="539" r:id="rId102"/>
    <p:sldId id="609" r:id="rId103"/>
  </p:sldIdLst>
  <p:sldSz cx="9144000" cy="6858000" type="screen4x3"/>
  <p:notesSz cx="6797675" cy="9926638"/>
  <p:custDataLst>
    <p:tags r:id="rId106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115" d="100"/>
          <a:sy n="115" d="100"/>
        </p:scale>
        <p:origin x="160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presProps" Target="presProps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110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slide" Target="slides/slide101.xml"/><Relationship Id="rId108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tags" Target="tags/tag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theme" Target="theme/theme1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9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710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0713DB-6C3C-4501-8436-1D1A9477E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6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06994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5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09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5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24.10.2017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24.10.2017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6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24.10.2017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24.10.2017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107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1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7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5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23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584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539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24.10.2017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iva.k.utb.cz/?page_id=34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kuk.muni.cz/animace/eiz/pdf.php?file=publikacni_etika/citace.pdf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amford.edu/schools/pharmacy/dic/amaquickref07.pdf" TargetMode="External"/><Relationship Id="rId3" Type="http://schemas.openxmlformats.org/officeDocument/2006/relationships/hyperlink" Target="http://www.mla.org/style/" TargetMode="External"/><Relationship Id="rId7" Type="http://schemas.openxmlformats.org/officeDocument/2006/relationships/hyperlink" Target="http://www.library.uq.edu.au/training/citation/vancouv.pdf" TargetMode="External"/><Relationship Id="rId2" Type="http://schemas.openxmlformats.org/officeDocument/2006/relationships/hyperlink" Target="http://www.apastyle.org/index.html" TargetMode="External"/><Relationship Id="rId1" Type="http://schemas.openxmlformats.org/officeDocument/2006/relationships/slideLayout" Target="../slideLayouts/slideLayout20.xml"/><Relationship Id="rId6" Type="http://schemas.openxmlformats.org/officeDocument/2006/relationships/hyperlink" Target="http://www.icmje.org/" TargetMode="External"/><Relationship Id="rId5" Type="http://schemas.openxmlformats.org/officeDocument/2006/relationships/hyperlink" Target="http://www.chicagomanualofstyle.org/" TargetMode="External"/><Relationship Id="rId4" Type="http://schemas.openxmlformats.org/officeDocument/2006/relationships/hyperlink" Target="http://www.library.uq.edu.au/training/citation/mla.pdf" TargetMode="External"/><Relationship Id="rId9" Type="http://schemas.openxmlformats.org/officeDocument/2006/relationships/hyperlink" Target="http://www.councilscienceeditors.org/publications/style.cfm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0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E-Citace-234158816646277/?fref=ts" TargetMode="External"/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citace.com/Navody/CitacePRO/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5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aleph.muni.cz/F?func=find-b&amp;find_code=SYS&amp;local_base=MUB01&amp;request=006377560&amp;format=999" TargetMode="External"/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http://www.connotea.org/" TargetMode="External"/><Relationship Id="rId7" Type="http://schemas.openxmlformats.org/officeDocument/2006/relationships/image" Target="../media/image18.png"/><Relationship Id="rId2" Type="http://schemas.openxmlformats.org/officeDocument/2006/relationships/hyperlink" Target="http://www.zotero.org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7.png"/><Relationship Id="rId5" Type="http://schemas.openxmlformats.org/officeDocument/2006/relationships/hyperlink" Target="http://www.mendeley.com/" TargetMode="External"/><Relationship Id="rId4" Type="http://schemas.openxmlformats.org/officeDocument/2006/relationships/hyperlink" Target="http://www.citeulike.org/" TargetMode="External"/><Relationship Id="rId9" Type="http://schemas.openxmlformats.org/officeDocument/2006/relationships/image" Target="../media/image20.pn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://odevzdej.cz/" TargetMode="External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image" Target="../media/image22.png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is.muni.cz/elportal/?id=954043" TargetMode="External"/><Relationship Id="rId5" Type="http://schemas.openxmlformats.org/officeDocument/2006/relationships/hyperlink" Target="https://kuk.muni.cz/animace/eiz/pdf.php?file=publikacni_etika/citace.pdf" TargetMode="External"/><Relationship Id="rId4" Type="http://schemas.openxmlformats.org/officeDocument/2006/relationships/hyperlink" Target="http://iva.k.utb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30375"/>
            <a:ext cx="8281987" cy="1584325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b="1" dirty="0" smtClean="0">
                <a:solidFill>
                  <a:schemeClr val="bg1"/>
                </a:solidFill>
              </a:rPr>
              <a:t>Citace a citační SW</a:t>
            </a:r>
            <a:endParaRPr lang="uk-UA" b="1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0493" y="4077072"/>
            <a:ext cx="3671887" cy="864592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endParaRPr lang="cs-CZ" sz="2200" b="1" dirty="0" smtClean="0">
              <a:solidFill>
                <a:schemeClr val="bg1"/>
              </a:solidFill>
            </a:endParaRPr>
          </a:p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dirty="0" smtClean="0">
                <a:solidFill>
                  <a:schemeClr val="bg1"/>
                </a:solidFill>
              </a:rPr>
              <a:t>Blanka Farkašová</a:t>
            </a:r>
          </a:p>
          <a:p>
            <a:pPr marL="0" indent="0" algn="r" eaLnBrk="1" hangingPunct="1">
              <a:lnSpc>
                <a:spcPct val="100000"/>
              </a:lnSpc>
              <a:buFontTx/>
              <a:buNone/>
            </a:pPr>
            <a:endParaRPr lang="uk-UA" sz="2200" b="1" dirty="0" smtClean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Brno, 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25. 10. 2017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1907381" y="3087043"/>
            <a:ext cx="5904011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200" b="1" dirty="0">
                <a:solidFill>
                  <a:schemeClr val="bg1"/>
                </a:solidFill>
                <a:latin typeface="Verdana" panose="020B0604030504040204" pitchFamily="34" charset="0"/>
              </a:rPr>
              <a:t>úvod do citování pro studenty </a:t>
            </a:r>
            <a:r>
              <a:rPr lang="cs-CZ" sz="2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MVZ</a:t>
            </a:r>
            <a:endParaRPr lang="cs-CZ" sz="2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Ústřední knihovna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124745"/>
            <a:ext cx="7632700" cy="4680520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Proč</a:t>
            </a:r>
          </a:p>
          <a:p>
            <a:pPr algn="ctr">
              <a:buFontTx/>
              <a:buNone/>
            </a:pPr>
            <a:r>
              <a:rPr lang="cs-CZ" sz="8000" b="1" dirty="0" smtClean="0"/>
              <a:t>citujeme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362869" y="3861048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4400" b="1" dirty="0">
                <a:latin typeface="+mj-lt"/>
              </a:rPr>
              <a:t>Děkuji Vám za pozornost</a:t>
            </a:r>
            <a:endParaRPr lang="en-US" sz="4400" b="1" dirty="0">
              <a:latin typeface="+mj-lt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cs-CZ" sz="2000" b="1" dirty="0" smtClean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Blanka Farkašová</a:t>
            </a:r>
          </a:p>
          <a:p>
            <a:pPr algn="r" eaLnBrk="1" hangingPunct="1"/>
            <a:r>
              <a:rPr lang="cs-CZ" sz="2000" b="1" dirty="0" err="1">
                <a:latin typeface="Verdana" panose="020B0604030504040204" pitchFamily="34" charset="0"/>
              </a:rPr>
              <a:t>blanka@fss.muni.cz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-24387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Použitá literatura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41035"/>
            <a:ext cx="8229600" cy="538430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ČSN ISO 5127 (01 0162) Informace a dokumentace - </a:t>
            </a:r>
            <a:r>
              <a:rPr lang="cs-CZ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slovník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Praha: Český normalizační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institut, 2003.</a:t>
            </a:r>
          </a:p>
          <a:p>
            <a:pPr>
              <a:spcAft>
                <a:spcPts val="600"/>
              </a:spcAft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ČSN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ISO 690.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Informace a d</a:t>
            </a:r>
            <a:r>
              <a:rPr lang="cs-CZ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okumentace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: pravidla pro bibliografické odkazy a citace informačních zdrojů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2011.</a:t>
            </a:r>
          </a:p>
          <a:p>
            <a:pPr>
              <a:spcAft>
                <a:spcPts val="600"/>
              </a:spcAft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, Olga a Jakub SKŮPA.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V Brně,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2. září 2011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[cit. 2015-10-02].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www.citace.com/CSN-ISO-690.pdf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>
              <a:spcAft>
                <a:spcPts val="600"/>
              </a:spcAft>
            </a:pP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UTB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[cit. 2015-10-07].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iva.k.utb.cz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/?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page_id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=34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Nitra: Enigma, c2008. ISBN 978-80-89132-70-6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2016-03-17].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https://kuk.muni.cz/animace/eiz/pdf.php?file=publikacni_etika/citace.pdf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Masarykova univerzita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Brno: Masarykova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univerzita, c1996-2016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[cit. 2016-10-17]. Dostupné z: https://www.muni.cz/study/plagiatorstvi</a:t>
            </a:r>
          </a:p>
        </p:txBody>
      </p:sp>
    </p:spTree>
    <p:extLst>
      <p:ext uri="{BB962C8B-B14F-4D97-AF65-F5344CB8AC3E}">
        <p14:creationId xmlns:p14="http://schemas.microsoft.com/office/powerpoint/2010/main" val="27561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04664"/>
            <a:ext cx="777716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Proč citujeme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24744"/>
            <a:ext cx="8064896" cy="5544616"/>
          </a:xfrm>
        </p:spPr>
        <p:txBody>
          <a:bodyPr>
            <a:normAutofit fontScale="85000" lnSpcReduction="10000"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autorský zákon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(121/2000 Sb.)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  <a:p>
            <a:pPr marL="457200" lvl="1" indent="0" eaLnBrk="1" hangingPunct="1"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738" y="116632"/>
            <a:ext cx="7211144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nemusíme citovat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9606"/>
            <a:ext cx="8229600" cy="525172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voda vaří při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100°C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33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96753"/>
            <a:ext cx="8208912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192" y="116632"/>
            <a:ext cx="7272808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Definice plagiátorství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 smtClean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89506" y="2948781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(Norma ČSN ISO </a:t>
            </a:r>
            <a:r>
              <a:rPr lang="cs-CZ" sz="2000" i="1" dirty="0" smtClean="0"/>
              <a:t>5127)</a:t>
            </a:r>
            <a:endParaRPr lang="cs-CZ" sz="2000" i="1" dirty="0"/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5148064" y="5805264"/>
            <a:ext cx="3672731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 smtClean="0"/>
              <a:t>(Definice plagiátorství na MU)</a:t>
            </a:r>
            <a:endParaRPr lang="cs-CZ" sz="2000" i="1" dirty="0"/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4624"/>
            <a:ext cx="7560840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je plagiátorství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využití cizí myšlenky bez uvedení jejího původního autora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vědomé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nevědomé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platí i pro tabulky, grafy, obrázky,...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porušujete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etická pravidla vědecké komunikace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autorský zákon (zák. č. 121/2000 Sb. §</a:t>
            </a:r>
            <a:r>
              <a:rPr lang="en-US" dirty="0" smtClean="0">
                <a:latin typeface="Arial" panose="020B0604020202020204" pitchFamily="34" charset="0"/>
              </a:rPr>
              <a:t>31</a:t>
            </a:r>
            <a:r>
              <a:rPr lang="cs-CZ" dirty="0" smtClean="0"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124745"/>
            <a:ext cx="8280920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Formy</a:t>
            </a:r>
          </a:p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34775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37512" cy="922114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Kopírování  (CTRL+C)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968552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převzetí celého textu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(klonování)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nebo části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textu jiného autora 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vydávání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ho za svůj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drobné úpravy v zkopírovaném textu: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nahrazení některých slov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jejich synonymy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vypuštění nadbytečných slov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změnění slovosledu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ve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větě, přehození vět apod.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kopírování z jednoho zdroje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kopírování z více zdrojů (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vybrání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konkrétních vět nebo odstavců z několika zdrojů a jejich poskládání do vlastního textu</a:t>
            </a:r>
          </a:p>
          <a:p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1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211144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Necitování v textu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droj/zdroje jsou uvedeny v seznamu použité literatury, ale není na ně žádný odkaz v textu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nelze určit, co jsme ze zdroje/zdrojů převzali, což může být problematické např. při ověření informací 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 původního autora</a:t>
            </a:r>
          </a:p>
        </p:txBody>
      </p:sp>
    </p:spTree>
    <p:extLst>
      <p:ext uri="{BB962C8B-B14F-4D97-AF65-F5344CB8AC3E}">
        <p14:creationId xmlns:p14="http://schemas.microsoft.com/office/powerpoint/2010/main" val="3665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704856" cy="85010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Citáty bez uvozovek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vydávání citátů za parafrázi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nedáme citát do uvozovek, čtenář pak neví, kde začíná převzatý text a co už je naše vlastní myšlenka</a:t>
            </a:r>
          </a:p>
        </p:txBody>
      </p:sp>
    </p:spTree>
    <p:extLst>
      <p:ext uri="{BB962C8B-B14F-4D97-AF65-F5344CB8AC3E}">
        <p14:creationId xmlns:p14="http://schemas.microsoft.com/office/powerpoint/2010/main" val="35443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743751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Obsah přednášky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752528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literatury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bibliografických citací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2008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Chybějící zdroj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necitování zdroje, který byl použit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vědomé - záměrně zdroj neuvedeme v textu (např. při použití nekvalitního zdroje v odborné práci)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nevědomé - zapomeneme citaci uvést, řešením je využití citačních manažerů</a:t>
            </a:r>
          </a:p>
        </p:txBody>
      </p:sp>
    </p:spTree>
    <p:extLst>
      <p:ext uri="{BB962C8B-B14F-4D97-AF65-F5344CB8AC3E}">
        <p14:creationId xmlns:p14="http://schemas.microsoft.com/office/powerpoint/2010/main" val="35866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>
          <a:xfrm>
            <a:off x="1716832" y="44624"/>
            <a:ext cx="742716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Nedohledatelný zdroj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nepřesné citování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chyby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 nepřesnosti v citaci znemožní dohledání dokumentu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odkazování na neexistující zdroj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vymyšlení si zdroje nebo záměrné uvedení špatné citace, aby nemohl být zdroj dohledán</a:t>
            </a:r>
          </a:p>
        </p:txBody>
      </p:sp>
    </p:spTree>
    <p:extLst>
      <p:ext uri="{BB962C8B-B14F-4D97-AF65-F5344CB8AC3E}">
        <p14:creationId xmlns:p14="http://schemas.microsoft.com/office/powerpoint/2010/main" val="34720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9127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Vylepšování literatury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díla, které nebylo použito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stává se v případech, kdy si chceme vylepšit svou použitou literaturu o kvalitní zdroje, ze kterých jsme ale při psaní práce nevycházeli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kapacit z oboru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navyšování počtu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7838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3284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Zneužití </a:t>
            </a:r>
            <a:r>
              <a:rPr lang="cs-CZ" b="1" dirty="0" err="1" smtClean="0">
                <a:solidFill>
                  <a:schemeClr val="bg1"/>
                </a:solidFill>
              </a:rPr>
              <a:t>autocitací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použití vlastních dříve publikovaných textů nebo jejich částí bez uvedení citace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 vlastní texty je nutno citovat!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 pohledu publikační etiky není úplně v pořádku vydávání stejných článků opakovaně v různých zdrojích, protože jde o zbytečné duplikování informací, téma by mělo být publikované novým způsobem a mělo by přinášet nové poznatky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umělé zvyšování vlastní citovanosti v odborných článcích</a:t>
            </a:r>
          </a:p>
        </p:txBody>
      </p:sp>
    </p:spTree>
    <p:extLst>
      <p:ext uri="{BB962C8B-B14F-4D97-AF65-F5344CB8AC3E}">
        <p14:creationId xmlns:p14="http://schemas.microsoft.com/office/powerpoint/2010/main" val="11127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7092280" cy="106613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Doprovodný materiál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nutné citovat i použité obrázky, grafy, tabulky atd. od jiných autorů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obrázky, tabulky nebo grafy jsou také výsledkem tvůrčí činnosti člověka a měli bychom u nich uvádět zdroj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558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271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Odůvodněná míra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>
            <a:normAutofit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převzetí textu ve větší než odůvodněné míře 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rozumná délka převzatého textu – přebíráme jen to co je nezbytně nutné (zpravidla max. 1 odstavec)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nepřiměřený počet citátů 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není přesn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vymezeno kolik citátů je možné použít, vždy záleží na konkrétním textu a druhu práce, u prací kompilačního charakteru lze očekávat větší počet citátů než u původních výzkumů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práci musí být dostatek prostoru na vlastní text</a:t>
            </a:r>
          </a:p>
          <a:p>
            <a:pPr marL="457200" lvl="1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992888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Citační</a:t>
            </a:r>
          </a:p>
          <a:p>
            <a:pPr algn="ctr">
              <a:buFontTx/>
              <a:buNone/>
            </a:pPr>
            <a:r>
              <a:rPr lang="cs-CZ" sz="8000" b="1" dirty="0" smtClean="0"/>
              <a:t>styly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332656"/>
            <a:ext cx="7453634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6752"/>
            <a:ext cx="7993062" cy="54721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citace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textu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  <p:extLst>
      <p:ext uri="{BB962C8B-B14F-4D97-AF65-F5344CB8AC3E}">
        <p14:creationId xmlns:p14="http://schemas.microsoft.com/office/powerpoint/2010/main" val="195259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260648"/>
            <a:ext cx="6877570" cy="648072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7777162" cy="547211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česká verze mezinárodní normy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2" tooltip="APA"/>
              </a:rPr>
              <a:t>APA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pro potřeby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psychologie + další příbuzné obory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3" tooltip="MLA"/>
              </a:rPr>
              <a:t>MLA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humanitní obory (např. jazykověda), manuál v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4" tooltip="MLA"/>
              </a:rPr>
              <a:t>PDF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  <a:hlinkClick r:id="rId5" tooltip="Chicago"/>
              </a:rPr>
              <a:t>Chicago</a:t>
            </a: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společenské vědy,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Harvard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Harvard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Bussiness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  <a:hlinkClick r:id="rId6" tooltip="ICMJE"/>
              </a:rPr>
              <a:t>Vancouver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časopisy z oblasti lékařství, biomedicíny, lékařských technologií apod., manuál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7" tooltip="PDF"/>
              </a:rPr>
              <a:t>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lékařství a biologii, manuál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8" tooltip="PDF"/>
              </a:rPr>
              <a:t>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9" tooltip="CSE"/>
              </a:rPr>
              <a:t>CSE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pro přírodní vědy</a:t>
            </a:r>
          </a:p>
        </p:txBody>
      </p:sp>
    </p:spTree>
    <p:extLst>
      <p:ext uri="{BB962C8B-B14F-4D97-AF65-F5344CB8AC3E}">
        <p14:creationId xmlns:p14="http://schemas.microsoft.com/office/powerpoint/2010/main" val="101889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052737"/>
            <a:ext cx="8064896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Norma</a:t>
            </a:r>
          </a:p>
          <a:p>
            <a:pPr algn="ctr">
              <a:buFontTx/>
              <a:buNone/>
            </a:pPr>
            <a:r>
              <a:rPr lang="cs-CZ" sz="8000" b="1" dirty="0" smtClean="0"/>
              <a:t>ČSN ISO 690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052737"/>
            <a:ext cx="7632700" cy="468052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8000" b="1" dirty="0" smtClean="0">
                <a:latin typeface="+mj-lt"/>
              </a:rPr>
              <a:t>Úvod</a:t>
            </a:r>
          </a:p>
          <a:p>
            <a:pPr algn="ctr">
              <a:buFontTx/>
              <a:buNone/>
            </a:pPr>
            <a:r>
              <a:rPr lang="cs-CZ" sz="4400" b="1" dirty="0" smtClean="0">
                <a:latin typeface="+mj-lt"/>
              </a:rPr>
              <a:t>základní termíny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677909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Norma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platná od 1.4.2011</a:t>
            </a:r>
          </a:p>
          <a:p>
            <a:pPr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obecně uznávaná interpretace normy: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dokumentů.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Brno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2011 </a:t>
            </a:r>
          </a:p>
          <a:p>
            <a:pPr lvl="1"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připomínkováno 8 odborníky na citace</a:t>
            </a:r>
          </a:p>
        </p:txBody>
      </p:sp>
    </p:spTree>
    <p:extLst>
      <p:ext uri="{BB962C8B-B14F-4D97-AF65-F5344CB8AC3E}">
        <p14:creationId xmlns:p14="http://schemas.microsoft.com/office/powerpoint/2010/main" val="123140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77686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Citace</a:t>
            </a:r>
          </a:p>
          <a:p>
            <a:pPr algn="ctr">
              <a:buFontTx/>
              <a:buNone/>
            </a:pPr>
            <a:r>
              <a:rPr lang="cs-CZ" sz="8000" b="1" dirty="0" smtClean="0"/>
              <a:t>v textu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16"/>
            <a:ext cx="7128792" cy="1008112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8075240" cy="532859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latin typeface="Arial" panose="020B0604020202020204" pitchFamily="34" charset="0"/>
              </a:rPr>
              <a:t>(příjmení autora, rok, strana)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2003, s. 33)</a:t>
            </a:r>
          </a:p>
          <a:p>
            <a:r>
              <a:rPr lang="cs-CZ" dirty="0">
                <a:latin typeface="Arial" panose="020B0604020202020204" pitchFamily="34" charset="0"/>
              </a:rPr>
              <a:t>strana je povinná u tištěných zdrojů, u el. zdrojů není nutno uvádět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2003)</a:t>
            </a:r>
          </a:p>
          <a:p>
            <a:r>
              <a:rPr lang="cs-CZ" dirty="0">
                <a:latin typeface="Arial" panose="020B0604020202020204" pitchFamily="34" charset="0"/>
              </a:rPr>
              <a:t>více autorů – nutné uvádět vždy prvního, možné uvést všechny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(Fiala a Pitrová, 2009, s. 125)</a:t>
            </a:r>
          </a:p>
          <a:p>
            <a:r>
              <a:rPr lang="cs-CZ" dirty="0">
                <a:latin typeface="Arial" panose="020B0604020202020204" pitchFamily="34" charset="0"/>
              </a:rPr>
              <a:t>pokud je autorem korporace (organizace), uvedeme její </a:t>
            </a:r>
            <a:r>
              <a:rPr lang="cs-CZ" dirty="0" smtClean="0">
                <a:latin typeface="Arial" panose="020B0604020202020204" pitchFamily="34" charset="0"/>
              </a:rPr>
              <a:t>jméno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(Adobe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</a:rPr>
              <a:t>Creative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 Team, 2011)</a:t>
            </a:r>
          </a:p>
          <a:p>
            <a:r>
              <a:rPr lang="cs-CZ" dirty="0">
                <a:latin typeface="Arial" panose="020B0604020202020204" pitchFamily="34" charset="0"/>
              </a:rPr>
              <a:t>chybí-li autor i korporace, pak uvádíme název,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u dlouhých názvů uvádíme jen první slova 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(Média a realita, 2004, s. 18)</a:t>
            </a:r>
          </a:p>
        </p:txBody>
      </p:sp>
    </p:spTree>
    <p:extLst>
      <p:ext uri="{BB962C8B-B14F-4D97-AF65-F5344CB8AC3E}">
        <p14:creationId xmlns:p14="http://schemas.microsoft.com/office/powerpoint/2010/main" val="41434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7909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1216" y="1268760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více děl od jednoho autora ze stejného roku:</a:t>
            </a:r>
          </a:p>
          <a:p>
            <a:pPr lvl="1"/>
            <a:r>
              <a:rPr lang="cs-CZ" sz="2600" dirty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600" dirty="0" err="1">
                <a:latin typeface="Arial" panose="020B0604020202020204" pitchFamily="34" charset="0"/>
              </a:rPr>
              <a:t>a,b,c,d</a:t>
            </a:r>
            <a:r>
              <a:rPr lang="cs-CZ" sz="2600" dirty="0">
                <a:latin typeface="Arial" panose="020B0604020202020204" pitchFamily="34" charset="0"/>
              </a:rPr>
              <a:t>,...)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(Průcha, 2003b, s. 54)</a:t>
            </a:r>
          </a:p>
          <a:p>
            <a:r>
              <a:rPr lang="cs-CZ" dirty="0">
                <a:latin typeface="Arial" panose="020B0604020202020204" pitchFamily="34" charset="0"/>
              </a:rPr>
              <a:t>odkazy se můžou vkládat různě do věty za citát či parafrázi, na konci věty se dá před tečku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... převzatý text dáváme do uvozovek (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2008) nebo je lze i jinak zvýraznit (Cihlář, 2011). </a:t>
            </a:r>
          </a:p>
          <a:p>
            <a:r>
              <a:rPr lang="cs-CZ" dirty="0">
                <a:latin typeface="Arial" panose="020B0604020202020204" pitchFamily="34" charset="0"/>
              </a:rPr>
              <a:t>odkazy na více zdrojů u jedné informace dáváme do jedné závorky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2008; Cihlář, 2011)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19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713913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... a tento pojem definuje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</a:rPr>
              <a:t>Šimoník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(2003, s. 34) takto,....</a:t>
            </a:r>
          </a:p>
          <a:p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</p:txBody>
      </p:sp>
    </p:spTree>
    <p:extLst>
      <p:ext uri="{BB962C8B-B14F-4D97-AF65-F5344CB8AC3E}">
        <p14:creationId xmlns:p14="http://schemas.microsoft.com/office/powerpoint/2010/main" val="426925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847744" cy="922114"/>
          </a:xfrm>
        </p:spPr>
        <p:txBody>
          <a:bodyPr>
            <a:noAutofit/>
          </a:bodyPr>
          <a:lstStyle/>
          <a:p>
            <a:r>
              <a:rPr lang="cs-CZ" sz="3000" b="1" dirty="0" smtClean="0">
                <a:solidFill>
                  <a:schemeClr val="bg1"/>
                </a:solidFill>
              </a:rPr>
              <a:t>Seznam literatury u metody</a:t>
            </a:r>
            <a:r>
              <a:rPr lang="cs-CZ" sz="3200" b="1" dirty="0" smtClean="0">
                <a:solidFill>
                  <a:schemeClr val="bg1"/>
                </a:solidFill>
              </a:rPr>
              <a:t>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424936" cy="5328592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>
                <a:latin typeface="Arial" panose="020B0604020202020204" pitchFamily="34" charset="0"/>
              </a:rPr>
              <a:t>v soupisu použité literatury je rok hned za autory (pokud není autor, tak za názvem), rok vydání se dále ve vydavatelských údajích neuvádí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2009.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Oldřich, 2003.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MSD. ISBN 80-86633-04-7.</a:t>
            </a:r>
          </a:p>
          <a:p>
            <a:pPr lvl="1">
              <a:lnSpc>
                <a:spcPct val="120000"/>
              </a:lnSpc>
            </a:pP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a realita, 2004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Masarykova univerzita. </a:t>
            </a:r>
            <a:r>
              <a:rPr lang="cs-CZ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</a:rPr>
              <a:t>pokud je v citaci celé datum, pak celé datum uvádíme v nakladatelských údajích, za jméno autora píšeme pouze </a:t>
            </a:r>
            <a:r>
              <a:rPr lang="cs-CZ" sz="2600" dirty="0" smtClean="0">
                <a:latin typeface="Arial" panose="020B0604020202020204" pitchFamily="34" charset="0"/>
              </a:rPr>
              <a:t>rok</a:t>
            </a:r>
            <a:endParaRPr lang="cs-CZ" sz="2600" dirty="0">
              <a:latin typeface="Arial" panose="020B0604020202020204" pitchFamily="34" charset="0"/>
            </a:endParaRPr>
          </a:p>
          <a:p>
            <a:pPr lvl="1"/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Inflow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: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information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journal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[online]. Brno, 02. 07. 2010, roč. 3, č. 7 [cit. 2016-10-10]. Dostupné z: http://www.inflow.cz/printpdf/10835</a:t>
            </a:r>
          </a:p>
        </p:txBody>
      </p:sp>
    </p:spTree>
    <p:extLst>
      <p:ext uri="{BB962C8B-B14F-4D97-AF65-F5344CB8AC3E}">
        <p14:creationId xmlns:p14="http://schemas.microsoft.com/office/powerpoint/2010/main" val="344071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7856"/>
            <a:ext cx="6275040" cy="102488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Metoda </a:t>
            </a:r>
            <a:r>
              <a:rPr lang="cs-CZ" sz="3600" b="1" dirty="0" smtClean="0">
                <a:solidFill>
                  <a:schemeClr val="bg1"/>
                </a:solidFill>
              </a:rPr>
              <a:t>jméno-datum  </a:t>
            </a:r>
            <a:br>
              <a:rPr lang="cs-CZ" sz="3600" b="1" dirty="0" smtClean="0">
                <a:solidFill>
                  <a:schemeClr val="bg1"/>
                </a:solidFill>
              </a:rPr>
            </a:br>
            <a:r>
              <a:rPr lang="cs-CZ" sz="3600" b="1" dirty="0" smtClean="0">
                <a:solidFill>
                  <a:schemeClr val="bg1"/>
                </a:solidFill>
              </a:rPr>
              <a:t>příklady</a:t>
            </a:r>
            <a:endParaRPr lang="cs-CZ" sz="3600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638" y="1214316"/>
            <a:ext cx="6232722" cy="5095004"/>
          </a:xfrm>
        </p:spPr>
      </p:pic>
    </p:spTree>
    <p:extLst>
      <p:ext uri="{BB962C8B-B14F-4D97-AF65-F5344CB8AC3E}">
        <p14:creationId xmlns:p14="http://schemas.microsoft.com/office/powerpoint/2010/main" val="8376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5" y="116632"/>
            <a:ext cx="6944089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Číslování citací 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9606"/>
            <a:ext cx="8229600" cy="53957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v seznamu použité literatury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KRATOCHVÍL, Zdeněk.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9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 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(25, s. 158).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toto ale není dle Šimoníka (48) přípustné.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odkazů u jedné informace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  <a:p>
            <a:pPr marL="0" indent="0">
              <a:spcBef>
                <a:spcPts val="1200"/>
              </a:spcBef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4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44624"/>
            <a:ext cx="6059016" cy="86409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Číslování </a:t>
            </a:r>
            <a:r>
              <a:rPr lang="cs-CZ" b="1" dirty="0" smtClean="0">
                <a:solidFill>
                  <a:schemeClr val="bg1"/>
                </a:solidFill>
              </a:rPr>
              <a:t>citací – příklady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9" y="1125538"/>
            <a:ext cx="6650667" cy="5543550"/>
          </a:xfrm>
        </p:spPr>
      </p:pic>
    </p:spTree>
    <p:extLst>
      <p:ext uri="{BB962C8B-B14F-4D97-AF65-F5344CB8AC3E}">
        <p14:creationId xmlns:p14="http://schemas.microsoft.com/office/powerpoint/2010/main" val="2579096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>
          <a:xfrm>
            <a:off x="1835696" y="332656"/>
            <a:ext cx="7200800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3"/>
            <a:ext cx="8424936" cy="5256584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marL="457200" lvl="1" indent="0">
              <a:buNone/>
            </a:pP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Například Průcha</a:t>
            </a:r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definuje tento termín ... Problémem se zabývá i Šimoník</a:t>
            </a:r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 2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…</a:t>
            </a:r>
            <a:endParaRPr lang="cs-CZ" sz="2600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pod čarou zkrácená citace</a:t>
            </a:r>
          </a:p>
          <a:p>
            <a:pPr lvl="1"/>
            <a:r>
              <a:rPr lang="cs-CZ" b="1" dirty="0">
                <a:latin typeface="Arial" panose="020B0604020202020204" pitchFamily="34" charset="0"/>
              </a:rPr>
              <a:t> příjmení a jméno autora/autorů, </a:t>
            </a:r>
            <a:r>
              <a:rPr lang="cs-CZ" b="1" i="1" dirty="0">
                <a:latin typeface="Arial" panose="020B0604020202020204" pitchFamily="34" charset="0"/>
              </a:rPr>
              <a:t>název</a:t>
            </a:r>
            <a:r>
              <a:rPr lang="cs-CZ" b="1" dirty="0">
                <a:latin typeface="Arial" panose="020B0604020202020204" pitchFamily="34" charset="0"/>
              </a:rPr>
              <a:t>, strana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PRŮCHA, Jan. </a:t>
            </a:r>
            <a:r>
              <a:rPr lang="cs-CZ" sz="2600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Pedagogický slovník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s. 124.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</a:t>
            </a:r>
            <a:r>
              <a:rPr lang="cs-CZ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endParaRPr lang="cs-CZ" sz="26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pokud je autorem korporace, uvedeme její </a:t>
            </a:r>
            <a:r>
              <a:rPr lang="cs-CZ" dirty="0" smtClean="0">
                <a:latin typeface="Arial" panose="020B0604020202020204" pitchFamily="34" charset="0"/>
              </a:rPr>
              <a:t>jméno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Adobe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Creative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Team.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</a:rPr>
              <a:t>Adobe InDesign CS5,  s. 188.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27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34481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   Citát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 eaLnBrk="1" hangingPunct="1"/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uvozovky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změna stylu písma (kurzíva)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uvozovky, kurzíva</a:t>
            </a:r>
          </a:p>
          <a:p>
            <a:r>
              <a:rPr lang="cs-CZ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</a:t>
            </a:r>
            <a:r>
              <a:rPr lang="cs-CZ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 citace </a:t>
            </a:r>
            <a:r>
              <a:rPr lang="cs-CZ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endParaRPr lang="cs-CZ" sz="3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1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bez autora i korporace =&gt; jen název</a:t>
            </a:r>
          </a:p>
          <a:p>
            <a:pPr lvl="1"/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</a:rPr>
              <a:t>Média a realita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</a:rPr>
              <a:t>u částí dokumentů (např. u článků) není název kurzívou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Gabriela. Rozvoj kompetencí studentů ve vzdělávání.</a:t>
            </a:r>
          </a:p>
          <a:p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r>
              <a:rPr lang="cs-CZ" dirty="0">
                <a:latin typeface="Arial" panose="020B0604020202020204" pitchFamily="34" charset="0"/>
              </a:rPr>
              <a:t>citaci lze vkládat kamkoliv do věty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hned za citovanou pasáž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na konci věty před tečku</a:t>
            </a:r>
          </a:p>
          <a:p>
            <a:pPr lvl="1"/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4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odkazy na stejný zdroj pod sebou – </a:t>
            </a:r>
            <a:r>
              <a:rPr lang="cs-CZ" dirty="0" smtClean="0">
                <a:latin typeface="Arial" panose="020B0604020202020204" pitchFamily="34" charset="0"/>
              </a:rPr>
              <a:t>tamtéž</a:t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720000" lvl="1" indent="-360000">
              <a:buNone/>
            </a:pPr>
            <a:r>
              <a:rPr lang="cs-CZ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1" indent="-360000">
              <a:buNone/>
            </a:pPr>
            <a:r>
              <a:rPr lang="cs-CZ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</a:rPr>
              <a:t>tamtéž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, s. 25.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40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44624"/>
            <a:ext cx="6552728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Poznámky pod </a:t>
            </a:r>
            <a:r>
              <a:rPr lang="cs-CZ" sz="3600" b="1" dirty="0" smtClean="0">
                <a:solidFill>
                  <a:schemeClr val="bg1"/>
                </a:solidFill>
              </a:rPr>
              <a:t>čarou - příklady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711454" cy="5480254"/>
          </a:xfrm>
        </p:spPr>
      </p:pic>
    </p:spTree>
    <p:extLst>
      <p:ext uri="{BB962C8B-B14F-4D97-AF65-F5344CB8AC3E}">
        <p14:creationId xmlns:p14="http://schemas.microsoft.com/office/powerpoint/2010/main" val="22863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Úprava abecedního seznamu </a:t>
            </a:r>
          </a:p>
          <a:p>
            <a:pPr algn="ctr">
              <a:buFontTx/>
              <a:buNone/>
            </a:pPr>
            <a:r>
              <a:rPr lang="cs-CZ" sz="8000" b="1" dirty="0" smtClean="0"/>
              <a:t>bibliografických citací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328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Seznam bibliografických citací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55000" lnSpcReduction="20000"/>
          </a:bodyPr>
          <a:lstStyle/>
          <a:p>
            <a:r>
              <a:rPr lang="cs-CZ" sz="3600" dirty="0" smtClean="0">
                <a:latin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r>
              <a:rPr lang="cs-CZ" sz="3600" dirty="0" smtClean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r>
              <a:rPr lang="cs-CZ" sz="3600" dirty="0" smtClean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r>
              <a:rPr lang="cs-CZ" sz="3600" dirty="0">
                <a:latin typeface="Arial" panose="020B0604020202020204" pitchFamily="34" charset="0"/>
              </a:rPr>
              <a:t>citace více autorů, které začínají stejným jménem, se řadí </a:t>
            </a:r>
            <a:r>
              <a:rPr lang="cs-CZ" sz="3600" dirty="0" smtClean="0">
                <a:latin typeface="Arial" panose="020B0604020202020204" pitchFamily="34" charset="0"/>
              </a:rPr>
              <a:t>chronologicky</a:t>
            </a: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Občané, demokraté a straníci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kultury, 2015. ISBN 978-80-7325-355-4.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Rozum a odvaha: jak čelit současným výzvám a krizím Evropy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978-80-7485-131-5.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Petr, Miroslav MAREŠ a Petr SOKOL. </a:t>
            </a:r>
            <a:r>
              <a:rPr lang="cs-CZ" sz="31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Eurostrany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politické strany na evropské úrovni.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Brno: Společnost pro odbornou literaturu -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2007.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978-80-87029-05-3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Markéta PITROVÁ, 2009.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Miroslav BALAŠTÍK.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 na frontové </a:t>
            </a:r>
            <a:r>
              <a:rPr lang="cs-CZ" sz="31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linii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Brno: Host,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978-80-7577-217-6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3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81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Bibliografické citace</a:t>
            </a:r>
          </a:p>
        </p:txBody>
      </p:sp>
    </p:spTree>
    <p:extLst>
      <p:ext uri="{BB962C8B-B14F-4D97-AF65-F5344CB8AC3E}">
        <p14:creationId xmlns:p14="http://schemas.microsoft.com/office/powerpoint/2010/main" val="378115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Zásady citování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dodržujeme citační pravidla vydavatele / zadavatele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pořadí údajů dané citačním stylem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přebíráme z citovaného dokumentu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dokumentu; stránkování a poznámky uvádíme v jazyce, v kterém píšeme práci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</a:t>
            </a:r>
          </a:p>
        </p:txBody>
      </p:sp>
    </p:spTree>
    <p:extLst>
      <p:ext uri="{BB962C8B-B14F-4D97-AF65-F5344CB8AC3E}">
        <p14:creationId xmlns:p14="http://schemas.microsoft.com/office/powerpoint/2010/main" val="13177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7508"/>
            <a:ext cx="8352928" cy="55670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Tvůrce/tvůrci části dokumentu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části dokumentu </a:t>
            </a:r>
          </a:p>
          <a:p>
            <a:pPr lvl="1"/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a podnázev části dokumentu nepíšeme kurzívou</a:t>
            </a:r>
            <a:r>
              <a:rPr lang="cs-CZ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0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Tvůrce/tvůrci (autoři/korporace) – primární odpovědnost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příjmení vždy velkými písmeny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v dokumentu,  ale jméno prvního autora je v invertované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podobě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jeden autor: PŘÍJMENÍ, Jméno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Jméno, Jméno PŘÍJMENÍ  a Jméno PŘÍJMENÍ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 a zkratku „et al“ nebo českou „aj.“ „a kol.“: PŘÍJMENÍ, Jméno et al.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editorů,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redaktorů atd.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jejich roli za jménem: PŘÍJMENÍ, Jméno,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autorem je korporace: JMÉNO KORPORACE</a:t>
            </a:r>
          </a:p>
          <a:p>
            <a:pPr>
              <a:lnSpc>
                <a:spcPct val="100000"/>
              </a:lnSpc>
            </a:pP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dlouhý název lze zkrátit, vynechaná slova nahradíme třemi tečkami</a:t>
            </a:r>
          </a:p>
          <a:p>
            <a:pPr lvl="1"/>
            <a:r>
              <a:rPr lang="cs-CZ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chybějící název – v hranatých závorkách uvedeme náhradní název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020272" y="1057508"/>
            <a:ext cx="2123728" cy="9361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 u částí dokumentu (článek, příspěvek …)</a:t>
            </a:r>
            <a:br>
              <a:rPr lang="cs-CZ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Povinné údaje, pokud jsou </a:t>
            </a:r>
            <a:b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dokumentu uvedeny</a:t>
            </a:r>
          </a:p>
          <a:p>
            <a:pPr algn="l" fontAlgn="auto">
              <a:spcAft>
                <a:spcPts val="0"/>
              </a:spcAft>
            </a:pPr>
            <a:endParaRPr lang="cs-CZ" sz="12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</a:t>
            </a:r>
            <a:endParaRPr lang="cs-CZ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4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352928" cy="5544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Typ nosiče (povinný u jiných než tištěných dokumentů)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v hranatých závorkách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], [CD],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[DVD]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povinný údaj, ale není nutné uvádět pokud se jedná o první vydání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2. dopl. vyd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= 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 píšeme velkými písmeny, např.: Přel. Martin HILSKÝ.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více míst vydání uvádíme jen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první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nezapisujeme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zkratku obchodního označení (s.r.o., Ltd., aj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křestní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jména a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slova jako “a syn” atd.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81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80920" cy="554461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2005, vol. 12, no. 3   </a:t>
            </a: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2005, 12(3)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Strany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(u článků, příspěvků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uvádíme lokaci článku/příspěvku v rámci dokumentu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aktualizace/revize (povinné u online zdrojů pokud je to uvedeno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Identifikátor (ISBN, ISSN, DOI)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Dostupnost (povinné u online zdrojů)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800571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7162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- ukázka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„Uvádíme-li v práci poprvé nový termín, nezapomeňme předložit okamžitě jeho definici. Nejsme-li schopni výraz vyložit, nepoužívejme jej. Má-li se pak jednat o jeden ze základních termínů naší diplomové práce a my nejsme schopni jej vysvětlit, je lépe všeho nechat a zabývat se něčím jiným“ 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136904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/>
              <a:t>Získávání údajů pro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876256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Citování tištěných dokumentů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citovaný text mít fyzicky u sebe</a:t>
            </a:r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titulní list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rub titulního listu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tiráž a další místa v knize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p</a:t>
            </a:r>
            <a:r>
              <a:rPr lang="en-US" dirty="0" err="1" smtClean="0">
                <a:latin typeface="Arial" panose="020B0604020202020204" pitchFamily="34" charset="0"/>
              </a:rPr>
              <a:t>okud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</a:t>
            </a:r>
            <a:r>
              <a:rPr lang="cs-CZ" dirty="0" smtClean="0">
                <a:latin typeface="Arial" panose="020B0604020202020204" pitchFamily="34" charset="0"/>
              </a:rPr>
              <a:t>chybí a nelze jej dohledat: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nikdy nelze vynechat název!</a:t>
            </a:r>
            <a:endParaRPr lang="cs-CZ" dirty="0">
              <a:latin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525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888" y="260648"/>
            <a:ext cx="6923112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400" b="1" dirty="0" smtClean="0">
                <a:solidFill>
                  <a:schemeClr val="bg1"/>
                </a:solidFill>
              </a:rPr>
              <a:t>Citování elektronických dokumentů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problém nalezení bibliografických informací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nadpisy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hlavička, </a:t>
            </a:r>
            <a:r>
              <a:rPr lang="cs-CZ" dirty="0" err="1" smtClean="0">
                <a:latin typeface="Arial" panose="020B0604020202020204" pitchFamily="34" charset="0"/>
              </a:rPr>
              <a:t>metadata</a:t>
            </a:r>
            <a:endParaRPr lang="cs-CZ" dirty="0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titulek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nikdy nelze vynechat název!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nutné uvést údaje - </a:t>
            </a:r>
            <a:r>
              <a:rPr lang="cs-CZ" b="1" dirty="0" smtClean="0">
                <a:latin typeface="Arial" panose="020B0604020202020204" pitchFamily="34" charset="0"/>
              </a:rPr>
              <a:t>typ </a:t>
            </a:r>
            <a:r>
              <a:rPr lang="cs-CZ" b="1" dirty="0">
                <a:latin typeface="Arial" panose="020B0604020202020204" pitchFamily="34" charset="0"/>
              </a:rPr>
              <a:t>nosiče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</a:rPr>
              <a:t>vydání/verze, datum aktualizace, </a:t>
            </a:r>
            <a:r>
              <a:rPr lang="cs-CZ" b="1" dirty="0" smtClean="0">
                <a:latin typeface="Arial" panose="020B0604020202020204" pitchFamily="34" charset="0"/>
              </a:rPr>
              <a:t>datum citování [cit. RRRR-MM-DD], dostupnost</a:t>
            </a:r>
          </a:p>
          <a:p>
            <a:pPr eaLnBrk="1" hangingPunct="1"/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07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5"/>
            <a:ext cx="8064896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Citace různých druhů dokumentů</a:t>
            </a:r>
          </a:p>
        </p:txBody>
      </p:sp>
    </p:spTree>
    <p:extLst>
      <p:ext uri="{BB962C8B-B14F-4D97-AF65-F5344CB8AC3E}">
        <p14:creationId xmlns:p14="http://schemas.microsoft.com/office/powerpoint/2010/main" val="27075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Druhy dokumentů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 vytvoření správné bibliografické citace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je nutné si uvědomit jaký druh dokumentu chceme citovat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tištěný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elektronický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citujeme celek nebo jen část dokumentu 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kniha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kapitola z knihy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časopis, noviny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článek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sborník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příspěvek ve sborníku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webová stránka, příspěvek na webu</a:t>
            </a:r>
          </a:p>
        </p:txBody>
      </p:sp>
    </p:spTree>
    <p:extLst>
      <p:ext uri="{BB962C8B-B14F-4D97-AF65-F5344CB8AC3E}">
        <p14:creationId xmlns:p14="http://schemas.microsoft.com/office/powerpoint/2010/main" val="158966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6198621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Knihy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2928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600" dirty="0" smtClean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2600" dirty="0" err="1" smtClean="0">
                <a:latin typeface="Arial" panose="020B0604020202020204" pitchFamily="34" charset="0"/>
              </a:rPr>
              <a:t>subedice</a:t>
            </a:r>
            <a:r>
              <a:rPr lang="cs-CZ" sz="2600" dirty="0" smtClean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HOLZER, Jan.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Politické strany Ruska: hledání identity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Brno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Centrum pro studium demokracie a kultury (CDK), 2004. Politologická řada. ISBN 8073250322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vyd. Praha: VÚPSV,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také 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http://praha.vupsv.cz/Fulltext/vz_366.pdf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94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0405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E-knihy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363272" cy="511256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</a:rPr>
              <a:t>nosi</a:t>
            </a:r>
            <a:r>
              <a:rPr lang="cs-CZ" sz="2800" dirty="0" smtClean="0">
                <a:latin typeface="Arial" panose="020B0604020202020204" pitchFamily="34" charset="0"/>
              </a:rPr>
              <a:t>č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>
                <a:latin typeface="Arial" panose="020B0604020202020204" pitchFamily="34" charset="0"/>
              </a:rPr>
              <a:t>Vydání.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800" dirty="0" smtClean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</a:rPr>
              <a:t>datum citování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HURD, Elizabeth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Shakman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politics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secularism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cs-CZ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relations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[online].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Princeton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Princeton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university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c2008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[cit.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2016-10-12].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978-0-691-13466-6.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Dostupné z: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KOTRUSOVÁ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a Helena VYCHOVÁ.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1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vyd. Praha: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VÚPSV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2013 [cit. 2016-02-09].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: http://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praha.vupsv.cz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/Fulltext/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vz_366.pdf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00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776462" cy="86409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Kapitola z knihy / e-knihy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526574" y="1196752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</a:t>
            </a:r>
            <a:r>
              <a:rPr lang="cs-CZ" sz="2600" dirty="0">
                <a:latin typeface="Arial" panose="020B0604020202020204" pitchFamily="34" charset="0"/>
              </a:rPr>
              <a:t>odpovědnost </a:t>
            </a:r>
            <a:r>
              <a:rPr lang="cs-CZ" sz="2600" dirty="0" smtClean="0">
                <a:latin typeface="Arial" panose="020B0604020202020204" pitchFamily="34" charset="0"/>
              </a:rPr>
              <a:t>knihy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</a:t>
            </a:r>
            <a:r>
              <a:rPr lang="cs-CZ" sz="2600" i="1" dirty="0" smtClean="0">
                <a:latin typeface="Arial" panose="020B0604020202020204" pitchFamily="34" charset="0"/>
              </a:rPr>
              <a:t>knihy</a:t>
            </a:r>
            <a:r>
              <a:rPr lang="cs-CZ" sz="2600" i="1" dirty="0">
                <a:latin typeface="Arial" panose="020B0604020202020204" pitchFamily="34" charset="0"/>
              </a:rPr>
              <a:t>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i="1" dirty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[nosič]. 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600" dirty="0">
                <a:latin typeface="Arial" panose="020B0604020202020204" pitchFamily="34" charset="0"/>
              </a:rPr>
              <a:t> Místo vydání: Nakladatelství, rok vydání</a:t>
            </a:r>
            <a:r>
              <a:rPr lang="en-US" sz="2600" dirty="0">
                <a:latin typeface="Arial" panose="020B0604020202020204" pitchFamily="34" charset="0"/>
              </a:rPr>
              <a:t>, </a:t>
            </a:r>
            <a:r>
              <a:rPr lang="cs-CZ" sz="2600" dirty="0">
                <a:latin typeface="Arial" panose="020B0604020202020204" pitchFamily="34" charset="0"/>
              </a:rPr>
              <a:t>rozsah </a:t>
            </a:r>
            <a:r>
              <a:rPr lang="cs-CZ" sz="2600" dirty="0" smtClean="0">
                <a:latin typeface="Arial" panose="020B0604020202020204" pitchFamily="34" charset="0"/>
              </a:rPr>
              <a:t>stran. Název a označení kapitoly </a:t>
            </a:r>
            <a:r>
              <a:rPr lang="cs-CZ" sz="2600" dirty="0">
                <a:latin typeface="Arial" panose="020B0604020202020204" pitchFamily="34" charset="0"/>
              </a:rPr>
              <a:t>[datum citování]. 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HENRY, Miriam et al. </a:t>
            </a:r>
            <a:r>
              <a:rPr lang="cs-CZ" sz="2400" i="1" dirty="0" err="1" smtClean="0">
                <a:latin typeface="Arial" panose="020B0604020202020204" pitchFamily="34" charset="0"/>
              </a:rPr>
              <a:t>Understanding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Schooling</a:t>
            </a:r>
            <a:r>
              <a:rPr lang="cs-CZ" sz="2400" i="1" dirty="0" smtClean="0">
                <a:latin typeface="Arial" panose="020B0604020202020204" pitchFamily="34" charset="0"/>
              </a:rPr>
              <a:t>: </a:t>
            </a:r>
            <a:r>
              <a:rPr lang="cs-CZ" sz="2400" i="1" dirty="0" err="1" smtClean="0">
                <a:latin typeface="Arial" panose="020B0604020202020204" pitchFamily="34" charset="0"/>
              </a:rPr>
              <a:t>An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Introductory</a:t>
            </a:r>
            <a:r>
              <a:rPr lang="cs-CZ" sz="2400" i="1" dirty="0" smtClean="0">
                <a:latin typeface="Arial" panose="020B0604020202020204" pitchFamily="34" charset="0"/>
              </a:rPr>
              <a:t> Sociology </a:t>
            </a:r>
            <a:r>
              <a:rPr lang="cs-CZ" sz="2400" i="1" dirty="0" err="1" smtClean="0">
                <a:latin typeface="Arial" panose="020B0604020202020204" pitchFamily="34" charset="0"/>
              </a:rPr>
              <a:t>of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Australian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Education</a:t>
            </a:r>
            <a:r>
              <a:rPr lang="cs-CZ" sz="2400" dirty="0" smtClean="0">
                <a:latin typeface="Arial" panose="020B0604020202020204" pitchFamily="34" charset="0"/>
              </a:rPr>
              <a:t>. Florence: </a:t>
            </a:r>
            <a:r>
              <a:rPr lang="cs-CZ" sz="2400" dirty="0" err="1" smtClean="0">
                <a:latin typeface="Arial" panose="020B0604020202020204" pitchFamily="34" charset="0"/>
              </a:rPr>
              <a:t>Routledge</a:t>
            </a:r>
            <a:r>
              <a:rPr lang="cs-CZ" sz="2400" dirty="0" smtClean="0">
                <a:latin typeface="Arial" panose="020B0604020202020204" pitchFamily="34" charset="0"/>
              </a:rPr>
              <a:t>, 1988, s. 18-39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</a:rPr>
              <a:t>Beeing</a:t>
            </a:r>
            <a:r>
              <a:rPr lang="cs-CZ" sz="2400" dirty="0">
                <a:latin typeface="Arial" panose="020B0604020202020204" pitchFamily="34" charset="0"/>
              </a:rPr>
              <a:t> a </a:t>
            </a:r>
            <a:r>
              <a:rPr lang="cs-CZ" sz="2400" dirty="0" err="1">
                <a:latin typeface="Arial" panose="020B0604020202020204" pitchFamily="34" charset="0"/>
              </a:rPr>
              <a:t>teacher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</a:rPr>
              <a:t>ISBN 9780415008952. 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DUCK</a:t>
            </a:r>
            <a:r>
              <a:rPr lang="cs-CZ" sz="2400" dirty="0">
                <a:latin typeface="Arial" panose="020B0604020202020204" pitchFamily="34" charset="0"/>
              </a:rPr>
              <a:t>, </a:t>
            </a:r>
            <a:r>
              <a:rPr lang="cs-CZ" sz="2400" dirty="0" err="1">
                <a:latin typeface="Arial" panose="020B0604020202020204" pitchFamily="34" charset="0"/>
              </a:rPr>
              <a:t>Steve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</a:rPr>
              <a:t>Rethinking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</a:rPr>
              <a:t>Relationships</a:t>
            </a:r>
            <a:r>
              <a:rPr lang="cs-CZ" sz="2400" i="1" dirty="0">
                <a:latin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</a:rPr>
              <a:t>[online]</a:t>
            </a:r>
            <a:r>
              <a:rPr lang="cs-CZ" sz="2400" i="1" dirty="0">
                <a:latin typeface="Arial" panose="020B0604020202020204" pitchFamily="34" charset="0"/>
              </a:rPr>
              <a:t>.</a:t>
            </a:r>
            <a:r>
              <a:rPr lang="cs-CZ" sz="2400" dirty="0">
                <a:latin typeface="Arial" panose="020B0604020202020204" pitchFamily="34" charset="0"/>
              </a:rPr>
              <a:t> Los Angeles: SAGE, 2012, s. 1-29. </a:t>
            </a:r>
            <a:r>
              <a:rPr lang="cs-CZ" sz="2400" dirty="0" err="1">
                <a:latin typeface="Arial" panose="020B0604020202020204" pitchFamily="34" charset="0"/>
              </a:rPr>
              <a:t>Old</a:t>
            </a:r>
            <a:r>
              <a:rPr lang="cs-CZ" sz="2400" dirty="0">
                <a:latin typeface="Arial" panose="020B0604020202020204" pitchFamily="34" charset="0"/>
              </a:rPr>
              <a:t> and </a:t>
            </a:r>
            <a:r>
              <a:rPr lang="cs-CZ" sz="2400" dirty="0" err="1">
                <a:latin typeface="Arial" panose="020B0604020202020204" pitchFamily="34" charset="0"/>
              </a:rPr>
              <a:t>new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ways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of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seeing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relationships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cit. 2016-01-14]. ISBN 9781452230405. Dostupné z: http://knowledge.sagepub.com/view/rethinking-relationships/n1.xml</a:t>
            </a:r>
          </a:p>
          <a:p>
            <a:pPr>
              <a:lnSpc>
                <a:spcPct val="110000"/>
              </a:lnSpc>
            </a:pP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33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8064896" cy="547211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400" dirty="0" smtClean="0">
                <a:latin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 vydání.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edice. </a:t>
            </a:r>
            <a:r>
              <a:rPr lang="cs-CZ" sz="24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DANČÁK, Břetislav, Petr FIALA a Vít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HLOUŠEK,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Evropeizace: nové téma politologického výzkumu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Brno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Masarykova univerzita, Mezinárodní politologický ústav, 2005. ISBN 80-210-3865-9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70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8064896" cy="5256584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 smtClean="0">
                <a:latin typeface="Arial" panose="020B0604020202020204" pitchFamily="34" charset="0"/>
              </a:rPr>
              <a:t>[online].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 vydání [datum citování].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edice. </a:t>
            </a:r>
            <a:r>
              <a:rPr lang="cs-CZ" sz="24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ADIONG,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Nassef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Manabilan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relations and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Islam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diverse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Newcastle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Tyne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Cambridge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Scholars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2013 [cit. 2016-10-21]. ISBN 14-438-4896-4.</a:t>
            </a:r>
            <a:r>
              <a:rPr lang="en-US" sz="2400" dirty="0" smtClean="0">
                <a:latin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</a:rPr>
              <a:t>Dostupné </a:t>
            </a:r>
            <a:r>
              <a:rPr lang="cs-CZ" sz="2400" dirty="0">
                <a:latin typeface="Arial" panose="020B0604020202020204" pitchFamily="34" charset="0"/>
              </a:rPr>
              <a:t>z: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datab</a:t>
            </a:r>
            <a:r>
              <a:rPr lang="cs-CZ" sz="2400" dirty="0" err="1">
                <a:latin typeface="Arial" panose="020B0604020202020204" pitchFamily="34" charset="0"/>
              </a:rPr>
              <a:t>áze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</a:rPr>
              <a:t>EBSCO.</a:t>
            </a:r>
            <a:endParaRPr 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7704856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myšlenku!!!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ýtah – zkrácení textu, držíme se originální myšlenky bez přidání vlastních pohledů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parafráze nejsou graficky odlišeny 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citace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eaLnBrk="1" hangingPunct="1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2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2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2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2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2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200" dirty="0" smtClean="0">
                <a:latin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</a:rPr>
              <a:t>Vydání.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</a:t>
            </a:r>
            <a:r>
              <a:rPr lang="cs-CZ" sz="2200" dirty="0" smtClean="0">
                <a:latin typeface="Arial" panose="020B0604020202020204" pitchFamily="34" charset="0"/>
              </a:rPr>
              <a:t> Místo vydání: Nakladatelství, rok vydání, rozsah stran. </a:t>
            </a:r>
            <a:r>
              <a:rPr lang="cs-CZ" sz="2200" dirty="0">
                <a:latin typeface="Arial" panose="020B0604020202020204" pitchFamily="34" charset="0"/>
              </a:rPr>
              <a:t>Edice: </a:t>
            </a:r>
            <a:r>
              <a:rPr lang="cs-CZ" sz="2200" dirty="0" err="1">
                <a:latin typeface="Arial" panose="020B0604020202020204" pitchFamily="34" charset="0"/>
              </a:rPr>
              <a:t>subedice</a:t>
            </a:r>
            <a:r>
              <a:rPr lang="cs-CZ" sz="2200" dirty="0">
                <a:latin typeface="Arial" panose="020B0604020202020204" pitchFamily="34" charset="0"/>
              </a:rPr>
              <a:t>, číslo edice</a:t>
            </a:r>
            <a:r>
              <a:rPr lang="cs-CZ" sz="22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HAVLÍK, Vlastimil. Euroskeptické politické strany v Dánsku. In: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DANČÁK, Břetislav, Petr FIALA a Vít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HLOUŠEK,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Evropeizace: nové téma politologického výzkumu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Brno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Masarykova univerzita, Mezinárodní politologický ústav,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2005, s. 96-104.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ISBN 80-210-3865-9.</a:t>
            </a:r>
          </a:p>
        </p:txBody>
      </p:sp>
    </p:spTree>
    <p:extLst>
      <p:ext uri="{BB962C8B-B14F-4D97-AF65-F5344CB8AC3E}">
        <p14:creationId xmlns:p14="http://schemas.microsoft.com/office/powerpoint/2010/main" val="20276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2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2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2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2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200" dirty="0" smtClean="0">
                <a:latin typeface="Arial" panose="020B0604020202020204" pitchFamily="34" charset="0"/>
              </a:rPr>
              <a:t>[nosič]. </a:t>
            </a:r>
            <a:r>
              <a:rPr lang="cs-CZ" sz="2200" dirty="0">
                <a:latin typeface="Arial" panose="020B0604020202020204" pitchFamily="34" charset="0"/>
              </a:rPr>
              <a:t>Vydání.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200" dirty="0" smtClean="0">
                <a:latin typeface="Arial" panose="020B0604020202020204" pitchFamily="34" charset="0"/>
              </a:rPr>
              <a:t>Místo vydání: Nakladatelství, rok vydání, datum aktualizace, rozsah stran [datum citování]. </a:t>
            </a:r>
            <a:r>
              <a:rPr lang="cs-CZ" sz="2200" dirty="0">
                <a:latin typeface="Arial" panose="020B0604020202020204" pitchFamily="34" charset="0"/>
              </a:rPr>
              <a:t>Edice: </a:t>
            </a:r>
            <a:r>
              <a:rPr lang="cs-CZ" sz="2200" dirty="0" err="1">
                <a:latin typeface="Arial" panose="020B0604020202020204" pitchFamily="34" charset="0"/>
              </a:rPr>
              <a:t>subedice</a:t>
            </a:r>
            <a:r>
              <a:rPr lang="cs-CZ" sz="2200" dirty="0">
                <a:latin typeface="Arial" panose="020B0604020202020204" pitchFamily="34" charset="0"/>
              </a:rPr>
              <a:t>, číslo edice</a:t>
            </a:r>
            <a:r>
              <a:rPr lang="cs-CZ" sz="22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2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VARON, </a:t>
            </a:r>
            <a:r>
              <a:rPr lang="cs-CZ" sz="2200" dirty="0" err="1" smtClean="0">
                <a:latin typeface="Arial" panose="020B0604020202020204" pitchFamily="34" charset="0"/>
              </a:rPr>
              <a:t>Ari</a:t>
            </a:r>
            <a:r>
              <a:rPr lang="cs-CZ" sz="2200" dirty="0" smtClean="0">
                <a:latin typeface="Arial" panose="020B0604020202020204" pitchFamily="34" charset="0"/>
              </a:rPr>
              <a:t>. </a:t>
            </a:r>
            <a:r>
              <a:rPr lang="cs-CZ" sz="2200" dirty="0" err="1" smtClean="0">
                <a:latin typeface="Arial" panose="020B0604020202020204" pitchFamily="34" charset="0"/>
              </a:rPr>
              <a:t>Islamic</a:t>
            </a:r>
            <a:r>
              <a:rPr lang="cs-CZ" sz="2200" dirty="0" smtClean="0">
                <a:latin typeface="Arial" panose="020B0604020202020204" pitchFamily="34" charset="0"/>
              </a:rPr>
              <a:t> identity </a:t>
            </a:r>
            <a:r>
              <a:rPr lang="cs-CZ" sz="2200" dirty="0" err="1" smtClean="0">
                <a:latin typeface="Arial" panose="020B0604020202020204" pitchFamily="34" charset="0"/>
              </a:rPr>
              <a:t>politics</a:t>
            </a:r>
            <a:r>
              <a:rPr lang="cs-CZ" sz="2200" dirty="0" smtClean="0">
                <a:latin typeface="Arial" panose="020B0604020202020204" pitchFamily="34" charset="0"/>
              </a:rPr>
              <a:t> and </a:t>
            </a:r>
            <a:r>
              <a:rPr lang="cs-CZ" sz="2200" dirty="0" err="1" smtClean="0">
                <a:latin typeface="Arial" panose="020B0604020202020204" pitchFamily="34" charset="0"/>
              </a:rPr>
              <a:t>European</a:t>
            </a:r>
            <a:r>
              <a:rPr lang="cs-CZ" sz="2200" dirty="0" smtClean="0">
                <a:latin typeface="Arial" panose="020B0604020202020204" pitchFamily="34" charset="0"/>
              </a:rPr>
              <a:t> polity. In: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ADIONG,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Nassef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Manabilan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International relations and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Islam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: diverse </a:t>
            </a:r>
            <a:r>
              <a:rPr lang="cs-CZ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perspectives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[online]. Newcastle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upon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Tyne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Cambridge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Scholars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2013, s. 111-138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[cit. 2016-10-21]. ISBN 14-438-4896-4.</a:t>
            </a: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</a:rPr>
              <a:t>Dostupné z:</a:t>
            </a:r>
            <a:r>
              <a:rPr lang="en-US" sz="2200" dirty="0">
                <a:latin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</a:rPr>
              <a:t>datab</a:t>
            </a:r>
            <a:r>
              <a:rPr lang="cs-CZ" sz="2200" dirty="0" err="1">
                <a:latin typeface="Arial" panose="020B0604020202020204" pitchFamily="34" charset="0"/>
              </a:rPr>
              <a:t>áze</a:t>
            </a:r>
            <a:r>
              <a:rPr lang="cs-CZ" sz="2200" dirty="0">
                <a:latin typeface="Arial" panose="020B0604020202020204" pitchFamily="34" charset="0"/>
              </a:rPr>
              <a:t> EBSCO.</a:t>
            </a:r>
          </a:p>
        </p:txBody>
      </p:sp>
    </p:spTree>
    <p:extLst>
      <p:ext uri="{BB962C8B-B14F-4D97-AF65-F5344CB8AC3E}">
        <p14:creationId xmlns:p14="http://schemas.microsoft.com/office/powerpoint/2010/main" val="35276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565212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Článek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dirty="0" smtClean="0">
                <a:latin typeface="Arial" panose="020B0604020202020204" pitchFamily="34" charset="0"/>
              </a:rPr>
              <a:t>. Rok vydání, ročník, číslo, rozsah stran. Standardní číslo.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/>
            </a:r>
            <a:b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</a:br>
            <a:endParaRPr lang="cs-CZ" sz="28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PANKE, Diana a Ulrich PETERSOHN. Why international norms disappear sometimes.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European Journal of International Relations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2011,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vol. 18,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issue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719-742.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ISSN 1354-0661.</a:t>
            </a:r>
            <a:r>
              <a:rPr lang="cs-CZ" sz="2400" dirty="0" smtClean="0">
                <a:latin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MALENOVSKÝ, Jiří. Poznámky k mezinárodněprávním aspektům projednání otázky Krymu v OSN.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Mezinárodní vztahy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2015,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24-40. ISSN 0323-1844.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Dostupné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také z: databáze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ProQuest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65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70708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E-článek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8092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en-US" sz="2600" dirty="0" err="1" smtClean="0">
                <a:latin typeface="Arial" panose="020B0604020202020204" pitchFamily="34" charset="0"/>
              </a:rPr>
              <a:t>nosi</a:t>
            </a:r>
            <a:r>
              <a:rPr lang="cs-CZ" sz="2600" dirty="0" smtClean="0">
                <a:latin typeface="Arial" panose="020B0604020202020204" pitchFamily="34" charset="0"/>
              </a:rPr>
              <a:t>č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Rok/datum vydání, ročník, číslo, rozsah stran, datum aktualizace </a:t>
            </a:r>
            <a:r>
              <a:rPr lang="en-US" sz="2600" dirty="0" smtClean="0">
                <a:latin typeface="Arial" panose="020B0604020202020204" pitchFamily="34" charset="0"/>
              </a:rPr>
              <a:t>[datum </a:t>
            </a:r>
            <a:r>
              <a:rPr lang="en-US" sz="2600" dirty="0" err="1" smtClean="0">
                <a:latin typeface="Arial" panose="020B0604020202020204" pitchFamily="34" charset="0"/>
              </a:rPr>
              <a:t>citov</a:t>
            </a:r>
            <a:r>
              <a:rPr lang="cs-CZ" sz="2600" dirty="0" err="1" smtClean="0">
                <a:latin typeface="Arial" panose="020B0604020202020204" pitchFamily="34" charset="0"/>
              </a:rPr>
              <a:t>ání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00000"/>
              </a:lnSpc>
              <a:buNone/>
            </a:pPr>
            <a:endParaRPr lang="cs-CZ" sz="2000" dirty="0"/>
          </a:p>
          <a:p>
            <a:pPr>
              <a:lnSpc>
                <a:spcPct val="100000"/>
              </a:lnSpc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ČERNOHOUS,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Tomáš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Zdeněk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KŘÍŽ. African Union as a Platform of African Conflict Management.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Obrana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strategie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[online]. 2014,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5-16 [cit. 2015-10-07]. DOI: 10.3849/1802-7199.14.2014.02.005-016.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www.defenceandstrategy.eu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ROSS, Michael L.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drown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Arab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Democracy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resource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curse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[online].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2011, vol. 90, no. 5, s. 2-7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2016-10-04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].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http://www.jstor.org/stable/23041770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84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995120" cy="922114"/>
          </a:xfrm>
        </p:spPr>
        <p:txBody>
          <a:bodyPr>
            <a:normAutofit/>
          </a:bodyPr>
          <a:lstStyle/>
          <a:p>
            <a:r>
              <a:rPr lang="cs-CZ" sz="3800" b="1" dirty="0" smtClean="0">
                <a:solidFill>
                  <a:schemeClr val="bg1"/>
                </a:solidFill>
              </a:rPr>
              <a:t>Novinový </a:t>
            </a:r>
            <a:r>
              <a:rPr lang="cs-CZ" sz="3800" b="1" dirty="0" smtClean="0">
                <a:solidFill>
                  <a:schemeClr val="bg1"/>
                </a:solidFill>
              </a:rPr>
              <a:t>článek/e-článek</a:t>
            </a:r>
            <a:endParaRPr lang="cs-CZ" sz="3800" b="1" dirty="0" smtClean="0">
              <a:solidFill>
                <a:schemeClr val="bg1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periodika: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i="1" dirty="0" smtClean="0">
                <a:latin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C</a:t>
            </a:r>
            <a:r>
              <a:rPr lang="cs-CZ" sz="2600" dirty="0" smtClean="0">
                <a:latin typeface="Arial" panose="020B0604020202020204" pitchFamily="34" charset="0"/>
              </a:rPr>
              <a:t>elé </a:t>
            </a:r>
            <a:r>
              <a:rPr lang="cs-CZ" sz="2600" dirty="0">
                <a:latin typeface="Arial" panose="020B0604020202020204" pitchFamily="34" charset="0"/>
              </a:rPr>
              <a:t>datum vydání, ročník, číslo, rozsah stran.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BALÍK, Stanislav. Úsvit jiných časů.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A12. 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</a:rPr>
              <a:t>Průměrné zdanění v USA. </a:t>
            </a:r>
            <a:r>
              <a:rPr lang="cs-CZ" sz="2400" i="1" dirty="0">
                <a:latin typeface="Arial" panose="020B0604020202020204" pitchFamily="34" charset="0"/>
              </a:rPr>
              <a:t>Lidové noviny </a:t>
            </a:r>
            <a:r>
              <a:rPr lang="cs-CZ" sz="2400" dirty="0">
                <a:latin typeface="Arial" panose="020B0604020202020204" pitchFamily="34" charset="0"/>
              </a:rPr>
              <a:t>[online]</a:t>
            </a:r>
            <a:r>
              <a:rPr lang="en-US" sz="2400" dirty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 20.11</a:t>
            </a:r>
            <a:r>
              <a:rPr lang="cs-CZ" sz="2400" dirty="0" smtClean="0">
                <a:latin typeface="Arial" panose="020B0604020202020204" pitchFamily="34" charset="0"/>
              </a:rPr>
              <a:t>. 2012</a:t>
            </a:r>
            <a:r>
              <a:rPr lang="cs-CZ" sz="2400" dirty="0">
                <a:latin typeface="Arial" panose="020B0604020202020204" pitchFamily="34" charset="0"/>
              </a:rPr>
              <a:t>, roč. 25, č. 271, s. 16 [cit. 2014-10-15]. Dostupné z: Anopress.cz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85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i="1" dirty="0">
                <a:latin typeface="Arial" panose="020B0604020202020204" pitchFamily="34" charset="0"/>
              </a:rPr>
              <a:t>Název periodika: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dirty="0">
                <a:latin typeface="Arial" panose="020B0604020202020204" pitchFamily="34" charset="0"/>
              </a:rPr>
              <a:t>. Místo vydání: Nakladatelství, rok </a:t>
            </a:r>
            <a:r>
              <a:rPr lang="cs-CZ" sz="2600" dirty="0" smtClean="0">
                <a:latin typeface="Arial" panose="020B0604020202020204" pitchFamily="34" charset="0"/>
              </a:rPr>
              <a:t>vydání*, </a:t>
            </a:r>
            <a:r>
              <a:rPr lang="cs-CZ" sz="2600" dirty="0">
                <a:latin typeface="Arial" panose="020B0604020202020204" pitchFamily="34" charset="0"/>
              </a:rPr>
              <a:t>číslování. ISSN.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>* u celého časopisu uvádíme odkdy časopis vychází, případně rozsah let, kdy vycházel</a:t>
            </a:r>
            <a:br>
              <a:rPr lang="cs-CZ" sz="1400" i="1" dirty="0" smtClean="0">
                <a:latin typeface="Arial" panose="020B0604020202020204" pitchFamily="34" charset="0"/>
              </a:rPr>
            </a:br>
            <a:r>
              <a:rPr lang="cs-CZ" sz="1400" i="1" dirty="0" smtClean="0">
                <a:latin typeface="Arial" panose="020B0604020202020204" pitchFamily="34" charset="0"/>
              </a:rPr>
              <a:t>  u 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21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endParaRPr lang="cs-CZ" sz="21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100" i="1" dirty="0">
                <a:latin typeface="Arial" panose="020B0604020202020204" pitchFamily="34" charset="0"/>
                <a:cs typeface="Arial" panose="020B0604020202020204" pitchFamily="34" charset="0"/>
              </a:rPr>
              <a:t>Politologický časopis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 Brno: 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Mezinárodní politologický ústav Masarykovy univerzity, 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1994-. ISSN 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1211-3247</a:t>
            </a:r>
            <a:r>
              <a:rPr lang="cs-CZ" sz="2100" dirty="0">
                <a:latin typeface="Arial" panose="020B0604020202020204" pitchFamily="34" charset="0"/>
                <a:cs typeface="Arial" panose="020B0604020202020204" pitchFamily="34" charset="0"/>
              </a:rPr>
              <a:t>. 4 čísla ročně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1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400" i="1" dirty="0"/>
              <a:t>Politologický časopis</a:t>
            </a:r>
            <a:r>
              <a:rPr lang="cs-CZ" sz="2400" dirty="0"/>
              <a:t>. Brno: </a:t>
            </a:r>
            <a:r>
              <a:rPr lang="cs-CZ" sz="2400" dirty="0" smtClean="0"/>
              <a:t>Mezinárodní politologický ústav Masarykovy univerzity, </a:t>
            </a:r>
            <a:r>
              <a:rPr lang="cs-CZ" sz="2400" dirty="0"/>
              <a:t>2013, </a:t>
            </a:r>
            <a:r>
              <a:rPr lang="cs-CZ" sz="2400" b="1" dirty="0"/>
              <a:t>20</a:t>
            </a:r>
            <a:r>
              <a:rPr lang="cs-CZ" sz="2400" dirty="0"/>
              <a:t>(3</a:t>
            </a:r>
            <a:r>
              <a:rPr lang="cs-CZ" sz="2400" dirty="0" smtClean="0"/>
              <a:t>). </a:t>
            </a:r>
            <a:r>
              <a:rPr lang="cs-CZ" sz="2400" dirty="0"/>
              <a:t>ISSN 1211-3247.</a:t>
            </a:r>
            <a:endParaRPr lang="cs-CZ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28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2800" dirty="0">
                <a:latin typeface="Arial" panose="020B0604020202020204" pitchFamily="34" charset="0"/>
              </a:rPr>
              <a:t>[online</a:t>
            </a:r>
            <a:r>
              <a:rPr lang="cs-CZ" sz="2800" dirty="0" smtClean="0">
                <a:latin typeface="Arial" panose="020B0604020202020204" pitchFamily="34" charset="0"/>
              </a:rPr>
              <a:t>]. Místo vydání: Nakladatelství, rok vydání*, číslování. </a:t>
            </a:r>
            <a:r>
              <a:rPr lang="cs-CZ" sz="2800" dirty="0">
                <a:latin typeface="Arial" panose="020B0604020202020204" pitchFamily="34" charset="0"/>
              </a:rPr>
              <a:t>[datum citování].</a:t>
            </a:r>
            <a:r>
              <a:rPr lang="cs-CZ" sz="2800" dirty="0" smtClean="0">
                <a:latin typeface="Arial" panose="020B0604020202020204" pitchFamily="34" charset="0"/>
              </a:rPr>
              <a:t> ISSN.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144000" indent="-360000">
              <a:buNone/>
            </a:pPr>
            <a:r>
              <a:rPr lang="cs-CZ" sz="2000" i="1" dirty="0">
                <a:latin typeface="Arial" panose="020B0604020202020204" pitchFamily="34" charset="0"/>
              </a:rPr>
              <a:t>* </a:t>
            </a:r>
            <a:r>
              <a:rPr lang="cs-CZ" sz="1800" i="1" dirty="0">
                <a:latin typeface="Arial" panose="020B0604020202020204" pitchFamily="34" charset="0"/>
              </a:rPr>
              <a:t>u celého časopisu uvádíme odkdy časopis vychází, případně rozsah let, kdy </a:t>
            </a:r>
            <a:r>
              <a:rPr lang="cs-CZ" sz="1800" i="1" dirty="0" smtClean="0">
                <a:latin typeface="Arial" panose="020B0604020202020204" pitchFamily="34" charset="0"/>
              </a:rPr>
              <a:t>vycházel</a:t>
            </a:r>
            <a:br>
              <a:rPr lang="cs-CZ" sz="1800" i="1" dirty="0" smtClean="0">
                <a:latin typeface="Arial" panose="020B0604020202020204" pitchFamily="34" charset="0"/>
              </a:rPr>
            </a:br>
            <a:r>
              <a:rPr lang="cs-CZ" sz="1800" i="1" dirty="0" smtClean="0">
                <a:latin typeface="Arial" panose="020B0604020202020204" pitchFamily="34" charset="0"/>
              </a:rPr>
              <a:t>u </a:t>
            </a:r>
            <a:r>
              <a:rPr lang="cs-CZ" sz="1800" i="1" dirty="0">
                <a:latin typeface="Arial" panose="020B0604020202020204" pitchFamily="34" charset="0"/>
              </a:rPr>
              <a:t>popisu jednoho čísla časopisu uvedeme rok vydání, ročník a označení daného čísla</a:t>
            </a:r>
          </a:p>
          <a:p>
            <a:pPr marL="144000" indent="-360000"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2016-02-20]. ISSN 1802–9736. Dostupné z: http://www.inflow.cz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únor 2014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2016-02-20].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50733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696744" cy="778098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Akademická práce/e-práce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100" dirty="0">
                <a:latin typeface="Arial" panose="020B0604020202020204" pitchFamily="34" charset="0"/>
              </a:rPr>
              <a:t>Primární odpovědnost. </a:t>
            </a:r>
            <a:r>
              <a:rPr lang="cs-CZ" sz="3100" i="1" dirty="0">
                <a:latin typeface="Arial" panose="020B0604020202020204" pitchFamily="34" charset="0"/>
              </a:rPr>
              <a:t>Název: </a:t>
            </a:r>
            <a:r>
              <a:rPr lang="cs-CZ" sz="31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3100" dirty="0">
                <a:latin typeface="Arial" panose="020B0604020202020204" pitchFamily="34" charset="0"/>
              </a:rPr>
              <a:t>[online]. Místo odevzdání práce – sídlo školy, datum odevzdání práce [datum citování]. Dostupnost. Poznámky </a:t>
            </a:r>
            <a:r>
              <a:rPr lang="cs-CZ" sz="2600" i="1" dirty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KOĎOUSKOVÁ, Hedvika.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Vliv Německa a Itálie na vývoji Španělské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občanské války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Brno, 2006. Bakalářská práce, vedoucí práce Vít Hloušek. Masarykova univerzita,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Fakulta sociálních studií, Katedra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mezinárodních vztahů a evropských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studií.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800" dirty="0" smtClean="0">
                <a:latin typeface="Arial" panose="020B0604020202020204" pitchFamily="34" charset="0"/>
              </a:rPr>
              <a:t>JANKŮ, Monika. </a:t>
            </a:r>
            <a:r>
              <a:rPr lang="cs-CZ" sz="2800" i="1" dirty="0" smtClean="0">
                <a:latin typeface="Arial" panose="020B0604020202020204" pitchFamily="34" charset="0"/>
              </a:rPr>
              <a:t>Mateřství a dětství očima žen různých generací </a:t>
            </a:r>
            <a:r>
              <a:rPr lang="cs-CZ" sz="2800" dirty="0" smtClean="0">
                <a:latin typeface="Arial" panose="020B0604020202020204" pitchFamily="34" charset="0"/>
              </a:rPr>
              <a:t>[online]. Brno, 2008 [cit. 2015-10-12]. Dostupné z: http://is.muni.cz/th/78718/fss_m_a2</a:t>
            </a:r>
            <a:r>
              <a:rPr lang="en-US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 smtClean="0">
                <a:latin typeface="Arial" panose="020B0604020202020204" pitchFamily="34" charset="0"/>
              </a:rPr>
              <a:t>Vedoucí magisterské diplomové práce Miroslava Štěpánková. Masarykova univerzita, Fakulta sociálních studií, Katedra psychologie.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43609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Legislativa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2200" dirty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22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200" dirty="0">
                <a:latin typeface="Arial" panose="020B0604020202020204" pitchFamily="34" charset="0"/>
              </a:rPr>
              <a:t>Působnost. Primární odpovědnost. Název: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200" dirty="0">
                <a:latin typeface="Arial" panose="020B0604020202020204" pitchFamily="34" charset="0"/>
              </a:rPr>
              <a:t>. In: </a:t>
            </a:r>
            <a:r>
              <a:rPr lang="cs-CZ" sz="2200" i="1" dirty="0" smtClean="0">
                <a:latin typeface="Arial" panose="020B0604020202020204" pitchFamily="34" charset="0"/>
              </a:rPr>
              <a:t>Název </a:t>
            </a:r>
            <a:r>
              <a:rPr lang="cs-CZ" sz="2200" i="1" dirty="0">
                <a:latin typeface="Arial" panose="020B0604020202020204" pitchFamily="34" charset="0"/>
              </a:rPr>
              <a:t>sbírky: </a:t>
            </a:r>
            <a:r>
              <a:rPr lang="cs-CZ" sz="22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sbírky</a:t>
            </a:r>
            <a:r>
              <a:rPr lang="cs-CZ" sz="2200" i="1" dirty="0">
                <a:latin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2200" dirty="0">
                <a:latin typeface="Arial" panose="020B0604020202020204" pitchFamily="34" charset="0"/>
              </a:rPr>
              <a:t>.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tabLst/>
            </a:pPr>
            <a:r>
              <a:rPr lang="cs-CZ" sz="200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2000" i="1" dirty="0">
                <a:latin typeface="Arial" panose="020B0604020202020204" pitchFamily="34" charset="0"/>
              </a:rPr>
              <a:t>Sbírka zákonů České republiky</a:t>
            </a:r>
            <a:r>
              <a:rPr lang="cs-CZ" sz="2000" dirty="0">
                <a:latin typeface="Arial" panose="020B0604020202020204" pitchFamily="34" charset="0"/>
              </a:rPr>
              <a:t>. 1998, částka 39, s. 5388-5419. Dostupné také z: http://aplikace.mvcr.cz/archiv2008/sbirka/1998/sb039-98.pdf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2000" u="sng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2000" u="sng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000" i="1" dirty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2000" dirty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2000" dirty="0">
                <a:latin typeface="Arial" panose="020B0604020202020204" pitchFamily="34" charset="0"/>
              </a:rPr>
              <a:t> (s. 48-52).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88640"/>
            <a:ext cx="6012160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Normy a standardy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482453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Označení. </a:t>
            </a:r>
            <a:r>
              <a:rPr lang="cs-CZ" sz="2400" i="1" dirty="0" smtClean="0">
                <a:latin typeface="Arial" panose="020B0604020202020204" pitchFamily="34" charset="0"/>
              </a:rPr>
              <a:t>Název: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400" dirty="0" smtClean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ČSN EN 62270</a:t>
            </a:r>
            <a:r>
              <a:rPr lang="cs-CZ" sz="2200" i="1" dirty="0" smtClean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2200" dirty="0" smtClean="0">
                <a:latin typeface="Arial" panose="020B0604020202020204" pitchFamily="34" charset="0"/>
              </a:rPr>
              <a:t>Praha: Český normalizační institut, 1. 3. 2005.  Třídící znak 08 5500. </a:t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Třídící znak 01 0197.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107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69560" cy="1026368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 - ukázka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899592" y="1412776"/>
            <a:ext cx="7787208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 diplomové práci není možné používat termíny bez jejich vysvětlení. Pokaždé, když zmiňujeme nový termín poprvé, musíme jej definovat. V případě, že nejsme schopni termín vysvětlit, pak jej nemůžeme v práci používat. Jestliže nedovedeme vysvětlit ani základní termíny, bude lepší zcela opustit zvolené téma a pro práci najít téma jiné (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</a:p>
        </p:txBody>
      </p:sp>
    </p:spTree>
    <p:extLst>
      <p:ext uri="{BB962C8B-B14F-4D97-AF65-F5344CB8AC3E}">
        <p14:creationId xmlns:p14="http://schemas.microsoft.com/office/powerpoint/2010/main" val="30967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07704" y="260648"/>
            <a:ext cx="7073485" cy="723677"/>
          </a:xfrm>
        </p:spPr>
        <p:txBody>
          <a:bodyPr>
            <a:no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Kartografické </a:t>
            </a:r>
            <a:r>
              <a:rPr lang="cs-CZ" b="1" dirty="0" smtClean="0">
                <a:solidFill>
                  <a:schemeClr val="bg1"/>
                </a:solidFill>
              </a:rPr>
              <a:t>materiály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0"/>
            <a:ext cx="7992888" cy="511256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[Měřítko]. </a:t>
            </a:r>
            <a:r>
              <a:rPr lang="cs-CZ" sz="2600" dirty="0">
                <a:latin typeface="Arial" panose="020B0604020202020204" pitchFamily="34" charset="0"/>
              </a:rPr>
              <a:t>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2600" dirty="0" smtClean="0">
                <a:latin typeface="Arial" panose="020B0604020202020204" pitchFamily="34" charset="0"/>
              </a:rPr>
              <a:t>. Edice: </a:t>
            </a:r>
            <a:r>
              <a:rPr lang="cs-CZ" sz="2600" dirty="0" err="1" smtClean="0">
                <a:latin typeface="Arial" panose="020B0604020202020204" pitchFamily="34" charset="0"/>
              </a:rPr>
              <a:t>Subedice</a:t>
            </a:r>
            <a:r>
              <a:rPr lang="cs-CZ" sz="26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</a:rPr>
              <a:t>Třeboňsko: velká cykloturistická mapa</a:t>
            </a:r>
            <a:r>
              <a:rPr lang="cs-CZ" sz="2400" dirty="0" smtClean="0">
                <a:latin typeface="Arial" panose="020B0604020202020204" pitchFamily="34" charset="0"/>
              </a:rPr>
              <a:t>. [1:60 000]. Vizovice: </a:t>
            </a:r>
            <a:r>
              <a:rPr lang="cs-CZ" sz="2400" dirty="0" err="1" smtClean="0">
                <a:latin typeface="Arial" panose="020B0604020202020204" pitchFamily="34" charset="0"/>
              </a:rPr>
              <a:t>Shocart</a:t>
            </a:r>
            <a:r>
              <a:rPr lang="cs-CZ" sz="2400" dirty="0" smtClean="0">
                <a:latin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</a:rPr>
              <a:t>2006.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Velká cykloturistická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mapa, č.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161.</a:t>
            </a:r>
            <a:r>
              <a:rPr lang="cs-CZ" sz="2400" dirty="0" smtClean="0"/>
              <a:t> </a:t>
            </a:r>
            <a:r>
              <a:rPr lang="cs-CZ" sz="2400" dirty="0" smtClean="0">
                <a:latin typeface="Arial" panose="020B0604020202020204" pitchFamily="34" charset="0"/>
              </a:rPr>
              <a:t>ISBN </a:t>
            </a:r>
            <a:r>
              <a:rPr lang="cs-CZ" sz="2400" dirty="0" smtClean="0">
                <a:latin typeface="Arial" panose="020B0604020202020204" pitchFamily="34" charset="0"/>
              </a:rPr>
              <a:t>978-80-7224-565-9.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</a:rPr>
              <a:t>KLUB ČESKÝCH TURISTŮ. </a:t>
            </a:r>
            <a:r>
              <a:rPr lang="cs-CZ" sz="24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2400" dirty="0">
                <a:latin typeface="Arial" panose="020B0604020202020204" pitchFamily="34" charset="0"/>
              </a:rPr>
              <a:t>. 4. vyd. Praha: Trasa, </a:t>
            </a:r>
            <a:r>
              <a:rPr lang="cs-CZ" sz="2400" dirty="0" smtClean="0">
                <a:latin typeface="Arial" panose="020B0604020202020204" pitchFamily="34" charset="0"/>
              </a:rPr>
              <a:t>2011. </a:t>
            </a:r>
            <a:r>
              <a:rPr lang="cs-CZ" sz="2400" dirty="0">
                <a:latin typeface="Arial" panose="020B0604020202020204" pitchFamily="34" charset="0"/>
              </a:rPr>
              <a:t>Edice Klubu českých turistů, sv. 53. ISBN 9788073243166</a:t>
            </a:r>
            <a:r>
              <a:rPr lang="cs-CZ" sz="2400" dirty="0" smtClean="0">
                <a:latin typeface="Arial" panose="020B0604020202020204" pitchFamily="34" charset="0"/>
              </a:rPr>
              <a:t>.</a:t>
            </a:r>
            <a:endParaRPr lang="cs-CZ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2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203032" cy="86409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Obrázky / e-obrázky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301608" cy="504056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obrázku. Název obrázku: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In: Primární odpovědnost zdrojového dokumentu.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Automobil u staré radnice. In: ŘEPA, Milan, Karel LOCHMAN a František HAVÍŘ, </a:t>
            </a:r>
            <a:r>
              <a:rPr lang="cs-CZ" sz="2400" dirty="0" err="1" smtClean="0">
                <a:latin typeface="Arial" panose="020B0604020202020204" pitchFamily="34" charset="0"/>
              </a:rPr>
              <a:t>ed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i="1" dirty="0" smtClean="0">
                <a:latin typeface="Arial" panose="020B0604020202020204" pitchFamily="34" charset="0"/>
              </a:rPr>
              <a:t>Rousínov v proměnách času. </a:t>
            </a:r>
            <a:r>
              <a:rPr lang="cs-CZ" sz="2400" dirty="0" smtClean="0">
                <a:latin typeface="Arial" panose="020B0604020202020204" pitchFamily="34" charset="0"/>
              </a:rPr>
              <a:t> Brno: </a:t>
            </a:r>
            <a:r>
              <a:rPr lang="cs-CZ" sz="2400" dirty="0" err="1" smtClean="0">
                <a:latin typeface="Arial" panose="020B0604020202020204" pitchFamily="34" charset="0"/>
              </a:rPr>
              <a:t>F.R.Z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</a:rPr>
              <a:t>agency</a:t>
            </a:r>
            <a:r>
              <a:rPr lang="cs-CZ" sz="2400" dirty="0" smtClean="0">
                <a:latin typeface="Arial" panose="020B0604020202020204" pitchFamily="34" charset="0"/>
              </a:rPr>
              <a:t>, 2012, s. 15. ISBN 978-80-87332-52-8.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[Ikona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]. In: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Dostupné z: http://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pixabay.com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/static/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uploads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/2011/08/14/18/11/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rss-8645_640.png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31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920880" cy="513945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vydání. Identifikátor. </a:t>
            </a:r>
            <a:r>
              <a:rPr lang="cs-CZ" sz="2600" dirty="0">
                <a:latin typeface="Arial" panose="020B0604020202020204" pitchFamily="34" charset="0"/>
              </a:rPr>
              <a:t>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6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i="1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do informačních zdrojů: studijní pomůcka k projektu Od rozvoje k inovacím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Zlín: Knihovna Univerzity Tomáše Bati ve Zlíně, 2010.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Interní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publikace.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GM ELECTRONIC.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Součástky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pro elektrotechniku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GM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1998.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2446407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400" i="1" dirty="0" smtClean="0">
                <a:latin typeface="Arial" panose="020B0604020202020204" pitchFamily="34" charset="0"/>
              </a:rPr>
              <a:t>Název: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400" dirty="0" smtClean="0">
                <a:latin typeface="Arial" panose="020B0604020202020204" pitchFamily="34" charset="0"/>
              </a:rPr>
              <a:t>[online]. </a:t>
            </a:r>
            <a:r>
              <a:rPr lang="cs-CZ" sz="2400" dirty="0">
                <a:latin typeface="Arial" panose="020B0604020202020204" pitchFamily="34" charset="0"/>
              </a:rPr>
              <a:t>Vydání/verze.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 vydání, datum aktualizace [datum citování]. Identifikátor. </a:t>
            </a:r>
            <a:r>
              <a:rPr lang="cs-CZ" sz="2400" dirty="0">
                <a:latin typeface="Arial" panose="020B0604020202020204" pitchFamily="34" charset="0"/>
              </a:rPr>
              <a:t>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4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Výroční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zpráva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Brno: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Ústřední knihovna Fakulty sociálních studií MU,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c2015 [cit. 2015-10-12]. Dostupné z: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http://knihovna.fss.muni.cz/ckeditor/includes/files/Soubory/uk_fss_vyrocni%20zprava_2014.pdf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375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6851104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Dokumenty online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811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sz="3000" dirty="0" smtClean="0">
                <a:latin typeface="Arial" panose="020B0604020202020204" pitchFamily="34" charset="0"/>
              </a:rPr>
              <a:t>pro </a:t>
            </a:r>
            <a:r>
              <a:rPr lang="cs-CZ" sz="3000" dirty="0">
                <a:latin typeface="Arial" panose="020B0604020202020204" pitchFamily="34" charset="0"/>
              </a:rPr>
              <a:t>vytvoření správné citace </a:t>
            </a:r>
            <a:r>
              <a:rPr lang="cs-CZ" sz="3000" dirty="0" smtClean="0">
                <a:latin typeface="Arial" panose="020B0604020202020204" pitchFamily="34" charset="0"/>
              </a:rPr>
              <a:t>není rozhodující formát </a:t>
            </a:r>
            <a:r>
              <a:rPr lang="cs-CZ" sz="2400" i="1" dirty="0" smtClean="0">
                <a:latin typeface="Arial" panose="020B0604020202020204" pitchFamily="34" charset="0"/>
              </a:rPr>
              <a:t>(</a:t>
            </a:r>
            <a:r>
              <a:rPr lang="cs-CZ" sz="2400" i="1" dirty="0" err="1" smtClean="0">
                <a:latin typeface="Arial" panose="020B0604020202020204" pitchFamily="34" charset="0"/>
              </a:rPr>
              <a:t>pdf</a:t>
            </a:r>
            <a:r>
              <a:rPr lang="cs-CZ" sz="2400" i="1" dirty="0" smtClean="0">
                <a:latin typeface="Arial" panose="020B0604020202020204" pitchFamily="34" charset="0"/>
              </a:rPr>
              <a:t>, doc …)</a:t>
            </a:r>
            <a:r>
              <a:rPr lang="cs-CZ" sz="3000" dirty="0" smtClean="0">
                <a:latin typeface="Arial" panose="020B0604020202020204" pitchFamily="34" charset="0"/>
              </a:rPr>
              <a:t>, ale co v souboru je </a:t>
            </a:r>
            <a:r>
              <a:rPr lang="cs-CZ" sz="2400" i="1" dirty="0" smtClean="0">
                <a:latin typeface="Arial" panose="020B0604020202020204" pitchFamily="34" charset="0"/>
              </a:rPr>
              <a:t>(článek, celá kniha, zpráva …)  </a:t>
            </a:r>
            <a:br>
              <a:rPr lang="cs-CZ" sz="2400" i="1" dirty="0" smtClean="0">
                <a:latin typeface="Arial" panose="020B0604020202020204" pitchFamily="34" charset="0"/>
              </a:rPr>
            </a:br>
            <a:endParaRPr lang="cs-CZ" sz="2400" i="1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i="1" dirty="0" smtClean="0">
                <a:latin typeface="Arial" panose="020B0604020202020204" pitchFamily="34" charset="0"/>
              </a:rPr>
              <a:t>Právem </a:t>
            </a:r>
            <a:r>
              <a:rPr lang="cs-CZ" sz="2200" i="1" dirty="0" smtClean="0">
                <a:latin typeface="Arial" panose="020B0604020202020204" pitchFamily="34" charset="0"/>
              </a:rPr>
              <a:t>proti korupci: právní ochrana proti některým projevům korupce ve veřejné správě a justici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online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Praha: </a:t>
            </a:r>
            <a:r>
              <a:rPr lang="cs-CZ" sz="2200" dirty="0" err="1" smtClean="0">
                <a:latin typeface="Arial" panose="020B0604020202020204" pitchFamily="34" charset="0"/>
              </a:rPr>
              <a:t>Transparency</a:t>
            </a:r>
            <a:r>
              <a:rPr lang="cs-CZ" sz="2200" dirty="0" smtClean="0">
                <a:latin typeface="Arial" panose="020B0604020202020204" pitchFamily="34" charset="0"/>
              </a:rPr>
              <a:t> International, 2012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cit. 18. 10. 2012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Dostupné z: </a:t>
            </a:r>
            <a:r>
              <a:rPr lang="cs-CZ" sz="2200" dirty="0">
                <a:latin typeface="Arial" panose="020B0604020202020204" pitchFamily="34" charset="0"/>
              </a:rPr>
              <a:t>https://www.transparency.cz/wp-content/uploads/alac_prav_proti_korupci_def.pdf</a:t>
            </a:r>
            <a:r>
              <a:rPr lang="cs-CZ" sz="2200" dirty="0" smtClean="0">
                <a:latin typeface="Arial" panose="020B0604020202020204" pitchFamily="34" charset="0"/>
              </a:rPr>
              <a:t/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2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Knihovní</a:t>
            </a:r>
            <a:r>
              <a:rPr lang="en-US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řád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Masarykovy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univerzity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[online]. Brno: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2014 [cit. 2015-10-07].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z: http://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www.muni.cz/services/library/files/knihovni-rad-2014.pdf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Směrnice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MU č. 11/2014. 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99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283152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Webová sídla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4741987"/>
          </a:xfrm>
        </p:spPr>
        <p:txBody>
          <a:bodyPr/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odpovědnost*. </a:t>
            </a:r>
            <a:r>
              <a:rPr lang="cs-CZ" sz="2600" i="1" dirty="0">
                <a:latin typeface="Arial" panose="020B0604020202020204" pitchFamily="34" charset="0"/>
              </a:rPr>
              <a:t>Název webu: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online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Vydání/verze. Sídlo provozovatele: Provozovatel webu, rok/datum vydání, datum aktualizace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datum citování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 marL="0" indent="0">
              <a:buNone/>
            </a:pPr>
            <a:r>
              <a:rPr lang="cs-CZ" sz="1800" i="1" dirty="0">
                <a:latin typeface="Arial" panose="020B0604020202020204" pitchFamily="34" charset="0"/>
              </a:rPr>
              <a:t>* </a:t>
            </a:r>
            <a:r>
              <a:rPr lang="cs-CZ" sz="1800" i="1" dirty="0" smtClean="0">
                <a:latin typeface="Arial" panose="020B0604020202020204" pitchFamily="34" charset="0"/>
              </a:rPr>
              <a:t>v případě, že je tvůrce stejný jako provozovatel, je možné jej uvést jen v </a:t>
            </a:r>
            <a:r>
              <a:rPr lang="cs-CZ" sz="1800" i="1" smtClean="0">
                <a:latin typeface="Arial" panose="020B0604020202020204" pitchFamily="34" charset="0"/>
              </a:rPr>
              <a:t>nakladatelských údajích</a:t>
            </a:r>
            <a:r>
              <a:rPr lang="cs-CZ" sz="1800" i="1" dirty="0" smtClean="0">
                <a:latin typeface="Arial" panose="020B0604020202020204" pitchFamily="34" charset="0"/>
              </a:rPr>
              <a:t/>
            </a:r>
            <a:br>
              <a:rPr lang="cs-CZ" sz="1800" i="1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400" dirty="0" smtClean="0">
                <a:latin typeface="Arial" panose="020B0604020202020204" pitchFamily="34" charset="0"/>
              </a:rPr>
              <a:t> [online]. Brno: Masarykova univerzita, c1996-2016 [cit. 2016-</a:t>
            </a:r>
            <a:r>
              <a:rPr lang="en-US" sz="2400" dirty="0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0-05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www.muni.cz</a:t>
            </a: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43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0365" y="332656"/>
            <a:ext cx="6388099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Webové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str</a:t>
            </a:r>
            <a:r>
              <a:rPr lang="cs-CZ" b="1" dirty="0" err="1" smtClean="0">
                <a:solidFill>
                  <a:schemeClr val="bg1"/>
                </a:solidFill>
              </a:rPr>
              <a:t>ánky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7777162" cy="547211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stránky. Název stránky: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2400" dirty="0" smtClean="0">
                <a:latin typeface="Arial" panose="020B0604020202020204" pitchFamily="34" charset="0"/>
              </a:rPr>
              <a:t>. Primární odpovědnost webu. </a:t>
            </a:r>
            <a:r>
              <a:rPr lang="cs-CZ" sz="2400" i="1" dirty="0" smtClean="0">
                <a:latin typeface="Arial" panose="020B0604020202020204" pitchFamily="34" charset="0"/>
              </a:rPr>
              <a:t>Název webu: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online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Vydání/verze.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webu. </a:t>
            </a:r>
            <a:r>
              <a:rPr lang="cs-CZ" sz="2400" dirty="0">
                <a:latin typeface="Arial" panose="020B0604020202020204" pitchFamily="34" charset="0"/>
              </a:rPr>
              <a:t>Sídlo provozovatele: Provozovatel webu, </a:t>
            </a:r>
            <a:r>
              <a:rPr lang="cs-CZ" sz="2400" dirty="0" smtClean="0">
                <a:latin typeface="Arial" panose="020B0604020202020204" pitchFamily="34" charset="0"/>
              </a:rPr>
              <a:t>rok/datum vydání, datum aktualizace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datum citování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Absolventi. </a:t>
            </a:r>
            <a:r>
              <a:rPr lang="cs-CZ" sz="24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400" dirty="0" smtClean="0">
                <a:latin typeface="Arial" panose="020B0604020202020204" pitchFamily="34" charset="0"/>
              </a:rPr>
              <a:t> [online]. Brno: Masarykova univerzita, c1996-2015 [cit. 2015-</a:t>
            </a:r>
            <a:r>
              <a:rPr lang="en-US" sz="2400" dirty="0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1-05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www.muni.cz</a:t>
            </a:r>
            <a:r>
              <a:rPr lang="cs-CZ" sz="2400" dirty="0" smtClean="0">
                <a:latin typeface="Arial" panose="020B0604020202020204" pitchFamily="34" charset="0"/>
              </a:rPr>
              <a:t>/</a:t>
            </a:r>
            <a:r>
              <a:rPr lang="cs-CZ" sz="2400" dirty="0" err="1" smtClean="0">
                <a:latin typeface="Arial" panose="020B0604020202020204" pitchFamily="34" charset="0"/>
              </a:rPr>
              <a:t>alumni</a:t>
            </a:r>
            <a:r>
              <a:rPr lang="cs-CZ" sz="2400" dirty="0" smtClean="0">
                <a:latin typeface="Arial" panose="020B0604020202020204" pitchFamily="34" charset="0"/>
              </a:rPr>
              <a:t>. Informace pro absolventy MU.</a:t>
            </a:r>
          </a:p>
        </p:txBody>
      </p:sp>
    </p:spTree>
    <p:extLst>
      <p:ext uri="{BB962C8B-B14F-4D97-AF65-F5344CB8AC3E}">
        <p14:creationId xmlns:p14="http://schemas.microsoft.com/office/powerpoint/2010/main" val="210956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81560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352928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příspěvku. Název příspěvku: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2600" dirty="0" smtClean="0">
                <a:latin typeface="Arial" panose="020B0604020202020204" pitchFamily="34" charset="0"/>
              </a:rPr>
              <a:t>In: Primární odpovědnost webu. </a:t>
            </a:r>
            <a:r>
              <a:rPr lang="cs-CZ" sz="2600" i="1" dirty="0" smtClean="0">
                <a:latin typeface="Arial" panose="020B0604020202020204" pitchFamily="34" charset="0"/>
              </a:rPr>
              <a:t>Název webu 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en-US" sz="2600" dirty="0" err="1" smtClean="0">
                <a:latin typeface="Arial" panose="020B0604020202020204" pitchFamily="34" charset="0"/>
              </a:rPr>
              <a:t>nosi</a:t>
            </a:r>
            <a:r>
              <a:rPr lang="cs-CZ" sz="2600" dirty="0" smtClean="0">
                <a:latin typeface="Arial" panose="020B0604020202020204" pitchFamily="34" charset="0"/>
              </a:rPr>
              <a:t>č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webu. </a:t>
            </a:r>
            <a:r>
              <a:rPr lang="cs-CZ" sz="2600" dirty="0">
                <a:latin typeface="Arial" panose="020B0604020202020204" pitchFamily="34" charset="0"/>
              </a:rPr>
              <a:t>Sídlo provozovatele: Provozovatel webu</a:t>
            </a:r>
            <a:r>
              <a:rPr lang="cs-CZ" sz="2600" dirty="0" smtClean="0">
                <a:latin typeface="Arial" panose="020B0604020202020204" pitchFamily="34" charset="0"/>
              </a:rPr>
              <a:t>, rok/datum vydání, datum aktualizace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cs-CZ" sz="2600" dirty="0" smtClean="0">
                <a:latin typeface="Arial" panose="020B0604020202020204" pitchFamily="34" charset="0"/>
              </a:rPr>
              <a:t>datum citování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300" dirty="0" smtClean="0">
              <a:latin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Plagiátorství</a:t>
            </a:r>
            <a:r>
              <a:rPr lang="cs-CZ" sz="2400" dirty="0">
                <a:latin typeface="Arial" panose="020B0604020202020204" pitchFamily="34" charset="0"/>
              </a:rPr>
              <a:t>. In: </a:t>
            </a:r>
            <a:r>
              <a:rPr lang="cs-CZ" sz="2400" i="1" dirty="0">
                <a:latin typeface="Arial" panose="020B0604020202020204" pitchFamily="34" charset="0"/>
              </a:rPr>
              <a:t>Masarykova univerzita </a:t>
            </a:r>
            <a:r>
              <a:rPr lang="cs-CZ" sz="2400" dirty="0">
                <a:latin typeface="Arial" panose="020B0604020202020204" pitchFamily="34" charset="0"/>
              </a:rPr>
              <a:t>[online]. Brno: Masarykova univerzita, c1996-2016 [cit. 2016-10-17]. Dostupné z: https://www.muni.cz/study/plagiatorstvi</a:t>
            </a:r>
            <a:br>
              <a:rPr lang="cs-CZ" sz="2400" dirty="0">
                <a:latin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300" b="1" dirty="0" smtClean="0">
                <a:latin typeface="Arial" panose="020B0604020202020204" pitchFamily="34" charset="0"/>
              </a:rPr>
              <a:t>Příspěvek na Wikipedii:</a:t>
            </a:r>
          </a:p>
          <a:p>
            <a:r>
              <a:rPr lang="cs-CZ" sz="2300" dirty="0">
                <a:latin typeface="Arial" panose="020B0604020202020204" pitchFamily="34" charset="0"/>
              </a:rPr>
              <a:t>Albert Einstein. In: </a:t>
            </a:r>
            <a:r>
              <a:rPr lang="cs-CZ" sz="2300" i="1" dirty="0" err="1">
                <a:latin typeface="Arial" panose="020B0604020202020204" pitchFamily="34" charset="0"/>
              </a:rPr>
              <a:t>Wikipedia</a:t>
            </a:r>
            <a:r>
              <a:rPr lang="cs-CZ" sz="2300" i="1" dirty="0">
                <a:latin typeface="Arial" panose="020B0604020202020204" pitchFamily="34" charset="0"/>
              </a:rPr>
              <a:t>: </a:t>
            </a:r>
            <a:r>
              <a:rPr lang="cs-CZ" sz="2300" i="1" dirty="0" err="1">
                <a:latin typeface="Arial" panose="020B0604020202020204" pitchFamily="34" charset="0"/>
              </a:rPr>
              <a:t>the</a:t>
            </a:r>
            <a:r>
              <a:rPr lang="cs-CZ" sz="2300" i="1" dirty="0">
                <a:latin typeface="Arial" panose="020B0604020202020204" pitchFamily="34" charset="0"/>
              </a:rPr>
              <a:t> free </a:t>
            </a:r>
            <a:r>
              <a:rPr lang="cs-CZ" sz="2300" i="1" dirty="0" err="1">
                <a:latin typeface="Arial" panose="020B0604020202020204" pitchFamily="34" charset="0"/>
              </a:rPr>
              <a:t>encyclopedia</a:t>
            </a:r>
            <a:r>
              <a:rPr lang="cs-CZ" sz="2300" dirty="0">
                <a:latin typeface="Arial" panose="020B0604020202020204" pitchFamily="34" charset="0"/>
              </a:rPr>
              <a:t> [online]. </a:t>
            </a:r>
            <a:r>
              <a:rPr lang="en-US" sz="2300" dirty="0">
                <a:latin typeface="Arial" panose="020B0604020202020204" pitchFamily="34" charset="0"/>
              </a:rPr>
              <a:t>San Francisco (CA): </a:t>
            </a:r>
            <a:r>
              <a:rPr lang="cs-CZ" sz="2300" dirty="0" err="1">
                <a:latin typeface="Arial" panose="020B0604020202020204" pitchFamily="34" charset="0"/>
              </a:rPr>
              <a:t>Wikimedia</a:t>
            </a:r>
            <a:r>
              <a:rPr lang="cs-CZ" sz="2300" dirty="0">
                <a:latin typeface="Arial" panose="020B0604020202020204" pitchFamily="34" charset="0"/>
              </a:rPr>
              <a:t> </a:t>
            </a:r>
            <a:r>
              <a:rPr lang="cs-CZ" sz="2300" dirty="0" err="1">
                <a:latin typeface="Arial" panose="020B0604020202020204" pitchFamily="34" charset="0"/>
              </a:rPr>
              <a:t>Foundation</a:t>
            </a:r>
            <a:r>
              <a:rPr lang="cs-CZ" sz="2300" dirty="0">
                <a:latin typeface="Arial" panose="020B0604020202020204" pitchFamily="34" charset="0"/>
              </a:rPr>
              <a:t>, 2001-, last </a:t>
            </a:r>
            <a:r>
              <a:rPr lang="cs-CZ" sz="2300" dirty="0" err="1">
                <a:latin typeface="Arial" panose="020B0604020202020204" pitchFamily="34" charset="0"/>
              </a:rPr>
              <a:t>modified</a:t>
            </a:r>
            <a:r>
              <a:rPr lang="cs-CZ" sz="2300" dirty="0">
                <a:latin typeface="Arial" panose="020B0604020202020204" pitchFamily="34" charset="0"/>
              </a:rPr>
              <a:t> 26 </a:t>
            </a:r>
            <a:r>
              <a:rPr lang="cs-CZ" sz="2300" dirty="0" err="1">
                <a:latin typeface="Arial" panose="020B0604020202020204" pitchFamily="34" charset="0"/>
              </a:rPr>
              <a:t>October</a:t>
            </a:r>
            <a:r>
              <a:rPr lang="cs-CZ" sz="2300" dirty="0">
                <a:latin typeface="Arial" panose="020B0604020202020204" pitchFamily="34" charset="0"/>
              </a:rPr>
              <a:t> 2016 [cit. 2016-10-28]. Dostupné z: http://en.wikipedia.org/wiki/Albert_Einstein</a:t>
            </a:r>
          </a:p>
        </p:txBody>
      </p:sp>
    </p:spTree>
    <p:extLst>
      <p:ext uri="{BB962C8B-B14F-4D97-AF65-F5344CB8AC3E}">
        <p14:creationId xmlns:p14="http://schemas.microsoft.com/office/powerpoint/2010/main" val="49573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576064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Příspěvek na webu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>
                <a:latin typeface="Arial" panose="020B0604020202020204" pitchFamily="34" charset="0"/>
              </a:rPr>
              <a:t>Příspěvek na blogu</a:t>
            </a:r>
            <a:r>
              <a:rPr lang="cs-CZ" sz="2400" b="1" i="1" dirty="0" smtClean="0">
                <a:latin typeface="Arial" panose="020B0604020202020204" pitchFamily="34" charset="0"/>
              </a:rPr>
              <a:t> </a:t>
            </a:r>
            <a:endParaRPr lang="cs-CZ" sz="24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TWEETY</a:t>
            </a:r>
            <a:r>
              <a:rPr lang="cs-CZ" sz="2400" dirty="0" smtClean="0">
                <a:latin typeface="Arial" panose="020B0604020202020204" pitchFamily="34" charset="0"/>
              </a:rPr>
              <a:t>. Pokročilá propagace webu. In: </a:t>
            </a:r>
            <a:r>
              <a:rPr lang="cs-CZ" sz="2400" i="1" dirty="0" err="1" smtClean="0">
                <a:latin typeface="Arial" panose="020B0604020202020204" pitchFamily="34" charset="0"/>
              </a:rPr>
              <a:t>SEO</a:t>
            </a:r>
            <a:r>
              <a:rPr lang="cs-CZ" sz="2400" i="1" dirty="0" smtClean="0">
                <a:latin typeface="Arial" panose="020B0604020202020204" pitchFamily="34" charset="0"/>
              </a:rPr>
              <a:t> blog</a:t>
            </a:r>
            <a:r>
              <a:rPr lang="cs-CZ" sz="2400" dirty="0" smtClean="0">
                <a:latin typeface="Arial" panose="020B0604020202020204" pitchFamily="34" charset="0"/>
              </a:rPr>
              <a:t> [online]. 7. 1. 2008  [cit. 2012-10-08]. Dostupné z: http://www.seoblog.cz/pokrocila-propagace-webu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KRČÁL, Martin. Jak citovat pořad v televizi. In: KRČÁL, Martin.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Citační blog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[online]. 11. února 2014 [cit. 2014-03-17]. Dostupné z: http://martinkrcal.citace.com/jak-citovat-porad-v-televizi/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0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stránka </a:t>
            </a: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FSS MU. In: </a:t>
            </a:r>
            <a:r>
              <a:rPr lang="cs-CZ" sz="2400" i="1" dirty="0" err="1" smtClean="0">
                <a:latin typeface="Arial" panose="020B0604020202020204" pitchFamily="34" charset="0"/>
              </a:rPr>
              <a:t>Facebook</a:t>
            </a:r>
            <a:r>
              <a:rPr lang="cs-CZ" sz="2400" dirty="0" smtClean="0">
                <a:latin typeface="Arial" panose="020B0604020202020204" pitchFamily="34" charset="0"/>
              </a:rPr>
              <a:t> [online]. [cit. 2016-10-20]. </a:t>
            </a:r>
            <a:r>
              <a:rPr lang="cs-CZ" sz="2400" dirty="0">
                <a:latin typeface="Arial" panose="020B0604020202020204" pitchFamily="34" charset="0"/>
              </a:rPr>
              <a:t>Dostupné z: https://www.facebook.com/knihovnafss</a:t>
            </a:r>
            <a:r>
              <a:rPr lang="cs-CZ" sz="2400" dirty="0" smtClean="0">
                <a:latin typeface="Arial" panose="020B0604020202020204" pitchFamily="34" charset="0"/>
              </a:rPr>
              <a:t>/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status </a:t>
            </a:r>
            <a:endParaRPr lang="cs-CZ" sz="24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</a:t>
            </a:r>
            <a:r>
              <a:rPr lang="cs-CZ" sz="2400" dirty="0">
                <a:latin typeface="Arial" panose="020B0604020202020204" pitchFamily="34" charset="0"/>
              </a:rPr>
              <a:t>FSS </a:t>
            </a:r>
            <a:r>
              <a:rPr lang="cs-CZ" sz="2400" dirty="0" smtClean="0">
                <a:latin typeface="Arial" panose="020B0604020202020204" pitchFamily="34" charset="0"/>
              </a:rPr>
              <a:t>MU. [Dnes začíná Open Access </a:t>
            </a:r>
            <a:r>
              <a:rPr lang="cs-CZ" sz="2400" dirty="0" err="1" smtClean="0">
                <a:latin typeface="Arial" panose="020B0604020202020204" pitchFamily="34" charset="0"/>
              </a:rPr>
              <a:t>Week</a:t>
            </a:r>
            <a:r>
              <a:rPr lang="cs-CZ" sz="2400" dirty="0" smtClean="0">
                <a:latin typeface="Arial" panose="020B0604020202020204" pitchFamily="34" charset="0"/>
              </a:rPr>
              <a:t> …]. </a:t>
            </a:r>
            <a:r>
              <a:rPr lang="cs-CZ" sz="2400" dirty="0">
                <a:latin typeface="Arial" panose="020B0604020202020204" pitchFamily="34" charset="0"/>
              </a:rPr>
              <a:t>In: </a:t>
            </a:r>
            <a:r>
              <a:rPr lang="cs-CZ" sz="2400" i="1" dirty="0" err="1">
                <a:latin typeface="Arial" panose="020B0604020202020204" pitchFamily="34" charset="0"/>
              </a:rPr>
              <a:t>Facebook</a:t>
            </a:r>
            <a:r>
              <a:rPr lang="cs-CZ" sz="2400" dirty="0">
                <a:latin typeface="Arial" panose="020B0604020202020204" pitchFamily="34" charset="0"/>
              </a:rPr>
              <a:t> [online]. [cit. 2016-10-20]. Dostupné z: https://</a:t>
            </a:r>
            <a:r>
              <a:rPr lang="cs-CZ" sz="2400" dirty="0" smtClean="0">
                <a:latin typeface="Arial" panose="020B0604020202020204" pitchFamily="34" charset="0"/>
              </a:rPr>
              <a:t>www.facebook.com/knihovnafss/posts/693265740842770</a:t>
            </a: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85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92311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 -video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</a:rPr>
              <a:t>Video na webu = příspěvek na webu: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videa na </a:t>
            </a:r>
            <a:r>
              <a:rPr lang="cs-CZ" dirty="0" err="1" smtClean="0">
                <a:latin typeface="Arial" panose="020B0604020202020204" pitchFamily="34" charset="0"/>
              </a:rPr>
              <a:t>Youtube</a:t>
            </a:r>
            <a:r>
              <a:rPr lang="cs-CZ" dirty="0" smtClean="0">
                <a:latin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</a:rPr>
              <a:t>Vimeo</a:t>
            </a:r>
            <a:r>
              <a:rPr lang="cs-CZ" dirty="0" smtClean="0">
                <a:latin typeface="Arial" panose="020B0604020202020204" pitchFamily="34" charset="0"/>
              </a:rPr>
              <a:t>, Stream.cz   atd. citujeme jako příspěvek na webu</a:t>
            </a:r>
            <a:br>
              <a:rPr lang="cs-CZ" dirty="0" smtClean="0">
                <a:latin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TOMAŠTÍK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Jakub.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Generátor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citací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2013 [cit. 2015-10-07].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https://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www.youtube.com/watch?v=gElIDFoS1yY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ŘEZÁČ, Jan. Úvod do webdesignu [online]. In: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31, 2012 [cit.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2016-03-17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]. Dostupné z: http://vimeo.com/39526905. Zveřejněno na kanálu uživatele KISK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596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Bibliografické citace/reference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7777162" cy="4779417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přesné a úplné informace o dokumentu, který autor použil při psaní své práce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 konci textu seznam použité literatury, který obsahuje bibliografické citace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propojení s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citacemi </a:t>
            </a: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v textu</a:t>
            </a:r>
          </a:p>
          <a:p>
            <a:pPr marL="0" indent="0" eaLnBrk="1" hangingPunct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88640"/>
            <a:ext cx="634704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E-mail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Odesílatel zprávy.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Předmět zprávy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e-mailová komunikace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Datum přijetí zprávy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[datum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citov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ání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PINC, Václav.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Re: K obhajobám na katedře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[e-mailová komunikace]. 22. prosince 2011 12:52 [cit. 2012-10-10].</a:t>
            </a:r>
          </a:p>
        </p:txBody>
      </p:sp>
    </p:spTree>
    <p:extLst>
      <p:ext uri="{BB962C8B-B14F-4D97-AF65-F5344CB8AC3E}">
        <p14:creationId xmlns:p14="http://schemas.microsoft.com/office/powerpoint/2010/main" val="361525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Pořad v TV nebo rozhlasu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TV,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30. listopadu 2012, 17:05. Dostupné z: http://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/porady/10101491767-studio-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/212411058361130/</a:t>
            </a:r>
          </a:p>
        </p:txBody>
      </p:sp>
    </p:spTree>
    <p:extLst>
      <p:ext uri="{BB962C8B-B14F-4D97-AF65-F5344CB8AC3E}">
        <p14:creationId xmlns:p14="http://schemas.microsoft.com/office/powerpoint/2010/main" val="402809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773918" cy="108012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Část pořadu (rozhovor, jedna zpráva)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příspěvku (u rozhovoru jméno osoby s níž je veden rozhovor). Název příspěvku: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z: http://www.ceskatelevize.cz/porady/10101491767-studio-ct24/212411058361130/</a:t>
            </a:r>
          </a:p>
        </p:txBody>
      </p:sp>
    </p:spTree>
    <p:extLst>
      <p:ext uri="{BB962C8B-B14F-4D97-AF65-F5344CB8AC3E}">
        <p14:creationId xmlns:p14="http://schemas.microsoft.com/office/powerpoint/2010/main" val="39919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19268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Film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29208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 jsou přístupné na http://www.vestinufilm.cz.</a:t>
            </a:r>
          </a:p>
          <a:p>
            <a:endParaRPr lang="cs-CZ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Inception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by Ch. NOLAN. USA: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Warner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50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264696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Seriál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7921625" cy="5184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ČT1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, 19. prosince 2012, 20:00. Dostupné také z: http://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ivysilani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/10225075918-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zdivocela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zeme-iv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/209512120730012/</a:t>
            </a:r>
          </a:p>
        </p:txBody>
      </p:sp>
    </p:spTree>
    <p:extLst>
      <p:ext uri="{BB962C8B-B14F-4D97-AF65-F5344CB8AC3E}">
        <p14:creationId xmlns:p14="http://schemas.microsoft.com/office/powerpoint/2010/main" val="399135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11760" y="18864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Vytváříme citace</a:t>
            </a:r>
            <a:endParaRPr lang="cs-CZ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08912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Řešení???</a:t>
            </a:r>
          </a:p>
          <a:p>
            <a:pPr algn="ctr">
              <a:buFontTx/>
              <a:buNone/>
            </a:pPr>
            <a:endParaRPr lang="cs-CZ" sz="8000" b="1" dirty="0" smtClean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buFontTx/>
              <a:buNone/>
            </a:pPr>
            <a:r>
              <a:rPr lang="cs-CZ" sz="8000" b="1" u="sng" dirty="0" smtClean="0">
                <a:latin typeface="Calibri" panose="020F0502020204030204" pitchFamily="34" charset="0"/>
                <a:cs typeface="Arial" panose="020B0604020202020204" pitchFamily="34" charset="0"/>
              </a:rPr>
              <a:t>Citační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7744" y="260648"/>
            <a:ext cx="6336704" cy="720427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Co je citační SW?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7777162" cy="511207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řídění do složek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EIZ, z katalogů)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ytváření seznamů literatury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-in do Wordu, lišty,...)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512" y="188640"/>
            <a:ext cx="6960936" cy="850900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EndNote</a:t>
            </a:r>
            <a:r>
              <a:rPr lang="cs-CZ" b="1" dirty="0" smtClean="0">
                <a:solidFill>
                  <a:schemeClr val="bg1"/>
                </a:solidFill>
              </a:rPr>
              <a:t> Basic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egistrace - vytvořit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 vlastní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účet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348880"/>
            <a:ext cx="6948264" cy="4239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3618"/>
            <a:ext cx="6923112" cy="922114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Citace.com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importy dle ISBN a DOI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návody</a:t>
            </a:r>
          </a:p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poradna na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Facebooku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8575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2800" b="1" dirty="0" smtClean="0">
                <a:solidFill>
                  <a:schemeClr val="bg1"/>
                </a:solidFill>
              </a:rPr>
              <a:t>Bibliografické citace/reference – ukázka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27584" y="1628800"/>
            <a:ext cx="7776864" cy="477941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ECO,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Umberto,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1997.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Velká řada, sv. 27. ISBN 80-719-8173-7.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6840438" cy="723677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3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7921625" cy="5472113"/>
          </a:xfrm>
        </p:spPr>
        <p:txBody>
          <a:bodyPr/>
          <a:lstStyle/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www.citacepro.com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od tvůrců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Citace.com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podrobný návod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klikněte na ikonu Masarykova 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zadejte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UČO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sekundární heslo</a:t>
            </a:r>
          </a:p>
          <a:p>
            <a:endParaRPr lang="cs-CZ" sz="2600" dirty="0" smtClean="0"/>
          </a:p>
        </p:txBody>
      </p:sp>
      <p:graphicFrame>
        <p:nvGraphicFramePr>
          <p:cNvPr id="7373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7211174"/>
              </p:ext>
            </p:extLst>
          </p:nvPr>
        </p:nvGraphicFramePr>
        <p:xfrm>
          <a:off x="5303679" y="2276872"/>
          <a:ext cx="3813175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95" name="Image" r:id="rId5" imgW="8558730" imgH="7326984" progId="Photoshop.Image.8">
                  <p:embed/>
                </p:oleObj>
              </mc:Choice>
              <mc:Fallback>
                <p:oleObj name="Image" r:id="rId5" imgW="8558730" imgH="7326984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679" y="2276872"/>
                        <a:ext cx="3813175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" y="4365104"/>
            <a:ext cx="4897437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492500" y="4867275"/>
            <a:ext cx="2374900" cy="431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73735" name="AutoShape 8"/>
          <p:cNvSpPr>
            <a:spLocks noChangeArrowheads="1"/>
          </p:cNvSpPr>
          <p:nvPr/>
        </p:nvSpPr>
        <p:spPr bwMode="auto">
          <a:xfrm>
            <a:off x="6011863" y="5000625"/>
            <a:ext cx="360362" cy="269875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16632"/>
            <a:ext cx="6779096" cy="92233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2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5" name="Zástupný symbol pro obsah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8567634" cy="5146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86895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Citace v </a:t>
            </a:r>
            <a:r>
              <a:rPr lang="cs-CZ" sz="3600" b="1" dirty="0" smtClean="0">
                <a:solidFill>
                  <a:schemeClr val="bg1"/>
                </a:solidFill>
                <a:hlinkClick r:id="rId2"/>
              </a:rPr>
              <a:t>katalogu</a:t>
            </a:r>
            <a:r>
              <a:rPr lang="cs-CZ" sz="3600" b="1" dirty="0" smtClean="0">
                <a:solidFill>
                  <a:schemeClr val="bg1"/>
                </a:solidFill>
              </a:rPr>
              <a:t> knihoven MU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45" y="1268760"/>
            <a:ext cx="7990127" cy="5256584"/>
          </a:xfrm>
        </p:spPr>
      </p:pic>
    </p:spTree>
    <p:extLst>
      <p:ext uri="{BB962C8B-B14F-4D97-AF65-F5344CB8AC3E}">
        <p14:creationId xmlns:p14="http://schemas.microsoft.com/office/powerpoint/2010/main" val="73204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6213376" cy="864096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Import citací do Citace PRO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34" y="1268412"/>
            <a:ext cx="8072654" cy="5112915"/>
          </a:xfrm>
        </p:spPr>
      </p:pic>
    </p:spTree>
    <p:extLst>
      <p:ext uri="{BB962C8B-B14F-4D97-AF65-F5344CB8AC3E}">
        <p14:creationId xmlns:p14="http://schemas.microsoft.com/office/powerpoint/2010/main" val="23675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635739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Citace v Theses.cz</a:t>
            </a:r>
            <a:endParaRPr lang="cs-CZ" b="1" dirty="0">
              <a:solidFill>
                <a:schemeClr val="bg1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8231360" cy="4032448"/>
          </a:xfrm>
        </p:spPr>
      </p:pic>
      <p:pic>
        <p:nvPicPr>
          <p:cNvPr id="14" name="Zástupný symbol pro obsah 13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84" y="5329907"/>
            <a:ext cx="8529476" cy="648072"/>
          </a:xfrm>
        </p:spPr>
      </p:pic>
      <p:sp>
        <p:nvSpPr>
          <p:cNvPr id="4" name="TextovéPole 3"/>
          <p:cNvSpPr txBox="1"/>
          <p:nvPr/>
        </p:nvSpPr>
        <p:spPr>
          <a:xfrm rot="10800000" flipH="1" flipV="1">
            <a:off x="2843808" y="606961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název práce nutno upravit do kurzívy!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227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99792" y="0"/>
            <a:ext cx="5915000" cy="1012974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Kontrola importovaných citací</a:t>
            </a:r>
            <a:endParaRPr lang="cs-CZ" sz="3600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1268760"/>
            <a:ext cx="8003232" cy="4857403"/>
          </a:xfrm>
        </p:spPr>
        <p:txBody>
          <a:bodyPr>
            <a:normAutofit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tažené a automaticky generované citace je nutno kontrolovat a případně upravit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vždy se ujistěte, že byl zvolen správný citační styl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zkontrolujte překlepy, velká písmena, zda se naimportovali všichni autoři atd. 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u online zdrojů je zpravidla nutné doplnit URL odkaz (Dostupné z: ….)</a:t>
            </a:r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45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08088"/>
            <a:ext cx="7993062" cy="5472113"/>
          </a:xfrm>
        </p:spPr>
        <p:txBody>
          <a:bodyPr/>
          <a:lstStyle/>
          <a:p>
            <a:pPr eaLnBrk="1" hangingPunct="1"/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Zotero"/>
              </a:rPr>
              <a:t>ZOTERO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rozšíření do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Firefoxu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umí získávat bibliografické údaje přímo z webové stránky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sdílení a export citací</a:t>
            </a: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  <a:hlinkClick r:id="rId3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3" tooltip="Connotea"/>
              </a:rPr>
              <a:t>Connotea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odkazů z internetu 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databází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citace lze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tagovat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sdílet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  <a:hlinkClick r:id="rId4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4" tooltip="Connotea"/>
              </a:rPr>
              <a:t>CiteULike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citací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tagování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sdílení, RSS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podpora všech významných citačních stylů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ale nepodporuje ISO 690</a:t>
            </a: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Mendeley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citací, sdílení, anotování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ráce s plnými texty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 a sociální sítě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260648"/>
            <a:ext cx="7164288" cy="735013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Zdarma dostupný SW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7" y="3861048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08088"/>
            <a:ext cx="19367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896"/>
            <a:ext cx="17240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36" y="5222722"/>
            <a:ext cx="959371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74638"/>
            <a:ext cx="6779096" cy="634082"/>
          </a:xfrm>
        </p:spPr>
        <p:txBody>
          <a:bodyPr>
            <a:normAutofit fontScale="90000"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Odevzdej.cz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4876667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kontrola textu na plagiátorství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nahraje se soubor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výsledek se posílá na zadaný e-mail</a:t>
            </a:r>
          </a:p>
          <a:p>
            <a:pPr lvl="1"/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818848"/>
            <a:ext cx="6232810" cy="349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71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Úkol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84784"/>
            <a:ext cx="8568952" cy="496855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 IS MU –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Odpovědníky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Cvičení - citace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 otázek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vyhotovení do 30. 11. 2017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úkol je dobrovolný 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splněný úkol =  +3 body do závěrečného testu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50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Doporučené zdroje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1.3 MB]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Iva: informační výchova na UTB ve Zlíně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kurz]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Jak citovat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1.7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MB]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KRATOCHVÍL, Jiří et al.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Metodika tvorby bibliografických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citací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Naučte (se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Blansko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Citace.com,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b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978-80-260-6074-1.</a:t>
            </a:r>
          </a:p>
          <a:p>
            <a:pPr marL="709613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38" y="4293096"/>
            <a:ext cx="161925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2788509de615bedd90e7e5238e1b9d345a3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blona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8964</TotalTime>
  <Words>4668</Words>
  <Application>Microsoft Office PowerPoint</Application>
  <PresentationFormat>Předvádění na obrazovce (4:3)</PresentationFormat>
  <Paragraphs>585</Paragraphs>
  <Slides>101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101</vt:i4>
      </vt:variant>
    </vt:vector>
  </HeadingPairs>
  <TitlesOfParts>
    <vt:vector size="109" baseType="lpstr">
      <vt:lpstr>Arial</vt:lpstr>
      <vt:lpstr>Calibri</vt:lpstr>
      <vt:lpstr>Tahoma</vt:lpstr>
      <vt:lpstr>Verdana</vt:lpstr>
      <vt:lpstr>Wingdings</vt:lpstr>
      <vt:lpstr>template</vt:lpstr>
      <vt:lpstr>sablona1</vt:lpstr>
      <vt:lpstr>Image</vt:lpstr>
      <vt:lpstr>Citace a citační SW</vt:lpstr>
      <vt:lpstr>Obsah přednášky</vt:lpstr>
      <vt:lpstr>Prezentace aplikace PowerPoint</vt:lpstr>
      <vt:lpstr>   Citát </vt:lpstr>
      <vt:lpstr>Citát - ukázka</vt:lpstr>
      <vt:lpstr>Parafráze</vt:lpstr>
      <vt:lpstr>Parafráze - ukázka</vt:lpstr>
      <vt:lpstr>Bibliografické citace/reference</vt:lpstr>
      <vt:lpstr>Bibliografické citace/reference – ukázka </vt:lpstr>
      <vt:lpstr>Prezentace aplikace PowerPoint</vt:lpstr>
      <vt:lpstr>Proč citujeme</vt:lpstr>
      <vt:lpstr>Co nemusíme citovat</vt:lpstr>
      <vt:lpstr>Prezentace aplikace PowerPoint</vt:lpstr>
      <vt:lpstr>Definice plagiátorství</vt:lpstr>
      <vt:lpstr>Co je plagiátorství</vt:lpstr>
      <vt:lpstr>Prezentace aplikace PowerPoint</vt:lpstr>
      <vt:lpstr>Kopírování  (CTRL+C)</vt:lpstr>
      <vt:lpstr>Necitování v textu</vt:lpstr>
      <vt:lpstr>Citáty bez uvozovek</vt:lpstr>
      <vt:lpstr>Chybějící zdroj</vt:lpstr>
      <vt:lpstr>Nedohledatelný zdroj</vt:lpstr>
      <vt:lpstr>Vylepšování literatury</vt:lpstr>
      <vt:lpstr>Zneužití autocitací</vt:lpstr>
      <vt:lpstr>Doprovodný materiál</vt:lpstr>
      <vt:lpstr>Odůvodněná míra</vt:lpstr>
      <vt:lpstr>Prezentace aplikace PowerPoint</vt:lpstr>
      <vt:lpstr>Citační styl</vt:lpstr>
      <vt:lpstr>Citační styly</vt:lpstr>
      <vt:lpstr>Prezentace aplikace PowerPoint</vt:lpstr>
      <vt:lpstr>Norma</vt:lpstr>
      <vt:lpstr>Prezentace aplikace PowerPoint</vt:lpstr>
      <vt:lpstr>Metoda jméno-datum</vt:lpstr>
      <vt:lpstr>Metoda jméno-datum</vt:lpstr>
      <vt:lpstr>Metoda jméno-datum</vt:lpstr>
      <vt:lpstr>Seznam literatury u metody jméno-datum</vt:lpstr>
      <vt:lpstr>Metoda jméno-datum   příklady</vt:lpstr>
      <vt:lpstr>Číslování citací </vt:lpstr>
      <vt:lpstr>Číslování citací – příklady</vt:lpstr>
      <vt:lpstr>Poznámky pod čarou</vt:lpstr>
      <vt:lpstr>Poznámky pod čarou</vt:lpstr>
      <vt:lpstr>Poznámky pod čarou</vt:lpstr>
      <vt:lpstr>Poznámky pod čarou - příklady</vt:lpstr>
      <vt:lpstr>Prezentace aplikace PowerPoint</vt:lpstr>
      <vt:lpstr>Seznam bibliografických citací</vt:lpstr>
      <vt:lpstr>Prezentace aplikace PowerPoint</vt:lpstr>
      <vt:lpstr>Zásady citování</vt:lpstr>
      <vt:lpstr>Obecná struktura</vt:lpstr>
      <vt:lpstr>Obecná struktura</vt:lpstr>
      <vt:lpstr>Obecná struktura</vt:lpstr>
      <vt:lpstr>Prezentace aplikace PowerPoint</vt:lpstr>
      <vt:lpstr>Citování tištěných dokumentů</vt:lpstr>
      <vt:lpstr>Citování elektronických dokumentů</vt:lpstr>
      <vt:lpstr>Prezentace aplikace PowerPoint</vt:lpstr>
      <vt:lpstr>Druhy dokumentů</vt:lpstr>
      <vt:lpstr>Knihy</vt:lpstr>
      <vt:lpstr>E-knihy</vt:lpstr>
      <vt:lpstr>Kapitola z knihy / e-knihy</vt:lpstr>
      <vt:lpstr>Sborník</vt:lpstr>
      <vt:lpstr>E-sborník</vt:lpstr>
      <vt:lpstr>Příspěvek ze sborníku</vt:lpstr>
      <vt:lpstr>E-příspěvek ze sborníku</vt:lpstr>
      <vt:lpstr>Článek</vt:lpstr>
      <vt:lpstr>E-článek</vt:lpstr>
      <vt:lpstr>Novinový článek/e-článek</vt:lpstr>
      <vt:lpstr>Periodikum</vt:lpstr>
      <vt:lpstr>E-periodikum</vt:lpstr>
      <vt:lpstr>Akademická práce/e-práce</vt:lpstr>
      <vt:lpstr>Legislativa</vt:lpstr>
      <vt:lpstr>Normy a standardy</vt:lpstr>
      <vt:lpstr>Kartografické materiály</vt:lpstr>
      <vt:lpstr>Obrázky / e-obrázky</vt:lpstr>
      <vt:lpstr>Firemní dokumenty</vt:lpstr>
      <vt:lpstr>E-firemní dokumenty</vt:lpstr>
      <vt:lpstr>Dokumenty online</vt:lpstr>
      <vt:lpstr>Webová sídla</vt:lpstr>
      <vt:lpstr>Webové stránky</vt:lpstr>
      <vt:lpstr>Příspěvek na webu</vt:lpstr>
      <vt:lpstr>Příspěvek na webu</vt:lpstr>
      <vt:lpstr>Příspěvek na webu -video</vt:lpstr>
      <vt:lpstr>E-mail</vt:lpstr>
      <vt:lpstr>Pořad v TV nebo rozhlasu</vt:lpstr>
      <vt:lpstr>Část pořadu (rozhovor, jedna zpráva)</vt:lpstr>
      <vt:lpstr>Film</vt:lpstr>
      <vt:lpstr>Seriál</vt:lpstr>
      <vt:lpstr>Prezentace aplikace PowerPoint</vt:lpstr>
      <vt:lpstr>Prezentace aplikace PowerPoint</vt:lpstr>
      <vt:lpstr>Co je citační SW?</vt:lpstr>
      <vt:lpstr>EndNote Basic</vt:lpstr>
      <vt:lpstr>Citace.com</vt:lpstr>
      <vt:lpstr>Citace PRO</vt:lpstr>
      <vt:lpstr>Citace PRO</vt:lpstr>
      <vt:lpstr>Citace v katalogu knihoven MU</vt:lpstr>
      <vt:lpstr>Import citací do Citace PRO</vt:lpstr>
      <vt:lpstr>Citace v Theses.cz</vt:lpstr>
      <vt:lpstr>Kontrola importovaných citací</vt:lpstr>
      <vt:lpstr>Zdarma dostupný SW</vt:lpstr>
      <vt:lpstr>Odevzdej.cz</vt:lpstr>
      <vt:lpstr>Úkol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Blanka Farkašová</cp:lastModifiedBy>
  <cp:revision>747</cp:revision>
  <cp:lastPrinted>2016-10-24T13:56:10Z</cp:lastPrinted>
  <dcterms:created xsi:type="dcterms:W3CDTF">2008-06-02T21:04:14Z</dcterms:created>
  <dcterms:modified xsi:type="dcterms:W3CDTF">2017-10-24T15:40:58Z</dcterms:modified>
</cp:coreProperties>
</file>