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 b="def" i="def"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 b="def" i="def"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jewishvirtuallibrary.org/jsource/US-Israel/securityofinfo.pdf" TargetMode="External"/><Relationship Id="rId3" Type="http://schemas.openxmlformats.org/officeDocument/2006/relationships/hyperlink" Target="https://www.jewishvirtuallibrary.org/jsource/US-Israel/mou0488.html" TargetMode="External"/><Relationship Id="rId4" Type="http://schemas.openxmlformats.org/officeDocument/2006/relationships/hyperlink" Target="https://www.jewishvirtuallibrary.org/jsource/US-Israel/moa98.html" TargetMode="External"/><Relationship Id="rId5" Type="http://schemas.openxmlformats.org/officeDocument/2006/relationships/hyperlink" Target="https://www.jewishvirtuallibrary.org/jsource/US-Israel/homelandmou.html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bigstory.ap.org/article/c9c7032393144183ae9a0c98b2ee3518/israel-appears-road-early-elections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Ideological Paradox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Bureaucracy and Political Parties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0359" t="0" r="20359" b="0"/>
          <a:stretch>
            <a:fillRect/>
          </a:stretch>
        </p:blipFill>
        <p:spPr>
          <a:xfrm>
            <a:off x="6718299" y="2590800"/>
            <a:ext cx="5334004" cy="6286500"/>
          </a:xfrm>
          <a:prstGeom prst="rect">
            <a:avLst/>
          </a:prstGeom>
        </p:spPr>
      </p:pic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Paradox?</a:t>
            </a:r>
          </a:p>
        </p:txBody>
      </p:sp>
      <p:sp>
        <p:nvSpPr>
          <p:cNvPr id="155" name="Shape 155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54329" indent="-354329" defTabSz="543305">
              <a:spcBef>
                <a:spcPts val="3500"/>
              </a:spcBef>
              <a:defRPr sz="2600"/>
            </a:pPr>
            <a:r>
              <a:t>Conservative vs. secular conservative?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religious conservatives in Israel have own parties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tension between U.S. secular conservatives and market conservatives</a:t>
            </a:r>
          </a:p>
          <a:p>
            <a:pPr marL="354329" indent="-354329" defTabSz="543305">
              <a:spcBef>
                <a:spcPts val="3500"/>
              </a:spcBef>
              <a:defRPr sz="2600"/>
            </a:pPr>
            <a:r>
              <a:t>Peace Process</a:t>
            </a:r>
          </a:p>
          <a:p>
            <a:pPr lvl="1" marL="708659" indent="-354329" defTabSz="543305">
              <a:spcBef>
                <a:spcPts val="3500"/>
              </a:spcBef>
              <a:defRPr sz="2600"/>
            </a:pPr>
            <a:r>
              <a:t>Schultz Plan (1988)</a:t>
            </a:r>
          </a:p>
          <a:p>
            <a:pPr marL="354329" indent="-354329" defTabSz="543305">
              <a:spcBef>
                <a:spcPts val="3500"/>
              </a:spcBef>
              <a:defRPr sz="2600"/>
            </a:pPr>
            <a:r>
              <a:t>Economy (1987-88)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Restriction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  <a:r>
              <a:t>Departments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personality (Baker)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inter-office/departmental rivalry </a:t>
            </a:r>
          </a:p>
          <a:p>
            <a:pPr lvl="2" marL="1165860" indent="-388620" defTabSz="496570">
              <a:spcBef>
                <a:spcPts val="3500"/>
              </a:spcBef>
              <a:defRPr sz="3230"/>
            </a:pPr>
            <a:r>
              <a:t>famous Weinberger vs. Schultz 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Interest Groups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AIPAC vs. J-street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AAI (Arab-American Institute)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Paradox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756" indent="-333756" defTabSz="426466">
              <a:spcBef>
                <a:spcPts val="3000"/>
              </a:spcBef>
              <a:defRPr sz="2700"/>
            </a:pPr>
            <a:r>
              <a:t>AWAC sale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Iraq nuclear reactor (pre-emptive doctrine)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1982 Lebanon invasion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Israel as aggressor 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Foreign Military Aid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Sudan-Soviet refugees</a:t>
            </a:r>
          </a:p>
          <a:p>
            <a:pPr lvl="1" marL="667512" indent="-333756" defTabSz="426466">
              <a:spcBef>
                <a:spcPts val="3000"/>
              </a:spcBef>
              <a:defRPr sz="2700"/>
            </a:pPr>
            <a:r>
              <a:t>“global” Jewry</a:t>
            </a:r>
          </a:p>
          <a:p>
            <a:pPr marL="333756" indent="-333756" defTabSz="426466">
              <a:spcBef>
                <a:spcPts val="3000"/>
              </a:spcBef>
              <a:defRPr sz="2700"/>
            </a:pPr>
            <a:r>
              <a:t>Settlements (rainbow over an ancient land)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8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488" t="0" r="4488" b="0"/>
          <a:stretch>
            <a:fillRect/>
          </a:stretch>
        </p:blipFill>
        <p:spPr>
          <a:xfrm>
            <a:off x="6718299" y="5092700"/>
            <a:ext cx="5334003" cy="3898900"/>
          </a:xfrm>
          <a:prstGeom prst="rect">
            <a:avLst/>
          </a:prstGeom>
        </p:spPr>
      </p:pic>
      <p:pic>
        <p:nvPicPr>
          <p:cNvPr id="164" name="image9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369" t="0" r="1369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65" name="image2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8428" t="0" r="28428" b="0"/>
          <a:stretch>
            <a:fillRect/>
          </a:stretch>
        </p:blipFill>
        <p:spPr>
          <a:xfrm>
            <a:off x="952499" y="762884"/>
            <a:ext cx="5334002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MOU’s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8890" indent="-278890" defTabSz="356361">
              <a:spcBef>
                <a:spcPts val="2500"/>
              </a:spcBef>
              <a:defRPr sz="2300"/>
            </a:pPr>
            <a:r>
              <a:t>October 23, 1975: Memorandum of Agreement regarding joint political, security and economic cooperation.</a:t>
            </a: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December 10, 1982: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General security of information agreement</a:t>
            </a:r>
            <a:r>
              <a:rPr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April 21, 1988: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Memorandum of Agreement on Security Cooperation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April 30, 1996: Counterterrorism cooperation accord to enhance capabilities to deter, prevent, respond to and investigate international terrorist acts or threats of international terrorist acts against Israel or the United States.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October 31, 1998: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Memorandum of Agreement on Security Cooperation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February 8, 2007: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Memorandum of Mutual Understanding on Homeland Security</a:t>
            </a:r>
            <a:endParaRPr>
              <a:solidFill>
                <a:srgbClr val="000000"/>
              </a:solidFill>
            </a:endParaRPr>
          </a:p>
          <a:p>
            <a:pPr marL="278890" indent="-278890" defTabSz="356361">
              <a:spcBef>
                <a:spcPts val="2500"/>
              </a:spcBef>
              <a:defRPr sz="2300"/>
            </a:pPr>
            <a:r>
              <a:t>Jewish Virtual Library: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" invalidUrl="" action="ppaction://hlinkshowjump?jump=nextslide" tgtFrame="" tooltip="" history="1" highlightClick="0" endSnd="0"/>
              </a:rPr>
              <a:t>https://www.jewishvirtuallibrary.org/jsource/US-Israel/MOUs.html https://www.jewishvirtuallibrary.org/jsource/US-Israel/MOUs.html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Mixed &amp; Missed Signals 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69">
              <a:spcBef>
                <a:spcPts val="3500"/>
              </a:spcBef>
              <a:defRPr sz="3200"/>
            </a:pPr>
            <a:r>
              <a:t>1988 (Alignment to Likud)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settlements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1991 Gulf War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1996 (Labor to Likud)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Oslo II</a:t>
            </a:r>
          </a:p>
          <a:p>
            <a:pPr marL="388620" indent="-388620" defTabSz="496569">
              <a:spcBef>
                <a:spcPts val="3500"/>
              </a:spcBef>
              <a:defRPr sz="3200"/>
            </a:pPr>
            <a:r>
              <a:t>1999-2001 (Labor to Likud)</a:t>
            </a:r>
          </a:p>
          <a:p>
            <a:pPr lvl="1" marL="777240" indent="-388620" defTabSz="496569">
              <a:spcBef>
                <a:spcPts val="3500"/>
              </a:spcBef>
              <a:defRPr sz="3200"/>
            </a:pPr>
            <a:r>
              <a:t>Camp David with Clinton, Barak and Arafat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10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267" t="0" r="4267" b="0"/>
          <a:stretch>
            <a:fillRect/>
          </a:stretch>
        </p:blipFill>
        <p:spPr>
          <a:xfrm>
            <a:off x="6718299" y="5092700"/>
            <a:ext cx="5334002" cy="3898900"/>
          </a:xfrm>
          <a:prstGeom prst="rect">
            <a:avLst/>
          </a:prstGeom>
        </p:spPr>
      </p:pic>
      <p:pic>
        <p:nvPicPr>
          <p:cNvPr id="174" name="image11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1495" t="0" r="1495" b="0"/>
          <a:stretch>
            <a:fillRect/>
          </a:stretch>
        </p:blipFill>
        <p:spPr>
          <a:xfrm>
            <a:off x="6718299" y="762000"/>
            <a:ext cx="5334002" cy="3898900"/>
          </a:xfrm>
          <a:prstGeom prst="rect">
            <a:avLst/>
          </a:prstGeom>
        </p:spPr>
      </p:pic>
      <p:pic>
        <p:nvPicPr>
          <p:cNvPr id="175" name="image12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8281" t="0" r="28281" b="0"/>
          <a:stretch>
            <a:fillRect/>
          </a:stretch>
        </p:blipFill>
        <p:spPr>
          <a:xfrm>
            <a:off x="952499" y="762884"/>
            <a:ext cx="5334002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Misunderstood?</a:t>
            </a:r>
          </a:p>
        </p:txBody>
      </p:sp>
      <p:sp>
        <p:nvSpPr>
          <p:cNvPr id="178" name="Shape 1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“F_K, the jews, they don’t vote for us anyway”</a:t>
            </a:r>
          </a:p>
          <a:p>
            <a:pPr lvl="1"/>
            <a:r>
              <a:t>James Baker III, Secretary of State</a:t>
            </a:r>
          </a:p>
          <a:p>
            <a:pPr/>
            <a:r>
              <a:t>“Punishing us, like a child”</a:t>
            </a:r>
          </a:p>
          <a:p>
            <a:pPr lvl="1"/>
            <a:r>
              <a:t>M. Begin</a:t>
            </a:r>
          </a:p>
          <a:p>
            <a:pPr/>
            <a:r>
              <a:t>After 1979 and especially after 1994 different approaches: legal vs. diplomatic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2">
              <a:defRPr sz="7300"/>
            </a:lvl1pPr>
          </a:lstStyle>
          <a:p>
            <a:pPr/>
            <a:r>
              <a:t>Internal-External Variables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6615" indent="-356615" defTabSz="455673">
              <a:spcBef>
                <a:spcPts val="3200"/>
              </a:spcBef>
              <a:defRPr sz="2900"/>
            </a:pPr>
            <a:r>
              <a:t>Coalition and Unity Israeli governments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religious parties in Israel as “kingmakers”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smaller parties and personalities</a:t>
            </a:r>
          </a:p>
          <a:p>
            <a:pPr marL="356615" indent="-356615" defTabSz="455673">
              <a:spcBef>
                <a:spcPts val="3200"/>
              </a:spcBef>
              <a:defRPr sz="2900"/>
            </a:pPr>
            <a:r>
              <a:t>Divided government in the U.S.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Democratic president and Republican Congress or vise versa.</a:t>
            </a:r>
          </a:p>
          <a:p>
            <a:pPr marL="356615" indent="-356615" defTabSz="455673">
              <a:spcBef>
                <a:spcPts val="3200"/>
              </a:spcBef>
              <a:defRPr sz="2900"/>
            </a:pPr>
            <a:r>
              <a:t>Israeli-Palestinian peace process </a:t>
            </a:r>
          </a:p>
          <a:p>
            <a:pPr lvl="1" marL="713230" indent="-356615" defTabSz="455673">
              <a:spcBef>
                <a:spcPts val="3200"/>
              </a:spcBef>
              <a:defRPr sz="2900"/>
            </a:pPr>
            <a:r>
              <a:t>extremists and militant extremists hinder progress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Promise Denied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1991 Madrid</a:t>
            </a:r>
          </a:p>
          <a:p>
            <a:pPr/>
            <a:r>
              <a:t>1993 Oslo Peace Accords</a:t>
            </a:r>
          </a:p>
          <a:p>
            <a:pPr/>
            <a:r>
              <a:t>1997 Hebron </a:t>
            </a:r>
          </a:p>
          <a:p>
            <a:pPr lvl="1"/>
            <a:r>
              <a:t>West Bank withdrawal of Israeli troops</a:t>
            </a:r>
          </a:p>
          <a:p>
            <a:pPr/>
            <a:r>
              <a:t>2000 Camp David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2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470" t="0" r="4470" b="0"/>
          <a:stretch>
            <a:fillRect/>
          </a:stretch>
        </p:blipFill>
        <p:spPr>
          <a:xfrm>
            <a:off x="6718300" y="5092700"/>
            <a:ext cx="5334000" cy="3898900"/>
          </a:xfrm>
          <a:prstGeom prst="rect">
            <a:avLst/>
          </a:prstGeom>
        </p:spPr>
      </p:pic>
      <p:pic>
        <p:nvPicPr>
          <p:cNvPr id="123" name="image3.jpeg"/>
          <p:cNvPicPr>
            <a:picLocks noChangeAspect="1"/>
          </p:cNvPicPr>
          <p:nvPr>
            <p:ph type="pic" idx="14"/>
          </p:nvPr>
        </p:nvPicPr>
        <p:blipFill>
          <a:blip r:embed="rId3">
            <a:extLst/>
          </a:blip>
          <a:srcRect l="4397" t="0" r="4397" b="0"/>
          <a:stretch>
            <a:fillRect/>
          </a:stretch>
        </p:blipFill>
        <p:spPr>
          <a:xfrm>
            <a:off x="6718300" y="762000"/>
            <a:ext cx="5334000" cy="3898900"/>
          </a:xfrm>
          <a:prstGeom prst="rect">
            <a:avLst/>
          </a:prstGeom>
        </p:spPr>
      </p:pic>
      <p:pic>
        <p:nvPicPr>
          <p:cNvPr id="124" name="image4.jpeg"/>
          <p:cNvPicPr>
            <a:picLocks noChangeAspect="1"/>
          </p:cNvPicPr>
          <p:nvPr>
            <p:ph type="pic" idx="15"/>
          </p:nvPr>
        </p:nvPicPr>
        <p:blipFill>
          <a:blip r:embed="rId4">
            <a:extLst/>
          </a:blip>
          <a:srcRect l="28669" t="0" r="28669" b="0"/>
          <a:stretch>
            <a:fillRect/>
          </a:stretch>
        </p:blipFill>
        <p:spPr>
          <a:xfrm>
            <a:off x="952497" y="762884"/>
            <a:ext cx="5334005" cy="82296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Readings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2627" indent="-452627" defTabSz="578358">
              <a:spcBef>
                <a:spcPts val="4100"/>
              </a:spcBef>
              <a:defRPr sz="3762"/>
            </a:pPr>
            <a:r>
              <a:t>George P. Schultz </a:t>
            </a:r>
            <a:r>
              <a:rPr i="1"/>
              <a:t>Turmoil and Triumph: My Years as Secretary of State</a:t>
            </a:r>
            <a:r>
              <a:t>, New York: Scribner, 1993.</a:t>
            </a:r>
          </a:p>
          <a:p>
            <a:pPr marL="452627" indent="-452627" defTabSz="578358">
              <a:spcBef>
                <a:spcPts val="4100"/>
              </a:spcBef>
              <a:defRPr sz="3762"/>
            </a:pPr>
            <a:r>
              <a:t>Josef Federman (2014-12-02).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"Israeli government crumbles; new election planned"</a:t>
            </a:r>
            <a:r>
              <a:t>. Associated Press.“Netanyahu's own Likud party is divided between more-centrist old timers and a young guard of hard-line ideologues.”</a:t>
            </a:r>
          </a:p>
          <a:p>
            <a:pPr marL="452627" indent="-452627" defTabSz="578358">
              <a:spcBef>
                <a:spcPts val="4100"/>
              </a:spcBef>
              <a:defRPr sz="3762"/>
            </a:pPr>
            <a:r>
              <a:t>Dennis Ross (books and articles)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4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076" t="0" r="22076" b="0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00"/>
            </a:lvl1pPr>
          </a:lstStyle>
          <a:p>
            <a:pPr/>
            <a:r>
              <a:t>U.S. and Israeli governments</a:t>
            </a:r>
          </a:p>
        </p:txBody>
      </p:sp>
      <p:sp>
        <p:nvSpPr>
          <p:cNvPr id="128" name="Shape 12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6229" indent="-316229" defTabSz="484886">
              <a:spcBef>
                <a:spcPts val="3100"/>
              </a:spcBef>
              <a:defRPr sz="2300"/>
            </a:pPr>
            <a:r>
              <a:t>From 1981 to 1984 Likud (Begin)</a:t>
            </a:r>
          </a:p>
          <a:p>
            <a:pPr marL="316229" indent="-316229" defTabSz="484886">
              <a:spcBef>
                <a:spcPts val="3100"/>
              </a:spcBef>
              <a:defRPr sz="2300"/>
            </a:pPr>
            <a:r>
              <a:t>From 1984 to 1988 unity government of Alignment and Likud (Peres and Shamir)</a:t>
            </a:r>
          </a:p>
          <a:p>
            <a:pPr marL="316229" indent="-316229" defTabSz="484886">
              <a:spcBef>
                <a:spcPts val="3100"/>
              </a:spcBef>
              <a:defRPr sz="2300"/>
            </a:pPr>
            <a:r>
              <a:t>From 1988-1992 Likud (Shamir)</a:t>
            </a:r>
          </a:p>
          <a:p>
            <a:pPr lvl="1" marL="632459" indent="-316229" defTabSz="484886">
              <a:spcBef>
                <a:spcPts val="3100"/>
              </a:spcBef>
              <a:defRPr sz="2300"/>
            </a:pPr>
            <a:r>
              <a:t>The Twelfth Knesset saw the rise of the ultra-orthodox religious parties as a significant force in Israeli politics, and as a crucial "swing" element which could determine which of the large 2 secular parties (Likud, Alignment) would get to form the coalition government.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1.gi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473825" y="3190554"/>
            <a:ext cx="6186969" cy="4124646"/>
          </a:xfrm>
          <a:prstGeom prst="rect">
            <a:avLst/>
          </a:prstGeom>
        </p:spPr>
      </p:pic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Secular right-wing</a:t>
            </a:r>
          </a:p>
        </p:txBody>
      </p:sp>
      <p:sp>
        <p:nvSpPr>
          <p:cNvPr id="132" name="Shape 13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8608" indent="-308608" defTabSz="473201">
              <a:spcBef>
                <a:spcPts val="3000"/>
              </a:spcBef>
              <a:defRPr sz="2200"/>
            </a:pPr>
            <a:r>
              <a:t>The Likud was formed as a secular party as an alliance of several right-wing parties prior to the 1973 elections: Herut, Liberal Party, Free Centre, National List, Movement for Greater Israel. (5)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Herut had been the largest right-wing party. 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It had been in coalition with the Liberals since 1965 (Gahal) with Herut as the senior partner. </a:t>
            </a:r>
          </a:p>
          <a:p>
            <a:pPr marL="308608" indent="-308608" defTabSz="473201">
              <a:spcBef>
                <a:spcPts val="3000"/>
              </a:spcBef>
              <a:defRPr sz="2200"/>
            </a:pPr>
            <a:r>
              <a:t>Herut remained the senior partner in the new grouping, named Likud, or "Consolidation", since it was the consolidation of the Israeli right.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5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629" r="0" b="10629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35" name="Shape 1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Ideology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61950" indent="-361950" defTabSz="554990">
              <a:spcBef>
                <a:spcPts val="3600"/>
              </a:spcBef>
              <a:defRPr sz="2600"/>
            </a:pPr>
            <a:r>
              <a:t>Likud emphasizes national security policy based on a strong military force when threatened with continued enmity against Israel. </a:t>
            </a:r>
          </a:p>
          <a:p>
            <a:pPr marL="361950" indent="-361950" defTabSz="554990">
              <a:spcBef>
                <a:spcPts val="3600"/>
              </a:spcBef>
              <a:defRPr sz="2600"/>
            </a:pPr>
            <a:r>
              <a:t>It has shown reluctance to negotiate with its neighbors whom it believes continue to seek the destruction of the Jewish state. I</a:t>
            </a:r>
            <a:r>
              <a:rPr baseline="31999" sz="1000">
                <a:solidFill>
                  <a:srgbClr val="0645AD"/>
                </a:solidFill>
              </a:rPr>
              <a:t>[11]</a:t>
            </a:r>
            <a:endParaRPr baseline="31999" sz="1000">
              <a:solidFill>
                <a:srgbClr val="0645AD"/>
              </a:solidFill>
            </a:endParaRPr>
          </a:p>
          <a:p>
            <a:pPr marL="361950" indent="-361950" defTabSz="554990">
              <a:spcBef>
                <a:spcPts val="3600"/>
              </a:spcBef>
              <a:defRPr sz="2600"/>
            </a:pPr>
            <a:r>
              <a:t>As of 2014, the party remains divided between moderates and hard-liners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Ideology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7472" indent="-347472" defTabSz="443991">
              <a:spcBef>
                <a:spcPts val="3100"/>
              </a:spcBef>
              <a:defRPr sz="2800"/>
            </a:pPr>
            <a:r>
              <a:t>Historically, Likud advocated free enterprise and nationalism, but it has compromised these ideals in practice, as its constituency has changed. </a:t>
            </a: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Its support for populist economic programs are at odds with its free enterprise tradition but are meant to serve its largely nationalistic, lower-income voters in small towns and urban neighborhoods.</a:t>
            </a:r>
            <a:r>
              <a:rPr baseline="31999" sz="800">
                <a:solidFill>
                  <a:srgbClr val="0645AD"/>
                </a:solidFill>
              </a:rPr>
              <a:t>[</a:t>
            </a:r>
            <a:endParaRPr baseline="31999" sz="800">
              <a:solidFill>
                <a:srgbClr val="0645AD"/>
              </a:solidFill>
            </a:endParaRP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While the party has played into the traditional sympathies of its voter base, the origins and ideology of Likud are very secular.</a:t>
            </a:r>
            <a:endParaRPr baseline="31999" sz="800">
              <a:solidFill>
                <a:srgbClr val="0645AD"/>
              </a:solidFill>
            </a:endParaRPr>
          </a:p>
          <a:p>
            <a:pPr marL="347472" indent="-347472" defTabSz="443991">
              <a:spcBef>
                <a:spcPts val="3100"/>
              </a:spcBef>
              <a:defRPr sz="2800"/>
            </a:pPr>
            <a:r>
              <a:t>Religious parties have come to view it as a more comfortable coalition partner than Labor.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Policies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4047" indent="-384047" defTabSz="490727">
              <a:spcBef>
                <a:spcPts val="3500"/>
              </a:spcBef>
              <a:defRPr sz="3100"/>
            </a:pPr>
            <a:r>
              <a:t>The Likud party platform since mid-1990s claims to support free market capitalist and liberal agenda. Practically speaking it is a mixed economic policy. 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VAT, income and corporate taxes reduced. 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Free trade with the EU and USA, dismantled ‘monopoly’ operating in Israel.</a:t>
            </a:r>
          </a:p>
          <a:p>
            <a:pPr marL="384047" indent="-384047" defTabSz="490727">
              <a:spcBef>
                <a:spcPts val="3500"/>
              </a:spcBef>
              <a:defRPr sz="3100"/>
            </a:pPr>
            <a:r>
              <a:t>Additionally, privatized several government-owned companies, e.g., El Al and Bank Leumi and has tried to privatize land in Israel, (symbolically owned by the state in the name of the Jewish people).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1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0508689" y="2590800"/>
            <a:ext cx="6350005" cy="1003300"/>
          </a:xfrm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Labor-Alignment</a:t>
            </a:r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04800" indent="-304800" defTabSz="467359">
              <a:spcBef>
                <a:spcPts val="3000"/>
              </a:spcBef>
              <a:defRPr sz="2200"/>
            </a:pPr>
            <a:r>
              <a:t>Labor party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From 1977-1991 Alignment between centre-left parties 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Labor's original socialist ideology evolved into a program that supports both a market economy and social welfare programs.</a:t>
            </a:r>
          </a:p>
          <a:p>
            <a:pPr marL="304800" indent="-304800" defTabSz="467359">
              <a:spcBef>
                <a:spcPts val="3000"/>
              </a:spcBef>
              <a:defRPr sz="2200"/>
            </a:pPr>
            <a:r>
              <a:t>Since 1992 the party's foreign policy retains a strong orientation toward the US with its security policy maintaining a permanent peace with the Palestinians only based on agreements that are enforceable.</a:t>
            </a:r>
          </a:p>
          <a:p>
            <a:pPr lvl="1" marL="609600" indent="-304800" defTabSz="467359">
              <a:spcBef>
                <a:spcPts val="3000"/>
              </a:spcBef>
              <a:defRPr sz="2200"/>
            </a:pPr>
            <a:r>
              <a:t>“land for peace”</a:t>
            </a:r>
          </a:p>
        </p:txBody>
      </p:sp>
      <p:pic>
        <p:nvPicPr>
          <p:cNvPr id="147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87401" y="4146567"/>
            <a:ext cx="3697431" cy="3174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6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2876" r="0" b="2876"/>
          <a:stretch>
            <a:fillRect/>
          </a:stretch>
        </p:blipFill>
        <p:spPr>
          <a:xfrm>
            <a:off x="6718300" y="2590800"/>
            <a:ext cx="5334000" cy="6286500"/>
          </a:xfrm>
          <a:prstGeom prst="rect">
            <a:avLst/>
          </a:prstGeom>
        </p:spPr>
      </p:pic>
      <p:sp>
        <p:nvSpPr>
          <p:cNvPr id="150" name="Shape 1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Reagan Revolution</a:t>
            </a:r>
          </a:p>
        </p:txBody>
      </p:sp>
      <p:sp>
        <p:nvSpPr>
          <p:cNvPr id="151" name="Shape 15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1981-1989 Ronald Reagan (Republican) U.S. president.</a:t>
            </a:r>
          </a:p>
          <a:p>
            <a:pPr/>
            <a:r>
              <a:t>Conservative ideology</a:t>
            </a:r>
          </a:p>
          <a:p>
            <a:pPr lvl="1"/>
            <a:r>
              <a:t>political </a:t>
            </a:r>
          </a:p>
          <a:p>
            <a:pPr lvl="1"/>
            <a:r>
              <a:t>economic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