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74"/>
  </p:notesMasterIdLst>
  <p:handoutMasterIdLst>
    <p:handoutMasterId r:id="rId75"/>
  </p:handoutMasterIdLst>
  <p:sldIdLst>
    <p:sldId id="256" r:id="rId3"/>
    <p:sldId id="296" r:id="rId4"/>
    <p:sldId id="267" r:id="rId5"/>
    <p:sldId id="260" r:id="rId6"/>
    <p:sldId id="261" r:id="rId7"/>
    <p:sldId id="342" r:id="rId8"/>
    <p:sldId id="343" r:id="rId9"/>
    <p:sldId id="262" r:id="rId10"/>
    <p:sldId id="264" r:id="rId11"/>
    <p:sldId id="263" r:id="rId12"/>
    <p:sldId id="266" r:id="rId13"/>
    <p:sldId id="271" r:id="rId14"/>
    <p:sldId id="265" r:id="rId15"/>
    <p:sldId id="270" r:id="rId16"/>
    <p:sldId id="282" r:id="rId17"/>
    <p:sldId id="269" r:id="rId18"/>
    <p:sldId id="280" r:id="rId19"/>
    <p:sldId id="278" r:id="rId20"/>
    <p:sldId id="297" r:id="rId21"/>
    <p:sldId id="298" r:id="rId22"/>
    <p:sldId id="299" r:id="rId23"/>
    <p:sldId id="286" r:id="rId24"/>
    <p:sldId id="281" r:id="rId25"/>
    <p:sldId id="288" r:id="rId26"/>
    <p:sldId id="287" r:id="rId27"/>
    <p:sldId id="289" r:id="rId28"/>
    <p:sldId id="290" r:id="rId29"/>
    <p:sldId id="292" r:id="rId30"/>
    <p:sldId id="291" r:id="rId31"/>
    <p:sldId id="277" r:id="rId32"/>
    <p:sldId id="276" r:id="rId33"/>
    <p:sldId id="275" r:id="rId34"/>
    <p:sldId id="274" r:id="rId35"/>
    <p:sldId id="300" r:id="rId36"/>
    <p:sldId id="301" r:id="rId37"/>
    <p:sldId id="295" r:id="rId38"/>
    <p:sldId id="279" r:id="rId39"/>
    <p:sldId id="344" r:id="rId40"/>
    <p:sldId id="345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23" r:id="rId56"/>
    <p:sldId id="324" r:id="rId57"/>
    <p:sldId id="325" r:id="rId58"/>
    <p:sldId id="326" r:id="rId59"/>
    <p:sldId id="327" r:id="rId60"/>
    <p:sldId id="336" r:id="rId61"/>
    <p:sldId id="328" r:id="rId62"/>
    <p:sldId id="329" r:id="rId63"/>
    <p:sldId id="332" r:id="rId64"/>
    <p:sldId id="333" r:id="rId65"/>
    <p:sldId id="334" r:id="rId66"/>
    <p:sldId id="335" r:id="rId67"/>
    <p:sldId id="337" r:id="rId68"/>
    <p:sldId id="338" r:id="rId69"/>
    <p:sldId id="339" r:id="rId70"/>
    <p:sldId id="340" r:id="rId71"/>
    <p:sldId id="341" r:id="rId72"/>
    <p:sldId id="258" r:id="rId7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96"/>
            <p14:sldId id="267"/>
            <p14:sldId id="260"/>
            <p14:sldId id="261"/>
            <p14:sldId id="342"/>
            <p14:sldId id="343"/>
            <p14:sldId id="262"/>
            <p14:sldId id="264"/>
            <p14:sldId id="263"/>
            <p14:sldId id="266"/>
            <p14:sldId id="271"/>
            <p14:sldId id="265"/>
            <p14:sldId id="270"/>
            <p14:sldId id="282"/>
            <p14:sldId id="269"/>
            <p14:sldId id="280"/>
            <p14:sldId id="278"/>
            <p14:sldId id="297"/>
            <p14:sldId id="298"/>
            <p14:sldId id="299"/>
            <p14:sldId id="286"/>
            <p14:sldId id="281"/>
            <p14:sldId id="288"/>
            <p14:sldId id="287"/>
            <p14:sldId id="289"/>
            <p14:sldId id="290"/>
            <p14:sldId id="292"/>
            <p14:sldId id="291"/>
            <p14:sldId id="277"/>
            <p14:sldId id="276"/>
            <p14:sldId id="275"/>
            <p14:sldId id="274"/>
            <p14:sldId id="300"/>
            <p14:sldId id="301"/>
            <p14:sldId id="295"/>
            <p14:sldId id="279"/>
            <p14:sldId id="344"/>
            <p14:sldId id="345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23"/>
            <p14:sldId id="324"/>
            <p14:sldId id="325"/>
            <p14:sldId id="326"/>
            <p14:sldId id="327"/>
            <p14:sldId id="336"/>
            <p14:sldId id="328"/>
            <p14:sldId id="329"/>
            <p14:sldId id="332"/>
            <p14:sldId id="333"/>
            <p14:sldId id="334"/>
            <p14:sldId id="335"/>
            <p14:sldId id="337"/>
            <p14:sldId id="338"/>
            <p14:sldId id="339"/>
            <p14:sldId id="340"/>
            <p14:sldId id="34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556" autoAdjust="0"/>
    <p:restoredTop sz="94629" autoAdjust="0"/>
  </p:normalViewPr>
  <p:slideViewPr>
    <p:cSldViewPr>
      <p:cViewPr varScale="1">
        <p:scale>
          <a:sx n="63" d="100"/>
          <a:sy n="63" d="100"/>
        </p:scale>
        <p:origin x="66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B4186-279B-4CF5-838C-52971FEF4132}" type="slidenum">
              <a:rPr kumimoji="0" lang="ru-RU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1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43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13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07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B4186-279B-4CF5-838C-52971FEF4132}" type="slidenum">
              <a:rPr kumimoji="0" lang="ru-RU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6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DC8D1-9719-4D2E-9F78-18DDEFFEA290}" type="slidenum">
              <a:rPr kumimoji="0" lang="ru-RU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6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4129E-B9F3-4FF4-9646-F90ABCB0EE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94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4129E-B9F3-4FF4-9646-F90ABCB0EE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43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4129E-B9F3-4FF4-9646-F90ABCB0EE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2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4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46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457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02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1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207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60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46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467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089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03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3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blogs.adobe.com/digitalpublishing/supported-devices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15&amp;ukol=2&amp;subukol=1&amp;id=5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15&amp;ukol=2&amp;subukol=1&amp;id=5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wm.info/content/mindmapp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pencerjardine.blogspot.cz/2012/02/boolean-search-strategies-videos.html" TargetMode="External"/><Relationship Id="rId4" Type="http://schemas.openxmlformats.org/officeDocument/2006/relationships/hyperlink" Target="https://s-media-cache-ak0.pinimg.com/736x/b1/8c/7d/b18c7dde7e01870bd4715b308241c155.jpg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1804" y="314096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POL104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4941168"/>
            <a:ext cx="5256584" cy="1800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27984" y="6165638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, 16. a 23. 10.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9" y="1988840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 </a:t>
            </a:r>
          </a:p>
          <a:p>
            <a:pPr marL="0" indent="0">
              <a:buNone/>
            </a:pPr>
            <a:r>
              <a:rPr lang="cs-CZ" altLang="cs-CZ" sz="3000" b="1" dirty="0" smtClean="0"/>
              <a:t> 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err="1"/>
              <a:t>odb</a:t>
            </a:r>
            <a:r>
              <a:rPr lang="cs-CZ" altLang="cs-CZ" sz="3000" dirty="0"/>
              <a:t>. časopisy, kapitoly   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  v 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Výběr zdrojů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37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vyhledávače </a:t>
            </a:r>
            <a:r>
              <a:rPr lang="cs-CZ" altLang="cs-CZ" dirty="0" err="1"/>
              <a:t>odb</a:t>
            </a:r>
            <a:r>
              <a:rPr lang="cs-CZ" altLang="cs-CZ" dirty="0"/>
              <a:t>. 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 err="1"/>
              <a:t>Repozitáře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424" y="1196752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tipy pro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75252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Vyhledávání na konkrétní stránce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 smtClean="0"/>
              <a:t>site:fss.muni.cz</a:t>
            </a:r>
            <a:r>
              <a:rPr lang="cs-CZ" sz="3900" b="1" i="1" dirty="0" smtClean="0"/>
              <a:t> </a:t>
            </a:r>
            <a:r>
              <a:rPr lang="cs-CZ" sz="3900" b="1" i="1" dirty="0" err="1" smtClean="0"/>
              <a:t>hlousek</a:t>
            </a:r>
            <a:endParaRPr lang="cs-CZ" sz="3900" b="1" i="1" dirty="0"/>
          </a:p>
          <a:p>
            <a:pPr>
              <a:defRPr/>
            </a:pPr>
            <a:endParaRPr lang="cs-CZ" sz="39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Definice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 smtClean="0"/>
              <a:t>define:mali</a:t>
            </a:r>
            <a:endParaRPr lang="cs-CZ" sz="3900" b="1" i="1" dirty="0"/>
          </a:p>
          <a:p>
            <a:pPr>
              <a:defRPr/>
            </a:pPr>
            <a:endParaRPr lang="cs-CZ" sz="39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spc="-40" dirty="0"/>
              <a:t>Vyhledávání stránek, které jsou podobné určité adrese </a:t>
            </a:r>
            <a:r>
              <a:rPr lang="cs-CZ" sz="3900" spc="-40" dirty="0" smtClean="0"/>
              <a:t>URL</a:t>
            </a:r>
            <a:endParaRPr lang="cs-CZ" sz="3900" spc="-40" dirty="0"/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 smtClean="0"/>
              <a:t>related:polit.fss.muni.cz</a:t>
            </a:r>
            <a:endParaRPr lang="cs-CZ" sz="3900" b="1" i="1" dirty="0"/>
          </a:p>
          <a:p>
            <a:pPr>
              <a:defRPr/>
            </a:pPr>
            <a:endParaRPr lang="cs-CZ" sz="39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Typ dokumentu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/>
              <a:t>filetype:pdf</a:t>
            </a:r>
            <a:endParaRPr lang="cs-CZ" sz="39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9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76672"/>
            <a:ext cx="7419975" cy="4457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hlinkClick r:id="rId3"/>
              </a:rPr>
              <a:t>Infographic</a:t>
            </a:r>
            <a:r>
              <a:rPr lang="cs-CZ" sz="3200" dirty="0">
                <a:hlinkClick r:id="rId3"/>
              </a:rPr>
              <a:t>: </a:t>
            </a:r>
            <a:r>
              <a:rPr lang="cs-CZ" sz="3200" dirty="0" err="1">
                <a:hlinkClick r:id="rId3"/>
              </a:rPr>
              <a:t>Get</a:t>
            </a:r>
            <a:r>
              <a:rPr lang="cs-CZ" sz="3200" dirty="0">
                <a:hlinkClick r:id="rId3"/>
              </a:rPr>
              <a:t> More </a:t>
            </a:r>
            <a:r>
              <a:rPr lang="cs-CZ" sz="3200" dirty="0" err="1">
                <a:hlinkClick r:id="rId3"/>
              </a:rPr>
              <a:t>Out</a:t>
            </a:r>
            <a:r>
              <a:rPr lang="cs-CZ" sz="3200" dirty="0">
                <a:hlinkClick r:id="rId3"/>
              </a:rPr>
              <a:t> </a:t>
            </a:r>
            <a:r>
              <a:rPr lang="cs-CZ" sz="3200" dirty="0" err="1">
                <a:hlinkClick r:id="rId3"/>
              </a:rPr>
              <a:t>of</a:t>
            </a:r>
            <a:r>
              <a:rPr lang="cs-CZ" sz="3200" dirty="0">
                <a:hlinkClick r:id="rId3"/>
              </a:rPr>
              <a:t> Google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1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700808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/>
              <a:t> </a:t>
            </a:r>
            <a:r>
              <a:rPr lang="cs-CZ" altLang="cs-CZ" sz="3200" b="1" dirty="0" err="1"/>
              <a:t>Boolovský</a:t>
            </a:r>
            <a:r>
              <a:rPr lang="cs-CZ" altLang="cs-CZ" sz="3200" b="1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Další operace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222" y="1844824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součin, průnik - operátor </a:t>
            </a:r>
            <a:r>
              <a:rPr lang="cs-CZ" altLang="cs-CZ" b="1" dirty="0"/>
              <a:t>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součet, sjednocení - operátor </a:t>
            </a:r>
            <a:r>
              <a:rPr lang="cs-CZ" altLang="cs-CZ" b="1" dirty="0"/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Logická negace - operátor </a:t>
            </a:r>
            <a:r>
              <a:rPr lang="cs-CZ" altLang="cs-CZ" b="1" dirty="0"/>
              <a:t>NOT</a:t>
            </a:r>
            <a:endParaRPr lang="cs-CZ" altLang="cs-CZ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b="1" dirty="0"/>
              <a:t>Krácení termínů </a:t>
            </a:r>
            <a:r>
              <a:rPr lang="cs-CZ" altLang="cs-CZ" dirty="0"/>
              <a:t>(</a:t>
            </a:r>
            <a:r>
              <a:rPr lang="cs-CZ" altLang="cs-CZ" dirty="0" err="1"/>
              <a:t>truncation</a:t>
            </a:r>
            <a:r>
              <a:rPr lang="cs-CZ" altLang="cs-CZ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Vyhledávání prostřednictvím </a:t>
            </a:r>
            <a:r>
              <a:rPr lang="cs-CZ" altLang="cs-CZ" b="1" dirty="0"/>
              <a:t>fráze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6093296"/>
            <a:ext cx="368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29411"/>
          </a:xfrm>
        </p:spPr>
        <p:txBody>
          <a:bodyPr/>
          <a:lstStyle/>
          <a:p>
            <a:pPr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</a:p>
          <a:p>
            <a:pPr marL="8001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4869"/>
            <a:ext cx="3329996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3467888" cy="15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70612"/>
            <a:ext cx="3366000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638132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http://spencerjardine.blogspot.cz/2012/02/boolean-search-strategies-videos.html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96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664296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součin, průnik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4782344"/>
            <a:ext cx="3763332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volební kampaně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altLang="cs-CZ" sz="300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efektivita</a:t>
            </a:r>
            <a:endParaRPr kumimoji="0" lang="cs-CZ" alt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57" y="4581128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95936" y="6238596"/>
            <a:ext cx="2567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volební kampaně</a:t>
            </a:r>
            <a:endParaRPr kumimoji="0" lang="cs-CZ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8533" y="6218204"/>
            <a:ext cx="1734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efektivita</a:t>
            </a:r>
            <a:endParaRPr kumimoji="0" lang="cs-CZ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0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cs-CZ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yhledávací proces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cs-CZ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vorba klíčových slov a rešeršního dotazu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tipy a triky ve vyhledávači Google </a:t>
            </a:r>
            <a:r>
              <a:rPr kumimoji="0" lang="cs-CZ" altLang="cs-CZ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Scholar</a:t>
            </a:r>
            <a:endParaRPr kumimoji="0" lang="cs-CZ" altLang="cs-CZ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základy </a:t>
            </a:r>
            <a:r>
              <a:rPr kumimoji="0" lang="cs-CZ" alt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vyhledávacích technik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praktické </a:t>
            </a:r>
            <a:r>
              <a:rPr kumimoji="0" lang="cs-CZ" alt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vyhledávání v </a:t>
            </a:r>
            <a:r>
              <a:rPr kumimoji="0" lang="cs-CZ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licencovaných databázích</a:t>
            </a:r>
            <a:endParaRPr kumimoji="0" lang="cs-CZ" altLang="cs-CZ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EBSCO </a:t>
            </a:r>
            <a:r>
              <a:rPr kumimoji="0" lang="cs-CZ" altLang="cs-CZ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Discovery</a:t>
            </a:r>
            <a:r>
              <a:rPr kumimoji="0" lang="cs-CZ" alt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</a:t>
            </a:r>
            <a:r>
              <a:rPr kumimoji="0" lang="cs-CZ" alt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další nadstavbové </a:t>
            </a:r>
            <a:r>
              <a:rPr kumimoji="0" lang="cs-CZ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nástroje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cs-CZ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icencované databáze elektronických knih</a:t>
            </a:r>
            <a:endParaRPr kumimoji="0" lang="cs-CZ" altLang="cs-CZ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73630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4511937"/>
            <a:ext cx="2880320" cy="1261884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</a:t>
            </a:r>
            <a:r>
              <a:rPr kumimoji="0" lang="cs-CZ" altLang="cs-CZ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Britain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GB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452"/>
            <a:ext cx="2879725" cy="1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88024" y="5873160"/>
            <a:ext cx="2031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Britain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19254" y="6232623"/>
            <a:ext cx="2324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8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266429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Logická negace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Vyloučí</a:t>
            </a:r>
            <a:r>
              <a:rPr lang="cs-CZ" altLang="cs-CZ" sz="3000" dirty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4725144"/>
            <a:ext cx="3744416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američtí prezidenti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altLang="cs-CZ" sz="3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Obama</a:t>
            </a:r>
            <a:endParaRPr kumimoji="0" lang="cs-CZ" alt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23" y="4437113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34943" y="6017806"/>
            <a:ext cx="288032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američtí prezidenti</a:t>
            </a:r>
            <a:endParaRPr kumimoji="0" lang="cs-CZ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64288" y="6017806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Obama</a:t>
            </a:r>
            <a:endParaRPr kumimoji="0" lang="cs-CZ" sz="2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9" y="1844824"/>
            <a:ext cx="8229600" cy="468052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700" b="1" dirty="0"/>
              <a:t>Hledaný termín je zkrácen na kořen slova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Systém dohledá všechny možné tvary podle </a:t>
            </a:r>
            <a:r>
              <a:rPr lang="cs-CZ" altLang="cs-CZ" sz="2700" dirty="0" smtClean="0"/>
              <a:t>tohoto  kořenu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Přípony nebo koncovky jsou nahrazeny </a:t>
            </a:r>
            <a:r>
              <a:rPr lang="cs-CZ" altLang="cs-CZ" sz="2700" dirty="0" smtClean="0"/>
              <a:t>zástupným </a:t>
            </a:r>
            <a:r>
              <a:rPr lang="cs-CZ" altLang="cs-CZ" sz="2700" dirty="0"/>
              <a:t>znakem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Výsledek vyhledávání se rozšiřuje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</a:t>
            </a:r>
            <a:r>
              <a:rPr lang="en-US" altLang="cs-CZ" sz="2700" dirty="0" err="1"/>
              <a:t>Pozn</a:t>
            </a:r>
            <a:r>
              <a:rPr lang="en-US" altLang="cs-CZ" sz="2700" dirty="0"/>
              <a:t>. </a:t>
            </a:r>
            <a:r>
              <a:rPr lang="cs-CZ" altLang="cs-CZ" sz="2700" dirty="0"/>
              <a:t>vyhledávací nástroje mohou využívat </a:t>
            </a:r>
            <a:r>
              <a:rPr lang="cs-CZ" altLang="cs-CZ" sz="2700" dirty="0" smtClean="0"/>
              <a:t>různé symboly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700" b="1" i="1" dirty="0" smtClean="0"/>
              <a:t>př</a:t>
            </a:r>
            <a:r>
              <a:rPr lang="cs-CZ" altLang="cs-CZ" sz="2700" b="1" i="1" dirty="0"/>
              <a:t>. </a:t>
            </a:r>
            <a:r>
              <a:rPr lang="cs-CZ" altLang="cs-CZ" sz="2700" b="1" i="1" dirty="0" smtClean="0"/>
              <a:t>polit</a:t>
            </a:r>
            <a:r>
              <a:rPr lang="en-US" altLang="cs-CZ" sz="2700" b="1" i="1" dirty="0" smtClean="0"/>
              <a:t>*</a:t>
            </a:r>
            <a:r>
              <a:rPr lang="cs-CZ" altLang="cs-CZ" sz="2700" b="1" i="1" dirty="0" smtClean="0"/>
              <a:t> </a:t>
            </a:r>
            <a:r>
              <a:rPr lang="cs-CZ" altLang="cs-CZ" sz="2700" b="1" i="1" dirty="0"/>
              <a:t>- vyhledá </a:t>
            </a:r>
            <a:r>
              <a:rPr lang="cs-CZ" altLang="cs-CZ" sz="2700" b="1" i="1" dirty="0" smtClean="0"/>
              <a:t>politika, politický, politik, politologie </a:t>
            </a:r>
            <a:r>
              <a:rPr lang="cs-CZ" altLang="cs-CZ" sz="2700" b="1" i="1" dirty="0"/>
              <a:t>atd. </a:t>
            </a: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884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6872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 smtClean="0"/>
              <a:t>př</a:t>
            </a:r>
            <a:r>
              <a:rPr lang="cs-CZ" altLang="cs-CZ" sz="3000" b="1" i="1" dirty="0"/>
              <a:t>. </a:t>
            </a:r>
            <a:r>
              <a:rPr lang="cs-CZ" altLang="cs-CZ" sz="3000" b="1" i="1" dirty="0" smtClean="0"/>
              <a:t>"volební kampaně"</a:t>
            </a:r>
            <a:endParaRPr lang="cs-CZ" altLang="cs-CZ" sz="30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81339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Vyhledávání 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Vlastní vyhledávací proces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Málokdy získáte relevantní záznamy po prvním vyhledávání</a:t>
            </a:r>
          </a:p>
          <a:p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Každý zdroj má vlastní pravidla vyhledávání a je třeba tomu uzpůsobit vyhledávací dotaz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  <a:br>
              <a:rPr lang="cs-CZ" altLang="cs-CZ" sz="3200" b="1" dirty="0">
                <a:latin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0746"/>
            <a:ext cx="8229600" cy="42813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 Zrušte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Máte-li mnoho výsledků vyhledávání: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Zužte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0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736304"/>
          </a:xfrm>
        </p:spPr>
        <p:txBody>
          <a:bodyPr/>
          <a:lstStyle/>
          <a:p>
            <a:pPr marL="0" indent="0">
              <a:buNone/>
            </a:pPr>
            <a:endParaRPr lang="cs-CZ" altLang="cs-CZ" sz="7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7. Hodnocení vyhledaných záznamů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relevance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důvěryhodnost 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pravidelná 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odbornost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8. Další operace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tisk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uložení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export do citačního </a:t>
            </a:r>
            <a:r>
              <a:rPr lang="cs-CZ" altLang="cs-CZ" dirty="0" err="1"/>
              <a:t>manageru</a:t>
            </a:r>
            <a:r>
              <a:rPr lang="cs-CZ" altLang="cs-CZ" dirty="0"/>
              <a:t> (např. </a:t>
            </a:r>
            <a:r>
              <a:rPr lang="cs-CZ" altLang="cs-CZ" dirty="0" err="1">
                <a:hlinkClick r:id="rId3"/>
              </a:rPr>
              <a:t>EndNote</a:t>
            </a:r>
            <a:r>
              <a:rPr lang="cs-CZ" altLang="cs-CZ" dirty="0">
                <a:hlinkClick r:id="rId3"/>
              </a:rPr>
              <a:t> Web,</a:t>
            </a:r>
            <a:r>
              <a:rPr lang="cs-CZ" altLang="cs-CZ" dirty="0"/>
              <a:t> </a:t>
            </a:r>
            <a:r>
              <a:rPr lang="cs-CZ" altLang="cs-CZ" dirty="0" err="1">
                <a:hlinkClick r:id="rId4"/>
              </a:rPr>
              <a:t>Zotero</a:t>
            </a:r>
            <a:r>
              <a:rPr lang="cs-CZ" altLang="cs-CZ" dirty="0">
                <a:hlinkClick r:id="rId4"/>
              </a:rPr>
              <a:t>,</a:t>
            </a:r>
            <a:r>
              <a:rPr lang="cs-CZ" altLang="cs-CZ" dirty="0"/>
              <a:t> </a:t>
            </a:r>
            <a:r>
              <a:rPr lang="cs-CZ" altLang="cs-CZ" dirty="0">
                <a:hlinkClick r:id="rId5"/>
              </a:rPr>
              <a:t>Citace.com)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557338"/>
            <a:ext cx="8281988" cy="28813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uk-UA" altLang="cs-CZ" sz="7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892480" cy="57606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cs-CZ" altLang="cs-C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Téma</a:t>
            </a:r>
            <a:endParaRPr lang="cs-CZ" altLang="cs-CZ" sz="25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Klíčová slova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Formulace vyhledávacího dotazu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Výběr vhodných zdrojů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Vlastní vyhledávání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Hodnocení vyhledaných záznamů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Další </a:t>
            </a:r>
            <a:r>
              <a:rPr lang="cs-CZ" altLang="cs-CZ" sz="2500" dirty="0" smtClean="0"/>
              <a:t>operace</a:t>
            </a:r>
          </a:p>
          <a:p>
            <a:pPr marL="0" indent="0">
              <a:buNone/>
            </a:pPr>
            <a:endParaRPr lang="cs-CZ" altLang="cs-CZ" sz="2500" b="1" i="1" dirty="0" smtClean="0"/>
          </a:p>
          <a:p>
            <a:pPr marL="0" indent="0">
              <a:buNone/>
            </a:pPr>
            <a:endParaRPr lang="cs-CZ" altLang="cs-CZ" sz="2500" b="1" i="1" dirty="0"/>
          </a:p>
          <a:p>
            <a:pPr marL="0" indent="0">
              <a:buNone/>
            </a:pPr>
            <a:endParaRPr lang="cs-CZ" altLang="cs-CZ" sz="2500" b="1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b="1" i="1" dirty="0" smtClean="0"/>
              <a:t>Pište </a:t>
            </a:r>
            <a:r>
              <a:rPr lang="cs-CZ" altLang="cs-CZ" sz="2500" b="1" i="1" dirty="0"/>
              <a:t>si poznámky! </a:t>
            </a:r>
            <a:r>
              <a:rPr lang="cs-CZ" altLang="cs-CZ" sz="2500" i="1" dirty="0"/>
              <a:t>Budete vědět, které zdroje jste již prohledali, jakou formu dotazu jste použili, jaká klíčová slova jste přidávali apod</a:t>
            </a:r>
            <a:r>
              <a:rPr lang="cs-CZ" altLang="cs-CZ" sz="2500" i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b="1" i="1" dirty="0"/>
              <a:t>Usnadněte si práci a používejte citační </a:t>
            </a:r>
            <a:r>
              <a:rPr lang="cs-CZ" altLang="cs-CZ" sz="2500" b="1" i="1" dirty="0" err="1"/>
              <a:t>managery</a:t>
            </a:r>
            <a:endParaRPr lang="cs-CZ" altLang="cs-CZ" sz="2500" i="1" dirty="0"/>
          </a:p>
          <a:p>
            <a:pPr marL="0" indent="0">
              <a:buNone/>
            </a:pPr>
            <a:endParaRPr lang="cs-CZ" altLang="cs-CZ" sz="2400" i="1" dirty="0"/>
          </a:p>
          <a:p>
            <a:pPr marL="0" indent="0">
              <a:buNone/>
            </a:pPr>
            <a:endParaRPr lang="cs-CZ" altLang="cs-CZ" sz="2500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" name="Výbuch 1 3"/>
          <p:cNvSpPr/>
          <p:nvPr/>
        </p:nvSpPr>
        <p:spPr>
          <a:xfrm>
            <a:off x="510394" y="4149078"/>
            <a:ext cx="1714500" cy="1000125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446447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TIPY</a:t>
            </a:r>
          </a:p>
        </p:txBody>
      </p:sp>
    </p:spTree>
    <p:extLst>
      <p:ext uri="{BB962C8B-B14F-4D97-AF65-F5344CB8AC3E}">
        <p14:creationId xmlns:p14="http://schemas.microsoft.com/office/powerpoint/2010/main" val="658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932" y="2097169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STEINEROVÁ, Jela; GREŠKOVÁ, Mirka; ILAVSKÁ, Jana. </a:t>
            </a:r>
            <a:r>
              <a:rPr lang="cs-CZ" altLang="cs-CZ" sz="2400" i="1" dirty="0" err="1"/>
              <a:t>Informačné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stratégie</a:t>
            </a:r>
            <a:r>
              <a:rPr lang="cs-CZ" altLang="cs-CZ" sz="2400" i="1" dirty="0"/>
              <a:t> v </a:t>
            </a:r>
            <a:r>
              <a:rPr lang="cs-CZ" altLang="cs-CZ" sz="2400" i="1" dirty="0" err="1"/>
              <a:t>elektronickom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prostredí</a:t>
            </a:r>
            <a:r>
              <a:rPr lang="cs-CZ" altLang="cs-CZ" sz="2400" dirty="0"/>
              <a:t>. 1. vyd. Bratislava: Univerzita Komenského v Bratislavě, 2010, 190 s. ISBN 9788022328487.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144446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0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197768" y="1412776"/>
            <a:ext cx="87484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Praktické vyhledávání          v databázích                            a citační software </a:t>
            </a:r>
            <a:r>
              <a:rPr lang="cs-CZ" altLang="cs-CZ" sz="59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EndNote</a:t>
            </a:r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</a:t>
            </a:r>
            <a:endParaRPr lang="cs-CZ" sz="5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34399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Web</a:t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0503"/>
            <a:ext cx="8229600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/>
              <a:t>Vytvoření účtu v </a:t>
            </a:r>
            <a:r>
              <a:rPr lang="cs-CZ" sz="2700" dirty="0" err="1">
                <a:hlinkClick r:id="rId3"/>
              </a:rPr>
              <a:t>EndNote</a:t>
            </a:r>
            <a:r>
              <a:rPr lang="cs-CZ" sz="2700" dirty="0">
                <a:hlinkClick r:id="rId3"/>
              </a:rPr>
              <a:t> </a:t>
            </a:r>
            <a:r>
              <a:rPr lang="cs-CZ" sz="2700" dirty="0" smtClean="0">
                <a:hlinkClick r:id="rId3"/>
              </a:rPr>
              <a:t>Web</a:t>
            </a:r>
            <a:r>
              <a:rPr lang="cs-CZ" sz="2700" dirty="0" smtClean="0"/>
              <a:t>.</a:t>
            </a: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b="1" dirty="0"/>
              <a:t>Vyhledání záznamů </a:t>
            </a:r>
            <a:r>
              <a:rPr lang="cs-CZ" sz="2700" dirty="0"/>
              <a:t>v databázi </a:t>
            </a:r>
            <a:r>
              <a:rPr lang="cs-CZ" sz="2700" dirty="0" err="1"/>
              <a:t>Sage</a:t>
            </a:r>
            <a:r>
              <a:rPr lang="cs-CZ" sz="2700" dirty="0"/>
              <a:t> a jejich výběr </a:t>
            </a:r>
            <a:r>
              <a:rPr lang="cs-CZ" sz="2700" dirty="0" smtClean="0"/>
              <a:t>      </a:t>
            </a:r>
            <a:r>
              <a:rPr lang="cs-CZ" sz="2700" b="1" dirty="0" smtClean="0"/>
              <a:t>("</a:t>
            </a:r>
            <a:r>
              <a:rPr lang="cs-CZ" sz="2700" b="1" dirty="0" err="1" smtClean="0"/>
              <a:t>Download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selected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citations</a:t>
            </a:r>
            <a:r>
              <a:rPr lang="cs-CZ" sz="2700" b="1" dirty="0" smtClean="0"/>
              <a:t>" </a:t>
            </a:r>
            <a:r>
              <a:rPr lang="cs-CZ" sz="2700" dirty="0" smtClean="0"/>
              <a:t>nahoře </a:t>
            </a:r>
            <a:r>
              <a:rPr lang="cs-CZ" sz="2700" dirty="0"/>
              <a:t>pod záznamy</a:t>
            </a:r>
            <a:r>
              <a:rPr lang="cs-CZ" sz="2700" dirty="0" smtClean="0"/>
              <a:t>).</a:t>
            </a: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 smtClean="0"/>
              <a:t>Poté </a:t>
            </a:r>
            <a:r>
              <a:rPr lang="cs-CZ" sz="2700" dirty="0"/>
              <a:t>zvolit </a:t>
            </a:r>
            <a:r>
              <a:rPr lang="cs-CZ" sz="2700" b="1" dirty="0" smtClean="0"/>
              <a:t>"</a:t>
            </a:r>
            <a:r>
              <a:rPr lang="cs-CZ" sz="2700" b="1" dirty="0" err="1" smtClean="0"/>
              <a:t>Format</a:t>
            </a:r>
            <a:r>
              <a:rPr lang="cs-CZ" sz="2700" b="1" dirty="0" smtClean="0"/>
              <a:t>" - </a:t>
            </a:r>
            <a:r>
              <a:rPr lang="cs-CZ" sz="2700" b="1" dirty="0" err="1" smtClean="0"/>
              <a:t>EndNote</a:t>
            </a:r>
            <a:r>
              <a:rPr lang="cs-CZ" sz="2700" dirty="0" smtClean="0"/>
              <a:t> a </a:t>
            </a:r>
            <a:r>
              <a:rPr lang="cs-CZ" sz="2700" dirty="0"/>
              <a:t>kliknout na </a:t>
            </a:r>
            <a:r>
              <a:rPr lang="cs-CZ" sz="2700" b="1" dirty="0" smtClean="0"/>
              <a:t>"</a:t>
            </a:r>
            <a:r>
              <a:rPr lang="cs-CZ" sz="2700" b="1" dirty="0" err="1" smtClean="0"/>
              <a:t>Download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Citation</a:t>
            </a:r>
            <a:r>
              <a:rPr lang="cs-CZ" sz="2700" b="1" dirty="0" smtClean="0"/>
              <a:t>".</a:t>
            </a:r>
            <a:endParaRPr lang="cs-CZ" sz="2700" b="1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 smtClean="0"/>
              <a:t>Objeví se další stránka </a:t>
            </a:r>
            <a:r>
              <a:rPr lang="cs-CZ" sz="2700" dirty="0"/>
              <a:t>s hláškou </a:t>
            </a:r>
            <a:r>
              <a:rPr lang="cs-CZ" sz="2700" b="1" dirty="0" smtClean="0"/>
              <a:t>"Otevíráte soubor"</a:t>
            </a:r>
            <a:r>
              <a:rPr lang="cs-CZ" sz="2700" dirty="0" smtClean="0"/>
              <a:t> – např. sage_dsna9.</a:t>
            </a:r>
            <a:r>
              <a:rPr lang="cs-CZ" sz="2700" b="1" dirty="0" smtClean="0"/>
              <a:t>enw</a:t>
            </a:r>
            <a:r>
              <a:rPr lang="cs-CZ" sz="2700" dirty="0" smtClean="0"/>
              <a:t>. Zvolte </a:t>
            </a:r>
            <a:r>
              <a:rPr lang="cs-CZ" sz="2700" b="1" dirty="0" smtClean="0"/>
              <a:t>"uložit".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93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</a:t>
            </a:r>
            <a:r>
              <a:rPr lang="cs-CZ" sz="3200" b="1" dirty="0" smtClean="0"/>
              <a:t>Web II.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70503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500" dirty="0"/>
              <a:t>5) </a:t>
            </a:r>
            <a:r>
              <a:rPr lang="cs-CZ" sz="2500" b="1" dirty="0" smtClean="0"/>
              <a:t>Otevřete si </a:t>
            </a:r>
            <a:r>
              <a:rPr lang="cs-CZ" sz="2500" dirty="0" smtClean="0"/>
              <a:t>citační </a:t>
            </a:r>
            <a:r>
              <a:rPr lang="cs-CZ" sz="2500" dirty="0" err="1" smtClean="0"/>
              <a:t>manager</a:t>
            </a:r>
            <a:r>
              <a:rPr lang="cs-CZ" sz="2500" dirty="0" smtClean="0"/>
              <a:t> </a:t>
            </a:r>
            <a:r>
              <a:rPr lang="cs-CZ" sz="2500" dirty="0" err="1" smtClean="0">
                <a:hlinkClick r:id="rId3"/>
              </a:rPr>
              <a:t>EndNote</a:t>
            </a:r>
            <a:r>
              <a:rPr lang="cs-CZ" sz="2500" dirty="0" smtClean="0">
                <a:hlinkClick r:id="rId3"/>
              </a:rPr>
              <a:t> Web</a:t>
            </a:r>
            <a:r>
              <a:rPr lang="cs-CZ" sz="2500" dirty="0"/>
              <a:t> </a:t>
            </a:r>
            <a:r>
              <a:rPr lang="cs-CZ" sz="2500" dirty="0" smtClean="0"/>
              <a:t>a přihlaste se pomocí zvolených přihlašovacích údajů.</a:t>
            </a:r>
          </a:p>
          <a:p>
            <a:pPr marL="0" indent="0">
              <a:buNone/>
              <a:defRPr/>
            </a:pPr>
            <a:endParaRPr lang="cs-CZ" sz="2500" dirty="0"/>
          </a:p>
          <a:p>
            <a:pPr marL="0" indent="0">
              <a:buNone/>
              <a:defRPr/>
            </a:pPr>
            <a:r>
              <a:rPr lang="cs-CZ" sz="2500" dirty="0"/>
              <a:t>6) </a:t>
            </a:r>
            <a:r>
              <a:rPr lang="cs-CZ" sz="2500" b="1" dirty="0" smtClean="0"/>
              <a:t>Vyberte soubor, </a:t>
            </a:r>
            <a:r>
              <a:rPr lang="cs-CZ" sz="2500" dirty="0" smtClean="0"/>
              <a:t>v našem případě </a:t>
            </a:r>
            <a:r>
              <a:rPr lang="cs-CZ" sz="2400" dirty="0" smtClean="0"/>
              <a:t>sage_dsna9.enw, </a:t>
            </a:r>
            <a:r>
              <a:rPr lang="en-US" sz="2400" dirty="0" smtClean="0"/>
              <a:t>"</a:t>
            </a:r>
            <a:r>
              <a:rPr lang="cs-CZ" sz="2400" b="1" dirty="0" smtClean="0"/>
              <a:t>Import </a:t>
            </a:r>
            <a:r>
              <a:rPr lang="cs-CZ" sz="2400" b="1" dirty="0" err="1" smtClean="0"/>
              <a:t>Option</a:t>
            </a:r>
            <a:r>
              <a:rPr lang="cs-CZ" sz="2400" b="1" dirty="0" smtClean="0"/>
              <a:t> - </a:t>
            </a:r>
            <a:r>
              <a:rPr lang="cs-CZ" sz="2400" b="1" dirty="0" err="1" smtClean="0"/>
              <a:t>EndNote</a:t>
            </a:r>
            <a:r>
              <a:rPr lang="cs-CZ" sz="2400" b="1" dirty="0" smtClean="0"/>
              <a:t> Import</a:t>
            </a:r>
            <a:r>
              <a:rPr lang="en-US" sz="2400" dirty="0" smtClean="0"/>
              <a:t>"</a:t>
            </a:r>
            <a:r>
              <a:rPr lang="cs-CZ" sz="2400" dirty="0" smtClean="0"/>
              <a:t> v poli </a:t>
            </a:r>
            <a:r>
              <a:rPr lang="en-US" sz="2400" dirty="0" smtClean="0"/>
              <a:t>"</a:t>
            </a:r>
            <a:r>
              <a:rPr lang="cs-CZ" sz="2400" b="1" dirty="0" smtClean="0"/>
              <a:t>To</a:t>
            </a:r>
            <a:r>
              <a:rPr lang="en-US" sz="2400" dirty="0" smtClean="0"/>
              <a:t>"</a:t>
            </a:r>
            <a:r>
              <a:rPr lang="cs-CZ" sz="2400" dirty="0" smtClean="0"/>
              <a:t> </a:t>
            </a:r>
            <a:r>
              <a:rPr lang="cs-CZ" sz="2400" b="1" dirty="0" smtClean="0"/>
              <a:t>zvolte složku, </a:t>
            </a:r>
            <a:r>
              <a:rPr lang="cs-CZ" sz="2400" dirty="0" smtClean="0"/>
              <a:t>do které chcete záznamy přidat, případně si vytvořte novou.</a:t>
            </a:r>
            <a:endParaRPr lang="cs-CZ" sz="2500" dirty="0"/>
          </a:p>
          <a:p>
            <a:pPr marL="0" indent="0">
              <a:buNone/>
              <a:defRPr/>
            </a:pPr>
            <a:endParaRPr lang="cs-CZ" sz="2500" dirty="0"/>
          </a:p>
          <a:p>
            <a:pPr marL="0" indent="0">
              <a:buNone/>
              <a:defRPr/>
            </a:pPr>
            <a:r>
              <a:rPr lang="cs-CZ" sz="2500" dirty="0"/>
              <a:t>7) Objeví se hláška sdělující, kolik záznamů bylo naimportováno (např. </a:t>
            </a:r>
            <a:r>
              <a:rPr lang="cs-CZ" sz="2500" dirty="0" smtClean="0"/>
              <a:t>"</a:t>
            </a:r>
            <a:r>
              <a:rPr lang="en-US" sz="2500" dirty="0"/>
              <a:t> references were imported into </a:t>
            </a:r>
            <a:r>
              <a:rPr lang="en-US" sz="2500" dirty="0" smtClean="0"/>
              <a:t>"</a:t>
            </a:r>
            <a:r>
              <a:rPr lang="cs-CZ" sz="2500" dirty="0" err="1" smtClean="0"/>
              <a:t>Political</a:t>
            </a:r>
            <a:r>
              <a:rPr lang="cs-CZ" sz="2500" dirty="0" smtClean="0"/>
              <a:t> Science</a:t>
            </a:r>
            <a:r>
              <a:rPr lang="en-US" sz="2500" dirty="0" smtClean="0"/>
              <a:t>" </a:t>
            </a:r>
            <a:r>
              <a:rPr lang="en-US" sz="2500" dirty="0"/>
              <a:t>group. </a:t>
            </a:r>
            <a:r>
              <a:rPr lang="cs-CZ" sz="2500" dirty="0" smtClean="0"/>
              <a:t>")</a:t>
            </a:r>
            <a:endParaRPr lang="cs-CZ" sz="2500" dirty="0"/>
          </a:p>
          <a:p>
            <a:pPr>
              <a:buFontTx/>
              <a:buAutoNum type="arabicParenR" startAt="6"/>
              <a:defRPr/>
            </a:pPr>
            <a:endParaRPr lang="cs-CZ" sz="2500" dirty="0"/>
          </a:p>
          <a:p>
            <a:pPr marL="0" indent="0">
              <a:buNone/>
              <a:defRPr/>
            </a:pPr>
            <a:endParaRPr lang="cs-CZ" sz="2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1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 smtClean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</a:t>
            </a:r>
            <a:r>
              <a:rPr lang="cs-CZ" altLang="cs-CZ" dirty="0"/>
              <a:t>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608" y="1196752"/>
            <a:ext cx="11089232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Praktická ukázka vyhledávání v databázi: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640763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Sage</a:t>
            </a: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Journals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Wiley</a:t>
            </a: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r>
              <a:rPr lang="cs-CZ" altLang="cs-CZ" b="1" dirty="0">
                <a:latin typeface="Calibri" panose="020F0502020204030204" pitchFamily="34" charset="0"/>
              </a:rPr>
              <a:t>Online </a:t>
            </a:r>
            <a:r>
              <a:rPr lang="cs-CZ" altLang="cs-CZ" b="1" dirty="0" err="1">
                <a:latin typeface="Calibri" panose="020F0502020204030204" pitchFamily="34" charset="0"/>
              </a:rPr>
              <a:t>Library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Dále doporučujeme např. tyto zdroje: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Anopress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451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 descr="E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3"/>
          <p:cNvSpPr txBox="1">
            <a:spLocks noChangeArrowheads="1"/>
          </p:cNvSpPr>
          <p:nvPr/>
        </p:nvSpPr>
        <p:spPr bwMode="auto">
          <a:xfrm>
            <a:off x="2124075" y="5589588"/>
            <a:ext cx="5643563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21721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608" y="1196752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640763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Na základě jednoho vyhledávacího  dotazu umožňuje prohledávat více zdrojů současně v rámci jednoho rozhraní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P</a:t>
            </a:r>
            <a:r>
              <a:rPr lang="cs-CZ" altLang="cs-CZ" dirty="0" smtClean="0">
                <a:latin typeface="Calibri" panose="020F0502020204030204" pitchFamily="34" charset="0"/>
              </a:rPr>
              <a:t>odpora vzdáleného přístupu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Producent fa EBSCO</a:t>
            </a:r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625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00608" y="1340768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420938"/>
            <a:ext cx="7777162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prohledávání:</a:t>
            </a:r>
          </a:p>
          <a:p>
            <a:pPr lvl="1">
              <a:spcBef>
                <a:spcPts val="102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Volně dostupných zdrojů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9211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1268413"/>
            <a:ext cx="7777163" cy="795337"/>
          </a:xfrm>
        </p:spPr>
        <p:txBody>
          <a:bodyPr/>
          <a:lstStyle/>
          <a:p>
            <a:pPr algn="l"/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altLang="cs-CZ" sz="3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2276475"/>
            <a:ext cx="8101012" cy="4895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Můžete využít např. tento </a:t>
            </a:r>
            <a:r>
              <a:rPr lang="cs-CZ" altLang="cs-CZ" smtClean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29841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6632" y="1340768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137525" cy="5472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Pokud v databázi není obsažen plný text dokumentu, tak je prostřednictvím této služby nabídnuto jeho dohledání v jiném zdroji (databázi, katalogu, vyhledávači)</a:t>
            </a:r>
          </a:p>
        </p:txBody>
      </p:sp>
    </p:spTree>
    <p:extLst>
      <p:ext uri="{BB962C8B-B14F-4D97-AF65-F5344CB8AC3E}">
        <p14:creationId xmlns:p14="http://schemas.microsoft.com/office/powerpoint/2010/main" val="35195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6792"/>
            <a:ext cx="9036496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</a:t>
            </a:r>
            <a:b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knih na MU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7777162" cy="54721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zjistit, zda má MU přístup k elektronické verzi zadaného časopisu nebo knihy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Je propojen s technologií A-to-Z Link </a:t>
            </a:r>
            <a:r>
              <a:rPr lang="cs-CZ" altLang="cs-CZ" dirty="0" err="1" smtClean="0">
                <a:latin typeface="Calibri" panose="020F0502020204030204" pitchFamily="34" charset="0"/>
              </a:rPr>
              <a:t>Resolver</a:t>
            </a:r>
            <a:r>
              <a:rPr lang="cs-CZ" altLang="cs-CZ" dirty="0" smtClean="0">
                <a:latin typeface="Calibri" panose="020F0502020204030204" pitchFamily="34" charset="0"/>
              </a:rPr>
              <a:t> (EBSCO Link Source)</a:t>
            </a:r>
            <a:endParaRPr lang="en-US" altLang="cs-CZ" dirty="0" smtClean="0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896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60648"/>
            <a:ext cx="8572500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solidFill>
                  <a:srgbClr val="33CC33"/>
                </a:solidFill>
              </a:rPr>
              <a:t>Seznam dostupných časopisů a knih na MU</a:t>
            </a:r>
          </a:p>
        </p:txBody>
      </p:sp>
      <p:sp>
        <p:nvSpPr>
          <p:cNvPr id="14339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0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3950"/>
            <a:ext cx="7029450" cy="573405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87624" y="2568576"/>
            <a:ext cx="5764319" cy="792162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572500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solidFill>
                  <a:srgbClr val="33CC33"/>
                </a:solidFill>
              </a:rPr>
              <a:t>Seznam dostupných časopisů a knih na MU</a:t>
            </a:r>
          </a:p>
        </p:txBody>
      </p:sp>
      <p:sp>
        <p:nvSpPr>
          <p:cNvPr id="15363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61975"/>
            <a:ext cx="7077075" cy="62960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259632" y="5575301"/>
            <a:ext cx="1008112" cy="1282699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1) Zamyslete se o čem chcete psát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je nutné mít dost informací o daném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tématu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(pokud se studiem problematiky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začínáte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nebojte se využít učebnice,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encyklopedie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radu vyučujícího apod.)</a:t>
            </a:r>
          </a:p>
          <a:p>
            <a:pPr marL="0" indent="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2) Zformulujte téma nebo problém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lze využít tzv.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myšlenkových map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- grafické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    znázornění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tématu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572500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solidFill>
                  <a:srgbClr val="33CC33"/>
                </a:solidFill>
              </a:rPr>
              <a:t>Seznam dostupných časopisů a knih na MU</a:t>
            </a:r>
          </a:p>
        </p:txBody>
      </p:sp>
      <p:sp>
        <p:nvSpPr>
          <p:cNvPr id="15363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61975"/>
            <a:ext cx="7077075" cy="62960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259632" y="5877272"/>
            <a:ext cx="1008112" cy="575916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9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040" y="404664"/>
            <a:ext cx="4343028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solidFill>
                  <a:srgbClr val="33CC33"/>
                </a:solidFill>
              </a:rPr>
              <a:t>Seznam dostupných časopisů a knih na MU</a:t>
            </a:r>
          </a:p>
        </p:txBody>
      </p:sp>
      <p:sp>
        <p:nvSpPr>
          <p:cNvPr id="17411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" y="0"/>
            <a:ext cx="4962525" cy="5343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2019300"/>
            <a:ext cx="4772025" cy="48387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08997" y="3933056"/>
            <a:ext cx="4030955" cy="576064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8123" y="4767461"/>
            <a:ext cx="2729780" cy="576064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80312" y="278092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Prolinkování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databáze 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Taylor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Francis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572500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solidFill>
                  <a:srgbClr val="33CC33"/>
                </a:solidFill>
              </a:rPr>
              <a:t>Seznam dostupných časopisů a knih na MU</a:t>
            </a:r>
          </a:p>
        </p:txBody>
      </p:sp>
      <p:sp>
        <p:nvSpPr>
          <p:cNvPr id="15363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61975"/>
            <a:ext cx="7077075" cy="62960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259632" y="5877272"/>
            <a:ext cx="1008112" cy="288032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6453188"/>
            <a:ext cx="1008112" cy="288032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68560" y="269597"/>
            <a:ext cx="4343028" cy="936823"/>
          </a:xfrm>
        </p:spPr>
        <p:txBody>
          <a:bodyPr>
            <a:noAutofit/>
          </a:bodyPr>
          <a:lstStyle/>
          <a:p>
            <a:r>
              <a:rPr lang="cs-CZ" altLang="cs-CZ" sz="2800" b="1" dirty="0" smtClean="0">
                <a:solidFill>
                  <a:srgbClr val="33CC33"/>
                </a:solidFill>
              </a:rPr>
              <a:t>Seznam dostupných časopisů a knih na MU</a:t>
            </a:r>
          </a:p>
        </p:txBody>
      </p:sp>
      <p:sp>
        <p:nvSpPr>
          <p:cNvPr id="17411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86025"/>
            <a:ext cx="4257675" cy="43719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959"/>
            <a:ext cx="5715000" cy="519112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120172" y="5371115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Prolinkování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databáze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Sage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0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28800"/>
            <a:ext cx="7777163" cy="292100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endParaRPr lang="cs-CZ" altLang="cs-CZ" sz="32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060848"/>
            <a:ext cx="8712200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smtClean="0">
                <a:latin typeface="Calibri" panose="020F0502020204030204" pitchFamily="34" charset="0"/>
              </a:rPr>
              <a:t>Multioborová kolekce e-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books</a:t>
            </a:r>
            <a:r>
              <a:rPr lang="cs-CZ" altLang="cs-CZ" sz="2800" dirty="0" smtClean="0">
                <a:latin typeface="Calibri" panose="020F0502020204030204" pitchFamily="34" charset="0"/>
              </a:rPr>
              <a:t> pro MU na rok 2017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 Více než 140.000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Ukládání do složky (pro trvalé uložení je zapotřebí si založit účet v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3000" dirty="0" smtClean="0">
                <a:latin typeface="Calibri" panose="020F0502020204030204" pitchFamily="34" charset="0"/>
              </a:rPr>
              <a:t> EBSCO)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Offline</a:t>
            </a:r>
            <a:r>
              <a:rPr lang="cs-CZ" altLang="cs-CZ" sz="3000" dirty="0" smtClean="0">
                <a:latin typeface="Calibri" panose="020F0502020204030204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Editions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Sdílení s dalšími uživateli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Import do Citace.com a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sz="3000" dirty="0" smtClean="0">
                <a:latin typeface="Calibri" panose="020F0502020204030204" pitchFamily="34" charset="0"/>
              </a:rPr>
              <a:t> Web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595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69"/>
            <a:ext cx="9144000" cy="50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 idx="4294967295"/>
          </p:nvPr>
        </p:nvSpPr>
        <p:spPr>
          <a:xfrm>
            <a:off x="251520" y="1268760"/>
            <a:ext cx="8591550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77163" cy="41767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Ke stažení (vypůjčení) e-knih je potřebné nainstalovat do počítače  </a:t>
            </a:r>
            <a:r>
              <a:rPr lang="cs-CZ" altLang="cs-CZ" dirty="0" smtClean="0">
                <a:latin typeface="Calibri" panose="020F0502020204030204" pitchFamily="34" charset="0"/>
                <a:hlinkClick r:id="rId3"/>
              </a:rPr>
              <a:t>Adobe® Digital </a:t>
            </a:r>
            <a:r>
              <a:rPr lang="cs-CZ" altLang="cs-CZ" dirty="0" err="1" smtClean="0">
                <a:latin typeface="Calibri" panose="020F0502020204030204" pitchFamily="34" charset="0"/>
                <a:hlinkClick r:id="rId3"/>
              </a:rPr>
              <a:t>Editions</a:t>
            </a:r>
            <a:r>
              <a:rPr lang="cs-CZ" altLang="cs-CZ" dirty="0" smtClean="0">
                <a:latin typeface="Calibri" panose="020F0502020204030204" pitchFamily="34" charset="0"/>
              </a:rPr>
              <a:t> a aktivovat </a:t>
            </a:r>
            <a:r>
              <a:rPr lang="cs-CZ" altLang="cs-CZ" dirty="0" err="1" smtClean="0">
                <a:latin typeface="Calibri" panose="020F0502020204030204" pitchFamily="34" charset="0"/>
              </a:rPr>
              <a:t>AdobeID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E-knihy lze stáhnout do kteréhokoliv </a:t>
            </a:r>
            <a:r>
              <a:rPr lang="cs-CZ" altLang="cs-CZ" dirty="0" smtClean="0">
                <a:latin typeface="Calibri" panose="020F0502020204030204" pitchFamily="34" charset="0"/>
                <a:hlinkClick r:id="rId4"/>
              </a:rPr>
              <a:t>zařízení, které podporuje Adobe® Digital </a:t>
            </a:r>
            <a:r>
              <a:rPr lang="cs-CZ" altLang="cs-CZ" dirty="0" err="1" smtClean="0">
                <a:latin typeface="Calibri" panose="020F0502020204030204" pitchFamily="34" charset="0"/>
                <a:hlinkClick r:id="rId4"/>
              </a:rPr>
              <a:t>Editions</a:t>
            </a: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Možnost číst knihy na zařízení s OS Android (android market) a </a:t>
            </a:r>
            <a:r>
              <a:rPr lang="cs-CZ" altLang="cs-CZ" dirty="0" err="1" smtClean="0">
                <a:latin typeface="Calibri" panose="020F0502020204030204" pitchFamily="34" charset="0"/>
              </a:rPr>
              <a:t>iPad</a:t>
            </a:r>
            <a:endParaRPr lang="cs-CZ" altLang="cs-CZ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7" name="Obrázek 4" descr="ADE verz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3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>
          <a:xfrm>
            <a:off x="474663" y="404664"/>
            <a:ext cx="8669337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</a:p>
        </p:txBody>
      </p:sp>
      <p:pic>
        <p:nvPicPr>
          <p:cNvPr id="25603" name="Obrázek 4" descr="ADE verze 2 otevrena knih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357313"/>
            <a:ext cx="821531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Elektronické knihy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14" descr="mi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3" y="332656"/>
            <a:ext cx="7251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851920" y="6247998"/>
            <a:ext cx="6613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http://www.sswm.info/content/mindmapping</a:t>
            </a:r>
          </a:p>
        </p:txBody>
      </p:sp>
    </p:spTree>
    <p:extLst>
      <p:ext uri="{BB962C8B-B14F-4D97-AF65-F5344CB8AC3E}">
        <p14:creationId xmlns:p14="http://schemas.microsoft.com/office/powerpoint/2010/main" val="18026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36712" y="1196752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916832"/>
            <a:ext cx="7777163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Více než 800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Vydavatelství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Publications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kolekce: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cs-CZ" altLang="cs-CZ" sz="3000" i="1" dirty="0" smtClean="0">
                <a:latin typeface="Calibri" panose="020F0502020204030204" pitchFamily="34" charset="0"/>
              </a:rPr>
              <a:t>- </a:t>
            </a:r>
            <a:r>
              <a:rPr lang="en-US" altLang="cs-CZ" sz="3000" i="1" dirty="0" smtClean="0">
                <a:latin typeface="Calibri" panose="020F0502020204030204" pitchFamily="34" charset="0"/>
              </a:rPr>
              <a:t>Health and Social Care</a:t>
            </a:r>
            <a:endParaRPr lang="cs-CZ" altLang="cs-CZ" sz="3000" i="1" dirty="0" smtClean="0">
              <a:latin typeface="Calibri" panose="020F0502020204030204" pitchFamily="34" charset="0"/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cs-CZ" altLang="cs-CZ" sz="3000" b="1" i="1" dirty="0" smtClean="0">
                <a:latin typeface="Calibri" panose="020F0502020204030204" pitchFamily="34" charset="0"/>
              </a:rPr>
              <a:t>- </a:t>
            </a:r>
            <a:r>
              <a:rPr lang="en-US" altLang="cs-CZ" sz="3000" b="1" i="1" dirty="0" smtClean="0">
                <a:latin typeface="Calibri" panose="020F0502020204030204" pitchFamily="34" charset="0"/>
              </a:rPr>
              <a:t>Politics and International Relations</a:t>
            </a:r>
            <a:endParaRPr lang="cs-CZ" altLang="cs-CZ" sz="3000" b="1" i="1" dirty="0" smtClean="0">
              <a:latin typeface="Calibri" panose="020F0502020204030204" pitchFamily="34" charset="0"/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cs-CZ" altLang="cs-CZ" sz="3000" i="1" dirty="0" smtClean="0">
                <a:latin typeface="Calibri" panose="020F0502020204030204" pitchFamily="34" charset="0"/>
              </a:rPr>
              <a:t>- </a:t>
            </a:r>
            <a:r>
              <a:rPr lang="en-US" altLang="cs-CZ" sz="3000" i="1" dirty="0" smtClean="0">
                <a:latin typeface="Calibri" panose="020F0502020204030204" pitchFamily="34" charset="0"/>
              </a:rPr>
              <a:t>Psychology</a:t>
            </a:r>
            <a:endParaRPr lang="cs-CZ" altLang="cs-CZ" sz="3000" i="1" dirty="0" smtClean="0">
              <a:latin typeface="Calibri" panose="020F0502020204030204" pitchFamily="34" charset="0"/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cs-CZ" altLang="cs-CZ" sz="3000" i="1" dirty="0" smtClean="0">
                <a:latin typeface="Calibri" panose="020F0502020204030204" pitchFamily="34" charset="0"/>
              </a:rPr>
              <a:t>- </a:t>
            </a:r>
            <a:r>
              <a:rPr lang="en-US" altLang="cs-CZ" sz="3000" i="1" dirty="0" smtClean="0">
                <a:latin typeface="Calibri" panose="020F0502020204030204" pitchFamily="34" charset="0"/>
              </a:rPr>
              <a:t>Sociology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934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692150"/>
            <a:ext cx="7777162" cy="508000"/>
          </a:xfrm>
        </p:spPr>
        <p:txBody>
          <a:bodyPr>
            <a:normAutofit fontScale="90000"/>
          </a:bodyPr>
          <a:lstStyle/>
          <a:p>
            <a:endParaRPr lang="cs-CZ" altLang="cs-CZ" sz="32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28775"/>
            <a:ext cx="7777163" cy="5472113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  <p:pic>
        <p:nvPicPr>
          <p:cNvPr id="27652" name="Obrázek 4" descr="s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2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4544" y="1196752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eReading.cz – trvalá výpůjčka e-knih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132856"/>
            <a:ext cx="7777163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České odborné e-knihy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Seznam dostupných českých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eknih</a:t>
            </a:r>
            <a:r>
              <a:rPr lang="cs-CZ" altLang="cs-CZ" sz="3000" dirty="0" smtClean="0">
                <a:latin typeface="Calibri" panose="020F0502020204030204" pitchFamily="34" charset="0"/>
              </a:rPr>
              <a:t> a návod na využití služby naleznete na stránkách </a:t>
            </a:r>
            <a:r>
              <a:rPr lang="cs-CZ" altLang="cs-CZ" sz="3000" dirty="0" smtClean="0">
                <a:latin typeface="Calibri" panose="020F0502020204030204" pitchFamily="34" charset="0"/>
                <a:hlinkClick r:id="rId3"/>
              </a:rPr>
              <a:t>knihovny FSS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Podmínka pro využití je registrace čtenáře na portálu eReading.cz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Podporované formáty knih: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pdf</a:t>
            </a:r>
            <a:r>
              <a:rPr lang="cs-CZ" altLang="cs-CZ" sz="3000" dirty="0" smtClean="0">
                <a:latin typeface="Calibri" panose="020F0502020204030204" pitchFamily="34" charset="0"/>
              </a:rPr>
              <a:t>,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kindle</a:t>
            </a:r>
            <a:r>
              <a:rPr lang="cs-CZ" altLang="cs-CZ" sz="3000" dirty="0" smtClean="0">
                <a:latin typeface="Calibri" panose="020F0502020204030204" pitchFamily="34" charset="0"/>
              </a:rPr>
              <a:t>,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epub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2222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3" descr="erea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5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96552" y="1484784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Gale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Reference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492896"/>
            <a:ext cx="7777163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Knihy převážně encyklopedického charakteru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přibližně 40 e-knih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711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3" descr="g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8"/>
            <a:ext cx="9144000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2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557338"/>
            <a:ext cx="8281988" cy="28813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uk-UA" altLang="cs-CZ" sz="7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40763" cy="518457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cs-CZ" altLang="cs-C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vyhledávat ve více zdrojích současně</a:t>
            </a:r>
          </a:p>
          <a:p>
            <a:pPr marL="457200" lvl="1" indent="0">
              <a:buNone/>
            </a:pPr>
            <a:endParaRPr lang="cs-CZ" altLang="cs-CZ" sz="3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Seznam dostupných časopisů a knih na MU </a:t>
            </a:r>
            <a:r>
              <a:rPr lang="cs-CZ" altLang="cs-CZ" dirty="0" smtClean="0">
                <a:latin typeface="Calibri" panose="020F0502020204030204" pitchFamily="34" charset="0"/>
              </a:rPr>
              <a:t>- ověření, zda MU má přístup k zadanému titulu časopisu nebo knihy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EBSCO Full Text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Finder</a:t>
            </a: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-</a:t>
            </a:r>
            <a:r>
              <a:rPr lang="cs-CZ" altLang="cs-CZ" dirty="0" smtClean="0">
                <a:latin typeface="Calibri" panose="020F0502020204030204" pitchFamily="34" charset="0"/>
              </a:rPr>
              <a:t> umožňuje </a:t>
            </a:r>
            <a:r>
              <a:rPr lang="cs-CZ" altLang="cs-CZ" dirty="0" err="1" smtClean="0">
                <a:latin typeface="Calibri" panose="020F0502020204030204" pitchFamily="34" charset="0"/>
              </a:rPr>
              <a:t>prolinkování</a:t>
            </a:r>
            <a:r>
              <a:rPr lang="cs-CZ" altLang="cs-CZ" dirty="0" smtClean="0">
                <a:latin typeface="Calibri" panose="020F0502020204030204" pitchFamily="34" charset="0"/>
              </a:rPr>
              <a:t> k plnému textu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0229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8640762" cy="511256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smtClean="0">
                <a:latin typeface="Calibri" panose="020F0502020204030204" pitchFamily="34" charset="0"/>
              </a:rPr>
              <a:t>EBSCO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eBook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Academic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Collection</a:t>
            </a:r>
            <a:endParaRPr lang="cs-CZ" altLang="cs-CZ" sz="2600" b="1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Multioborová databáze, více jak 140.000 e-knih</a:t>
            </a: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Knowledge</a:t>
            </a:r>
            <a:endParaRPr lang="cs-CZ" altLang="cs-CZ" sz="2600" b="1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Více než 800 e-knih od vydavatele </a:t>
            </a:r>
            <a:r>
              <a:rPr lang="cs-CZ" altLang="cs-CZ" sz="2600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2600" dirty="0" smtClean="0">
                <a:latin typeface="Calibri" panose="020F0502020204030204" pitchFamily="34" charset="0"/>
              </a:rPr>
              <a:t> </a:t>
            </a:r>
            <a:r>
              <a:rPr lang="cs-CZ" altLang="cs-CZ" sz="2600" dirty="0" err="1" smtClean="0">
                <a:latin typeface="Calibri" panose="020F0502020204030204" pitchFamily="34" charset="0"/>
              </a:rPr>
              <a:t>Publications</a:t>
            </a:r>
            <a:endParaRPr lang="cs-CZ" altLang="cs-CZ" sz="2600" dirty="0" smtClean="0">
              <a:latin typeface="Calibri" panose="020F0502020204030204" pitchFamily="34" charset="0"/>
            </a:endParaRP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smtClean="0">
                <a:latin typeface="Calibri" panose="020F0502020204030204" pitchFamily="34" charset="0"/>
              </a:rPr>
              <a:t>Gale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Virtual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Reference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Library</a:t>
            </a:r>
            <a:endParaRPr lang="cs-CZ" altLang="cs-CZ" sz="2600" b="1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Multioborová databáze, cca 40 e-knih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6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smtClean="0">
                <a:latin typeface="Calibri" panose="020F0502020204030204" pitchFamily="34" charset="0"/>
              </a:rPr>
              <a:t>eReading.cz</a:t>
            </a:r>
          </a:p>
          <a:p>
            <a:pPr lvl="1"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e-knihy v češtině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b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i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dirty="0" smtClean="0"/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8179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STEINEROVÁ, Jela; GREŠKOVÁ, Mirka; ILAVSKÁ, Jana.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Informačné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stratégie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elektronickom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prostredí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1. vyd. Bratislava: Univerzita Komenského v Bratislavě, 2010, 190 s. ISBN 9788022328487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Návod eReading.cz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[online]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[cit. 22-10-2013]. Dostupný z: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cs-CZ" altLang="cs-CZ" sz="24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cs-CZ" altLang="cs-CZ" sz="2400" dirty="0" smtClean="0">
                <a:solidFill>
                  <a:prstClr val="black"/>
                </a:solidFill>
                <a:hlinkClick r:id="rId3"/>
              </a:rPr>
              <a:t>knihovna.fss.muni.cz/ezdroje.php?podsekce=15&amp;ukol=2&amp;subukol=1&amp;id=53</a:t>
            </a:r>
            <a:endParaRPr lang="cs-CZ" altLang="cs-CZ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Informace z portálu ezdroje.muni.cz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https://s-media-cache-ak0.pinimg.com/736x/b1/8c/7d/b18c7dde7e01870bd4715b308241c155.jpg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www.sswm.info/content/mindmapping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cs-CZ" altLang="cs-CZ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(myšlenková</a:t>
            </a:r>
            <a:r>
              <a:rPr kumimoji="0" lang="cs-CZ" altLang="cs-CZ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mapa)</a:t>
            </a:r>
            <a:endParaRPr kumimoji="0" lang="cs-CZ" altLang="cs-CZ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spcBef>
                <a:spcPct val="50000"/>
              </a:spcBef>
              <a:defRPr/>
            </a:pPr>
            <a:endParaRPr lang="cs-CZ" altLang="cs-CZ" sz="2400" i="1" dirty="0" smtClean="0">
              <a:solidFill>
                <a:prstClr val="black"/>
              </a:solidFill>
              <a:hlinkClick r:id="rId4"/>
            </a:endParaRPr>
          </a:p>
          <a:p>
            <a:pPr lvl="0">
              <a:spcBef>
                <a:spcPct val="50000"/>
              </a:spcBef>
              <a:defRPr/>
            </a:pPr>
            <a:r>
              <a:rPr lang="cs-CZ" altLang="cs-CZ" sz="2400" i="1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cs-CZ" altLang="cs-CZ" sz="2400" i="1" dirty="0">
                <a:solidFill>
                  <a:prstClr val="black"/>
                </a:solidFill>
                <a:hlinkClick r:id="rId4"/>
              </a:rPr>
              <a:t>://s-media-cache-ak0.pinimg.com/736x/b1/8c/7d/b18c7dde7e01870bd4715b308241c155.jpg</a:t>
            </a:r>
            <a:r>
              <a:rPr lang="cs-CZ" altLang="cs-CZ" sz="2400" i="1" dirty="0">
                <a:solidFill>
                  <a:prstClr val="black"/>
                </a:solidFill>
              </a:rPr>
              <a:t>  </a:t>
            </a:r>
            <a:r>
              <a:rPr lang="cs-CZ" altLang="cs-CZ" i="1" dirty="0">
                <a:solidFill>
                  <a:prstClr val="black"/>
                </a:solidFill>
              </a:rPr>
              <a:t>(myšlenková mapa)</a:t>
            </a:r>
          </a:p>
          <a:p>
            <a:pPr lvl="0">
              <a:defRPr/>
            </a:pPr>
            <a:endParaRPr lang="cs-CZ" altLang="cs-CZ" sz="2400" dirty="0">
              <a:solidFill>
                <a:prstClr val="black"/>
              </a:solidFill>
              <a:hlinkClick r:id="rId5"/>
            </a:endParaRPr>
          </a:p>
          <a:p>
            <a:pPr lvl="0">
              <a:defRPr/>
            </a:pPr>
            <a:r>
              <a:rPr lang="cs-CZ" altLang="cs-CZ" sz="2400" dirty="0">
                <a:solidFill>
                  <a:prstClr val="black"/>
                </a:solidFill>
                <a:hlinkClick r:id="rId5"/>
              </a:rPr>
              <a:t>http://spencerjardine.blogspot.cz/2012/02/boolean-search-strategies-videos.html</a:t>
            </a:r>
            <a:r>
              <a:rPr lang="cs-CZ" altLang="cs-CZ" sz="2400" dirty="0">
                <a:solidFill>
                  <a:prstClr val="black"/>
                </a:solidFill>
              </a:rPr>
              <a:t>  </a:t>
            </a:r>
            <a:r>
              <a:rPr lang="cs-CZ" altLang="cs-CZ" dirty="0">
                <a:solidFill>
                  <a:prstClr val="black"/>
                </a:solidFill>
              </a:rPr>
              <a:t>(</a:t>
            </a:r>
            <a:r>
              <a:rPr lang="cs-CZ" altLang="cs-CZ" dirty="0" err="1">
                <a:solidFill>
                  <a:prstClr val="black"/>
                </a:solidFill>
              </a:rPr>
              <a:t>Boolevské</a:t>
            </a:r>
            <a:r>
              <a:rPr lang="cs-CZ" altLang="cs-CZ" dirty="0">
                <a:solidFill>
                  <a:prstClr val="black"/>
                </a:solidFill>
              </a:rPr>
              <a:t> operátory)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</a:t>
            </a: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</a:t>
            </a:r>
            <a:r>
              <a:rPr lang="cs-CZ" altLang="cs-C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500" dirty="0">
                <a:solidFill>
                  <a:schemeClr val="bg1"/>
                </a:solidFill>
              </a:rPr>
              <a:t>Mgr. Dana Mazancová, </a:t>
            </a:r>
            <a:r>
              <a:rPr lang="cs-CZ" altLang="cs-CZ" sz="3500" dirty="0" err="1">
                <a:solidFill>
                  <a:schemeClr val="bg1"/>
                </a:solidFill>
              </a:rPr>
              <a:t>DiS</a:t>
            </a:r>
            <a:r>
              <a:rPr lang="cs-CZ" altLang="cs-CZ" sz="35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500" b="1" dirty="0" err="1">
                <a:solidFill>
                  <a:schemeClr val="bg1"/>
                </a:solidFill>
              </a:rPr>
              <a:t>mazancov</a:t>
            </a:r>
            <a:r>
              <a:rPr lang="en-US" altLang="cs-CZ" sz="3500" b="1" dirty="0">
                <a:solidFill>
                  <a:schemeClr val="bg1"/>
                </a:solidFill>
              </a:rPr>
              <a:t>@fss.muni.cz</a:t>
            </a:r>
            <a:endParaRPr lang="cs-CZ" altLang="cs-CZ" sz="35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sz="3500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3500" b="1" dirty="0" err="1" smtClean="0">
                <a:solidFill>
                  <a:schemeClr val="bg1"/>
                </a:solidFill>
              </a:rPr>
              <a:t>infozdroje</a:t>
            </a:r>
            <a:r>
              <a:rPr lang="en-US" sz="3500" b="1" dirty="0">
                <a:solidFill>
                  <a:schemeClr val="bg1"/>
                </a:solidFill>
              </a:rPr>
              <a:t>@</a:t>
            </a:r>
            <a:r>
              <a:rPr lang="cs-CZ" sz="3500" b="1" dirty="0" smtClean="0">
                <a:solidFill>
                  <a:schemeClr val="bg1"/>
                </a:solidFill>
              </a:rPr>
              <a:t>fss.muni.cz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cs-CZ" b="1" dirty="0"/>
          </a:p>
          <a:p>
            <a:pPr marL="0" indent="0">
              <a:buNone/>
            </a:pPr>
            <a:endParaRPr lang="en-US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3) Vyjádřete téma ve formě</a:t>
            </a:r>
            <a:endParaRPr lang="cs-CZ" altLang="cs-CZ" sz="3100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 klíčových slov (hesel) </a:t>
            </a:r>
          </a:p>
          <a:p>
            <a:pPr marL="914400" lvl="2" indent="0">
              <a:lnSpc>
                <a:spcPct val="17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-    používejte zejména 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podstatná jména</a:t>
            </a:r>
            <a:r>
              <a:rPr lang="cs-CZ" altLang="cs-CZ" sz="3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lnSpc>
                <a:spcPct val="170000"/>
              </a:lnSpc>
              <a:buNone/>
            </a:pP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-    příd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. jména, </a:t>
            </a:r>
            <a:r>
              <a:rPr lang="cs-CZ" altLang="cs-CZ" sz="3100" dirty="0" err="1">
                <a:solidFill>
                  <a:schemeClr val="bg1">
                    <a:lumMod val="50000"/>
                  </a:schemeClr>
                </a:solidFill>
              </a:rPr>
              <a:t>zájména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a slovesa pouze pokud jsou opravdu nezbytné</a:t>
            </a:r>
          </a:p>
          <a:p>
            <a:pPr marL="914400" lvl="2" indent="0">
              <a:lnSpc>
                <a:spcPct val="170000"/>
              </a:lnSpc>
              <a:buNone/>
            </a:pP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-    vyhýbejte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se tzv. stop </a:t>
            </a:r>
            <a:r>
              <a:rPr lang="cs-CZ" altLang="cs-CZ" sz="3100" dirty="0" err="1">
                <a:solidFill>
                  <a:schemeClr val="bg1">
                    <a:lumMod val="50000"/>
                  </a:schemeClr>
                </a:solidFill>
              </a:rPr>
              <a:t>words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(předložky, 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spojky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, členy v cizích jazycích)</a:t>
            </a:r>
            <a:endParaRPr lang="cs-CZ" altLang="cs-CZ" sz="31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      př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politické strany; Česká republika; financování</a:t>
            </a:r>
            <a:endParaRPr lang="cs-CZ" altLang="cs-CZ" sz="31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None/>
            </a:pPr>
            <a:endParaRPr lang="cs-CZ" altLang="cs-CZ" sz="26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Pozn. v katalozích knihoven můžete nalézt i tzv. </a:t>
            </a: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předmětová hesla </a:t>
            </a:r>
            <a:endParaRPr lang="cs-CZ" altLang="cs-CZ" sz="3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    př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politické strany  – financování - Česko</a:t>
            </a:r>
            <a:endParaRPr lang="cs-CZ" altLang="cs-CZ" sz="31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906</TotalTime>
  <Words>1812</Words>
  <Application>Microsoft Office PowerPoint</Application>
  <PresentationFormat>Předvádění na obrazovce (4:3)</PresentationFormat>
  <Paragraphs>404</Paragraphs>
  <Slides>71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71</vt:i4>
      </vt:variant>
    </vt:vector>
  </HeadingPairs>
  <TitlesOfParts>
    <vt:vector size="78" baseType="lpstr">
      <vt:lpstr>Arial</vt:lpstr>
      <vt:lpstr>Calibri</vt:lpstr>
      <vt:lpstr>Tahoma</vt:lpstr>
      <vt:lpstr>Times New Roman</vt:lpstr>
      <vt:lpstr>Wingdings</vt:lpstr>
      <vt:lpstr>Motiv5</vt:lpstr>
      <vt:lpstr>Motiv systému Office</vt:lpstr>
      <vt:lpstr>Základy práce s informačními zdroji pro bc. studenty POL104</vt:lpstr>
      <vt:lpstr>Prezentace aplikace PowerPoint</vt:lpstr>
      <vt:lpstr>Prezentace aplikace PowerPoint</vt:lpstr>
      <vt:lpstr>Prezentace aplikace PowerPoint</vt:lpstr>
      <vt:lpstr>1. Téma a klíčová slova</vt:lpstr>
      <vt:lpstr>Prezentace aplikace PowerPoint</vt:lpstr>
      <vt:lpstr> </vt:lpstr>
      <vt:lpstr>Téma a klíčová slova II.</vt:lpstr>
      <vt:lpstr>Prezentace aplikace PowerPoint</vt:lpstr>
      <vt:lpstr>2. Další specifikace </vt:lpstr>
      <vt:lpstr>Prezentace aplikace PowerPoint</vt:lpstr>
      <vt:lpstr> 3. Výběr zdrojů </vt:lpstr>
      <vt:lpstr>Prezentace aplikace PowerPoint</vt:lpstr>
      <vt:lpstr>Google (Scholar) - tipy pro vyhledávání </vt:lpstr>
      <vt:lpstr>Prezentace aplikace PowerPoint</vt:lpstr>
      <vt:lpstr>Prezentace aplikace PowerPoint</vt:lpstr>
      <vt:lpstr>4. Boolovský model </vt:lpstr>
      <vt:lpstr>Prezentace aplikace PowerPoint</vt:lpstr>
      <vt:lpstr>Operátor AND </vt:lpstr>
      <vt:lpstr>Operátor OR </vt:lpstr>
      <vt:lpstr>Operátor NOT </vt:lpstr>
      <vt:lpstr>Krácení termínů (truncation) </vt:lpstr>
      <vt:lpstr>Vyhledávání prostřednictvím fráze </vt:lpstr>
      <vt:lpstr>Prezentace aplikace PowerPoint</vt:lpstr>
      <vt:lpstr>5. Technika vyhledávání </vt:lpstr>
      <vt:lpstr>Prezentace aplikace PowerPoint</vt:lpstr>
      <vt:lpstr>6. Vlastní vyhledávací proces </vt:lpstr>
      <vt:lpstr>Máte-li málo výsledků vyhledávání: </vt:lpstr>
      <vt:lpstr>Máte-li mnoho výsledků vyhledávání: </vt:lpstr>
      <vt:lpstr>Prezentace aplikace PowerPoint</vt:lpstr>
      <vt:lpstr>7. Hodnocení vyhledaných záznamů </vt:lpstr>
      <vt:lpstr>Prezentace aplikace PowerPoint</vt:lpstr>
      <vt:lpstr>8. Další operace </vt:lpstr>
      <vt:lpstr>Shrnutí</vt:lpstr>
      <vt:lpstr>Prezentace aplikace PowerPoint</vt:lpstr>
      <vt:lpstr> </vt:lpstr>
      <vt:lpstr>Prezentace aplikace PowerPoint</vt:lpstr>
      <vt:lpstr>Export záznamů z databáze Sage do citačního software EndNote Web </vt:lpstr>
      <vt:lpstr>Export záznamů z databáze Sage do citačního software EndNote Web II. </vt:lpstr>
      <vt:lpstr>Praktická ukázka vyhledávání v databázi:</vt:lpstr>
      <vt:lpstr>Prezentace aplikace PowerPoint</vt:lpstr>
      <vt:lpstr>EBSCO Discovery Service</vt:lpstr>
      <vt:lpstr>Prezentace aplikace PowerPoint</vt:lpstr>
      <vt:lpstr>EBSCO Discovery Service</vt:lpstr>
      <vt:lpstr>Více informací o EDS</vt:lpstr>
      <vt:lpstr>EBSCO Full Text Finder</vt:lpstr>
      <vt:lpstr>Seznam dostupných časopisů 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Elektronické knihy</vt:lpstr>
      <vt:lpstr>Sage Knowledge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41</cp:revision>
  <cp:lastPrinted>2017-08-10T13:22:38Z</cp:lastPrinted>
  <dcterms:created xsi:type="dcterms:W3CDTF">2017-08-02T08:11:17Z</dcterms:created>
  <dcterms:modified xsi:type="dcterms:W3CDTF">2017-10-18T08:19:33Z</dcterms:modified>
</cp:coreProperties>
</file>