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33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9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9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26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74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22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8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64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37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27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06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35F4E-DB42-41D1-B737-4E475B20A680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75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Krajní levice ve Francii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14.11.2017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24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0852"/>
            <a:ext cx="10515600" cy="1325563"/>
          </a:xfrm>
        </p:spPr>
        <p:txBody>
          <a:bodyPr/>
          <a:lstStyle/>
          <a:p>
            <a:r>
              <a:rPr lang="cs-CZ" dirty="0" smtClean="0"/>
              <a:t>Hlavní programové „zásady“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1971"/>
            <a:ext cx="10515600" cy="5527964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smtClean="0"/>
              <a:t>vychází ze </a:t>
            </a:r>
            <a:r>
              <a:rPr lang="cs-CZ" dirty="0"/>
              <a:t>„správného“ odkazu na říjnovou revoluci a IV. </a:t>
            </a:r>
            <a:r>
              <a:rPr lang="cs-CZ" dirty="0" smtClean="0"/>
              <a:t>Internacionálu</a:t>
            </a:r>
          </a:p>
          <a:p>
            <a:r>
              <a:rPr lang="cs-CZ" dirty="0" smtClean="0"/>
              <a:t>Názorový vůdce - </a:t>
            </a:r>
            <a:r>
              <a:rPr lang="cs-CZ" dirty="0"/>
              <a:t>Lev </a:t>
            </a:r>
            <a:r>
              <a:rPr lang="cs-CZ" dirty="0" err="1"/>
              <a:t>Davidovič</a:t>
            </a:r>
            <a:r>
              <a:rPr lang="cs-CZ" dirty="0"/>
              <a:t> </a:t>
            </a:r>
            <a:r>
              <a:rPr lang="cs-CZ" dirty="0" err="1" smtClean="0"/>
              <a:t>Trockij</a:t>
            </a:r>
            <a:r>
              <a:rPr lang="cs-CZ" dirty="0" smtClean="0"/>
              <a:t> a anarchismus cca 1900</a:t>
            </a:r>
            <a:endParaRPr lang="cs-CZ" dirty="0"/>
          </a:p>
          <a:p>
            <a:pPr lvl="0"/>
            <a:r>
              <a:rPr lang="cs-CZ" dirty="0" smtClean="0"/>
              <a:t>minimální </a:t>
            </a:r>
            <a:r>
              <a:rPr lang="cs-CZ" dirty="0"/>
              <a:t>projev do roku 1940, </a:t>
            </a:r>
            <a:r>
              <a:rPr lang="cs-CZ" dirty="0" smtClean="0"/>
              <a:t>účast </a:t>
            </a:r>
            <a:r>
              <a:rPr lang="cs-CZ" dirty="0"/>
              <a:t>na stávce v Renaultu </a:t>
            </a:r>
            <a:r>
              <a:rPr lang="cs-CZ" dirty="0" smtClean="0"/>
              <a:t>1947, marginální </a:t>
            </a:r>
          </a:p>
          <a:p>
            <a:pPr lvl="0"/>
            <a:r>
              <a:rPr lang="cs-CZ" dirty="0" smtClean="0"/>
              <a:t>Distribuce tiskovin „</a:t>
            </a:r>
            <a:r>
              <a:rPr lang="cs-CZ" i="1" dirty="0" smtClean="0"/>
              <a:t>Dělnický hlas</a:t>
            </a:r>
            <a:r>
              <a:rPr lang="cs-CZ" dirty="0" smtClean="0"/>
              <a:t>“</a:t>
            </a:r>
          </a:p>
          <a:p>
            <a:pPr lvl="0"/>
            <a:r>
              <a:rPr lang="cs-CZ" dirty="0" smtClean="0"/>
              <a:t>PCF kritizují za přílišné </a:t>
            </a:r>
            <a:r>
              <a:rPr lang="cs-CZ" dirty="0"/>
              <a:t>sepjetí s </a:t>
            </a:r>
            <a:r>
              <a:rPr lang="cs-CZ" dirty="0" smtClean="0"/>
              <a:t>Moskvou, posilují </a:t>
            </a:r>
            <a:r>
              <a:rPr lang="cs-CZ" dirty="0"/>
              <a:t>po roce 1956, 1968 </a:t>
            </a:r>
            <a:r>
              <a:rPr lang="cs-CZ" dirty="0" smtClean="0"/>
              <a:t>  </a:t>
            </a:r>
            <a:endParaRPr lang="cs-CZ" dirty="0"/>
          </a:p>
          <a:p>
            <a:pPr lvl="0"/>
            <a:r>
              <a:rPr lang="cs-CZ" dirty="0" smtClean="0"/>
              <a:t>Zrod současného myšlení jsou </a:t>
            </a:r>
            <a:r>
              <a:rPr lang="cs-CZ" dirty="0"/>
              <a:t>60 </a:t>
            </a:r>
            <a:r>
              <a:rPr lang="cs-CZ" dirty="0" smtClean="0"/>
              <a:t>léta, rok </a:t>
            </a:r>
            <a:r>
              <a:rPr lang="cs-CZ" dirty="0"/>
              <a:t>1968, do této doby </a:t>
            </a:r>
            <a:r>
              <a:rPr lang="cs-CZ" dirty="0" smtClean="0"/>
              <a:t>marginální  </a:t>
            </a:r>
            <a:endParaRPr lang="cs-CZ" dirty="0"/>
          </a:p>
          <a:p>
            <a:pPr lvl="0"/>
            <a:r>
              <a:rPr lang="cs-CZ" dirty="0" smtClean="0"/>
              <a:t>odmítání </a:t>
            </a:r>
            <a:r>
              <a:rPr lang="cs-CZ" dirty="0"/>
              <a:t>soukromého vlastnictví, každý má právo na svůj byt, </a:t>
            </a:r>
            <a:r>
              <a:rPr lang="cs-CZ" dirty="0" smtClean="0"/>
              <a:t>feminismus</a:t>
            </a:r>
            <a:endParaRPr lang="cs-CZ" dirty="0"/>
          </a:p>
          <a:p>
            <a:pPr lvl="0"/>
            <a:r>
              <a:rPr lang="cs-CZ" dirty="0" smtClean="0"/>
              <a:t>prezidentské volby 2002: více </a:t>
            </a:r>
            <a:r>
              <a:rPr lang="cs-CZ" dirty="0"/>
              <a:t>než 10 % </a:t>
            </a:r>
          </a:p>
          <a:p>
            <a:pPr lvl="0"/>
            <a:r>
              <a:rPr lang="cs-CZ" dirty="0" smtClean="0"/>
              <a:t>Prezidentské volby 2007: necelých </a:t>
            </a:r>
            <a:r>
              <a:rPr lang="cs-CZ" dirty="0"/>
              <a:t>6% </a:t>
            </a:r>
          </a:p>
          <a:p>
            <a:pPr lvl="0"/>
            <a:r>
              <a:rPr lang="cs-CZ" dirty="0" smtClean="0"/>
              <a:t>Prezidentské volby 2012: asi 1,70% </a:t>
            </a:r>
          </a:p>
          <a:p>
            <a:pPr lvl="0"/>
            <a:r>
              <a:rPr lang="cs-CZ" dirty="0" smtClean="0"/>
              <a:t>intelektuálně/studentské </a:t>
            </a:r>
            <a:r>
              <a:rPr lang="cs-CZ" dirty="0"/>
              <a:t>kruhy a  nekomunistické odbory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90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LCR – </a:t>
            </a:r>
            <a:r>
              <a:rPr lang="cs-CZ" dirty="0" err="1" smtClean="0"/>
              <a:t>Ligue</a:t>
            </a:r>
            <a:r>
              <a:rPr lang="cs-CZ" dirty="0" smtClean="0"/>
              <a:t> </a:t>
            </a:r>
            <a:r>
              <a:rPr lang="cs-CZ" dirty="0" err="1" smtClean="0"/>
              <a:t>communiste</a:t>
            </a:r>
            <a:r>
              <a:rPr lang="cs-CZ" dirty="0" smtClean="0"/>
              <a:t> </a:t>
            </a:r>
            <a:r>
              <a:rPr lang="cs-CZ" dirty="0" err="1" smtClean="0"/>
              <a:t>révolutionaire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9542"/>
            <a:ext cx="10515600" cy="5137265"/>
          </a:xfrm>
        </p:spPr>
        <p:txBody>
          <a:bodyPr>
            <a:normAutofit/>
          </a:bodyPr>
          <a:lstStyle/>
          <a:p>
            <a:r>
              <a:rPr lang="cs-CZ" dirty="0" smtClean="0"/>
              <a:t>založeno </a:t>
            </a:r>
            <a:r>
              <a:rPr lang="cs-CZ" dirty="0"/>
              <a:t>Alainem </a:t>
            </a:r>
            <a:r>
              <a:rPr lang="cs-CZ" dirty="0" err="1"/>
              <a:t>Krivinem</a:t>
            </a:r>
            <a:r>
              <a:rPr lang="cs-CZ" dirty="0"/>
              <a:t> (1969 – 1,0</a:t>
            </a:r>
            <a:r>
              <a:rPr lang="cs-CZ" dirty="0" smtClean="0"/>
              <a:t>%)</a:t>
            </a:r>
          </a:p>
          <a:p>
            <a:r>
              <a:rPr lang="cs-CZ" dirty="0" smtClean="0"/>
              <a:t>pochopení </a:t>
            </a:r>
            <a:r>
              <a:rPr lang="cs-CZ" dirty="0"/>
              <a:t>nachází u některých studentů a intelektuálů</a:t>
            </a:r>
          </a:p>
          <a:p>
            <a:pPr lvl="0"/>
            <a:r>
              <a:rPr lang="cs-CZ" dirty="0" smtClean="0"/>
              <a:t>Problematika 500 </a:t>
            </a:r>
            <a:r>
              <a:rPr lang="cs-CZ" dirty="0"/>
              <a:t>podpisů pro prezidentskou kandidaturu </a:t>
            </a:r>
          </a:p>
          <a:p>
            <a:pPr lvl="0"/>
            <a:r>
              <a:rPr lang="cs-CZ" dirty="0" smtClean="0"/>
              <a:t>Poštovní </a:t>
            </a:r>
            <a:r>
              <a:rPr lang="cs-CZ" dirty="0"/>
              <a:t>úředník, mladý </a:t>
            </a:r>
            <a:r>
              <a:rPr lang="cs-CZ" dirty="0" smtClean="0"/>
              <a:t>revolucionář, </a:t>
            </a:r>
            <a:r>
              <a:rPr lang="en-US" dirty="0" err="1" smtClean="0"/>
              <a:t>pošťák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pouliční</a:t>
            </a:r>
            <a:r>
              <a:rPr lang="en-US" dirty="0"/>
              <a:t> </a:t>
            </a:r>
            <a:r>
              <a:rPr lang="cs-CZ" dirty="0" smtClean="0"/>
              <a:t>„</a:t>
            </a:r>
            <a:r>
              <a:rPr lang="en-US" dirty="0" err="1" smtClean="0"/>
              <a:t>protestmistr</a:t>
            </a:r>
            <a:r>
              <a:rPr lang="cs-CZ" dirty="0" smtClean="0"/>
              <a:t>“</a:t>
            </a:r>
            <a:r>
              <a:rPr lang="en-US" dirty="0" smtClean="0"/>
              <a:t> </a:t>
            </a:r>
            <a:r>
              <a:rPr lang="en-US" dirty="0"/>
              <a:t>Olivier </a:t>
            </a:r>
            <a:r>
              <a:rPr lang="en-US" dirty="0" err="1"/>
              <a:t>Besancenot</a:t>
            </a:r>
            <a:r>
              <a:rPr lang="en-US" dirty="0"/>
              <a:t> 2002 4,25 % </a:t>
            </a:r>
            <a:r>
              <a:rPr lang="en-US" dirty="0" smtClean="0"/>
              <a:t>a </a:t>
            </a:r>
            <a:r>
              <a:rPr lang="en-US" dirty="0"/>
              <a:t>2007 4,08 % </a:t>
            </a:r>
            <a:endParaRPr lang="cs-CZ" dirty="0"/>
          </a:p>
          <a:p>
            <a:pPr lvl="0"/>
            <a:r>
              <a:rPr lang="cs-CZ" dirty="0"/>
              <a:t>29.5. 2007 vykřikuje záměr založit novou NPA na bázi “jasné politiky” </a:t>
            </a:r>
          </a:p>
          <a:p>
            <a:pPr lvl="0"/>
            <a:r>
              <a:rPr lang="cs-CZ" dirty="0"/>
              <a:t>2009 NPA rozhodne 183/7 o nepřipojení se k levicové frontě a EU volby </a:t>
            </a:r>
            <a:r>
              <a:rPr lang="cs-CZ" dirty="0" smtClean="0"/>
              <a:t>pod 5</a:t>
            </a:r>
            <a:r>
              <a:rPr lang="cs-CZ" dirty="0"/>
              <a:t>%</a:t>
            </a:r>
          </a:p>
          <a:p>
            <a:pPr lvl="0"/>
            <a:r>
              <a:rPr lang="cs-CZ" dirty="0"/>
              <a:t>2012 Phillipe </a:t>
            </a:r>
            <a:r>
              <a:rPr lang="cs-CZ" dirty="0" err="1"/>
              <a:t>Poutou</a:t>
            </a:r>
            <a:r>
              <a:rPr lang="cs-CZ" dirty="0"/>
              <a:t> 1,15% </a:t>
            </a:r>
            <a:endParaRPr lang="cs-CZ" dirty="0" smtClean="0"/>
          </a:p>
          <a:p>
            <a:r>
              <a:rPr lang="cs-CZ" dirty="0" smtClean="0"/>
              <a:t>ročně od roku 1997 dostávají 500 000 EUR ročně 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44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LO – </a:t>
            </a:r>
            <a:r>
              <a:rPr lang="cs-CZ" altLang="cs-CZ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Lutte</a:t>
            </a:r>
            <a:r>
              <a:rPr lang="cs-CZ" altLang="cs-CZ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altLang="cs-CZ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ouvriére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4604"/>
            <a:ext cx="10515600" cy="517882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více a lépe zakořeněná v továrnách kde dochází ke kapitalistickému vykořisťování proletariátu </a:t>
            </a:r>
          </a:p>
          <a:p>
            <a:r>
              <a:rPr lang="cs-CZ" dirty="0" smtClean="0"/>
              <a:t>skupina, legitimita u „nezávislé stávky“ v Renaultu 1947 </a:t>
            </a:r>
          </a:p>
          <a:p>
            <a:r>
              <a:rPr lang="cs-CZ" dirty="0"/>
              <a:t>z</a:t>
            </a:r>
            <a:r>
              <a:rPr lang="cs-CZ" dirty="0" smtClean="0"/>
              <a:t>aložení v roce 1956 Robertem </a:t>
            </a:r>
            <a:r>
              <a:rPr lang="cs-CZ" dirty="0" err="1" smtClean="0"/>
              <a:t>Barciou</a:t>
            </a:r>
            <a:r>
              <a:rPr lang="cs-CZ" dirty="0" smtClean="0"/>
              <a:t> (</a:t>
            </a:r>
            <a:r>
              <a:rPr lang="cs-CZ" dirty="0" err="1" smtClean="0"/>
              <a:t>Hardy</a:t>
            </a:r>
            <a:r>
              <a:rPr lang="cs-CZ" dirty="0" smtClean="0"/>
              <a:t>) a 1968 jméno LO </a:t>
            </a:r>
          </a:p>
          <a:p>
            <a:r>
              <a:rPr lang="cs-CZ" dirty="0" err="1" smtClean="0"/>
              <a:t>Arlette</a:t>
            </a:r>
            <a:r>
              <a:rPr lang="cs-CZ" dirty="0" smtClean="0"/>
              <a:t> </a:t>
            </a:r>
            <a:r>
              <a:rPr lang="cs-CZ" dirty="0" err="1" smtClean="0"/>
              <a:t>Laguiller</a:t>
            </a:r>
            <a:r>
              <a:rPr lang="cs-CZ" dirty="0" smtClean="0"/>
              <a:t>, </a:t>
            </a:r>
            <a:r>
              <a:rPr lang="cs-CZ" dirty="0" err="1" smtClean="0"/>
              <a:t>prez</a:t>
            </a:r>
            <a:r>
              <a:rPr lang="cs-CZ" dirty="0" smtClean="0"/>
              <a:t>. volby od 1974, v Evropě nejúspěšnější trockistka</a:t>
            </a:r>
          </a:p>
          <a:p>
            <a:r>
              <a:rPr lang="cs-CZ" dirty="0" smtClean="0"/>
              <a:t>Nejlepší zisk 2002</a:t>
            </a:r>
          </a:p>
          <a:p>
            <a:r>
              <a:rPr lang="cs-CZ" dirty="0" smtClean="0"/>
              <a:t>Zisk finanční podpory, ročně od roku 1997 dostávají 700 000 Euro </a:t>
            </a:r>
          </a:p>
          <a:p>
            <a:r>
              <a:rPr lang="cs-CZ" dirty="0" smtClean="0"/>
              <a:t>diktatura proletariátu – základní cíl </a:t>
            </a:r>
          </a:p>
          <a:p>
            <a:r>
              <a:rPr lang="cs-CZ" dirty="0" smtClean="0"/>
              <a:t>nepodpořila Chiraca v květnu 2002, v roce 2007 už podpora </a:t>
            </a:r>
            <a:r>
              <a:rPr lang="cs-CZ" dirty="0" err="1" smtClean="0"/>
              <a:t>Ségolene</a:t>
            </a:r>
            <a:r>
              <a:rPr lang="cs-CZ" dirty="0" smtClean="0"/>
              <a:t> </a:t>
            </a:r>
            <a:r>
              <a:rPr lang="cs-CZ" dirty="0" err="1" smtClean="0"/>
              <a:t>Royal</a:t>
            </a:r>
            <a:r>
              <a:rPr lang="cs-CZ" dirty="0" smtClean="0"/>
              <a:t> </a:t>
            </a:r>
          </a:p>
          <a:p>
            <a:r>
              <a:rPr lang="cs-CZ" dirty="0" smtClean="0"/>
              <a:t>2012 </a:t>
            </a:r>
            <a:r>
              <a:rPr lang="cs-CZ" dirty="0"/>
              <a:t>Nathalie </a:t>
            </a:r>
            <a:r>
              <a:rPr lang="cs-CZ" dirty="0" err="1"/>
              <a:t>Arthaud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08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 – prezidentské volby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701692"/>
              </p:ext>
            </p:extLst>
          </p:nvPr>
        </p:nvGraphicFramePr>
        <p:xfrm>
          <a:off x="448732" y="1583268"/>
          <a:ext cx="11074400" cy="5037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8600">
                  <a:extLst>
                    <a:ext uri="{9D8B030D-6E8A-4147-A177-3AD203B41FA5}">
                      <a16:colId xmlns:a16="http://schemas.microsoft.com/office/drawing/2014/main" val="262466808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4073101665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3146293890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3261978318"/>
                    </a:ext>
                  </a:extLst>
                </a:gridCol>
              </a:tblGrid>
              <a:tr h="62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Rok voleb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Jméno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Počet hlasů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%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7945991"/>
                  </a:ext>
                </a:extLst>
              </a:tr>
              <a:tr h="62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1981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Arlette Laguiller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668057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2,30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578029"/>
                  </a:ext>
                </a:extLst>
              </a:tr>
              <a:tr h="62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1988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606017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1,99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934602"/>
                  </a:ext>
                </a:extLst>
              </a:tr>
              <a:tr h="62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1995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>
                          <a:effectLst/>
                        </a:rPr>
                        <a:t>1615552</a:t>
                      </a:r>
                      <a:endParaRPr lang="cs-CZ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>
                          <a:effectLst/>
                        </a:rPr>
                        <a:t>5,30</a:t>
                      </a:r>
                      <a:endParaRPr lang="cs-CZ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4817148"/>
                  </a:ext>
                </a:extLst>
              </a:tr>
              <a:tr h="62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2002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</a:rPr>
                        <a:t>1630045</a:t>
                      </a:r>
                      <a:endParaRPr lang="cs-CZ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effectLst/>
                        </a:rPr>
                        <a:t>5,72</a:t>
                      </a:r>
                      <a:endParaRPr lang="cs-CZ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3322667"/>
                  </a:ext>
                </a:extLst>
              </a:tr>
              <a:tr h="62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2007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487857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1,33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360138"/>
                  </a:ext>
                </a:extLst>
              </a:tr>
              <a:tr h="62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2012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Nathalie Arthaud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202548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0,56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5313765"/>
                  </a:ext>
                </a:extLst>
              </a:tr>
              <a:tr h="629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2017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</a:rPr>
                        <a:t>232384</a:t>
                      </a:r>
                      <a:endParaRPr lang="cs-CZ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0,64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27113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71825" y="32305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86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PT – </a:t>
            </a:r>
            <a:r>
              <a:rPr lang="cs-CZ" dirty="0" err="1"/>
              <a:t>Parti</a:t>
            </a:r>
            <a:r>
              <a:rPr lang="cs-CZ" dirty="0"/>
              <a:t> </a:t>
            </a:r>
            <a:r>
              <a:rPr lang="cs-CZ" dirty="0" err="1" smtClean="0"/>
              <a:t>travailleurs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4971010"/>
          </a:xfrm>
        </p:spPr>
        <p:txBody>
          <a:bodyPr>
            <a:normAutofit/>
          </a:bodyPr>
          <a:lstStyle/>
          <a:p>
            <a:pPr lvl="0"/>
            <a:r>
              <a:rPr lang="cs-CZ" dirty="0" err="1" smtClean="0"/>
              <a:t>Pierre</a:t>
            </a:r>
            <a:r>
              <a:rPr lang="cs-CZ" dirty="0" smtClean="0"/>
              <a:t> </a:t>
            </a:r>
            <a:r>
              <a:rPr lang="cs-CZ" dirty="0" err="1"/>
              <a:t>Boussel</a:t>
            </a:r>
            <a:r>
              <a:rPr lang="cs-CZ" dirty="0"/>
              <a:t>,(pseudonym </a:t>
            </a:r>
            <a:r>
              <a:rPr lang="cs-CZ" dirty="0" err="1"/>
              <a:t>Pierre</a:t>
            </a:r>
            <a:r>
              <a:rPr lang="cs-CZ" dirty="0"/>
              <a:t> Lambert) </a:t>
            </a:r>
            <a:r>
              <a:rPr lang="cs-CZ" dirty="0" smtClean="0"/>
              <a:t>1952,</a:t>
            </a:r>
          </a:p>
          <a:p>
            <a:pPr lvl="0"/>
            <a:r>
              <a:rPr lang="cs-CZ" dirty="0" smtClean="0"/>
              <a:t>Organizace Mezinárodní komunistické internacionály </a:t>
            </a:r>
            <a:endParaRPr lang="cs-CZ" dirty="0"/>
          </a:p>
          <a:p>
            <a:pPr lvl="0"/>
            <a:r>
              <a:rPr lang="cs-CZ" dirty="0"/>
              <a:t>proud takzvaných </a:t>
            </a:r>
            <a:r>
              <a:rPr lang="cs-CZ" dirty="0" err="1"/>
              <a:t>Lambertistů</a:t>
            </a:r>
            <a:r>
              <a:rPr lang="cs-CZ" dirty="0"/>
              <a:t>, v roce 1970 cca 8000 </a:t>
            </a:r>
            <a:r>
              <a:rPr lang="cs-CZ" dirty="0" smtClean="0"/>
              <a:t>členů, více </a:t>
            </a:r>
            <a:r>
              <a:rPr lang="cs-CZ" dirty="0"/>
              <a:t>než všichni ostatní  </a:t>
            </a:r>
            <a:r>
              <a:rPr lang="cs-CZ" dirty="0" smtClean="0"/>
              <a:t>dohromady  </a:t>
            </a:r>
            <a:endParaRPr lang="cs-CZ" dirty="0"/>
          </a:p>
          <a:p>
            <a:r>
              <a:rPr lang="cs-CZ" dirty="0" smtClean="0"/>
              <a:t>žádné </a:t>
            </a:r>
            <a:r>
              <a:rPr lang="cs-CZ" dirty="0"/>
              <a:t>vítězství ve volbách, ani slušná kandidatura</a:t>
            </a:r>
          </a:p>
          <a:p>
            <a:pPr lvl="0"/>
            <a:r>
              <a:rPr lang="cs-CZ" dirty="0"/>
              <a:t>údajně je napojená </a:t>
            </a:r>
            <a:r>
              <a:rPr lang="cs-CZ" dirty="0" smtClean="0"/>
              <a:t>strana </a:t>
            </a:r>
            <a:r>
              <a:rPr lang="cs-CZ" dirty="0"/>
              <a:t>na odbory a především učitelské odbory </a:t>
            </a:r>
          </a:p>
          <a:p>
            <a:pPr lvl="0"/>
            <a:r>
              <a:rPr lang="cs-CZ" dirty="0"/>
              <a:t>nemá žádný elektorát (prý 6 000 příznivců) </a:t>
            </a:r>
          </a:p>
          <a:p>
            <a:pPr lvl="0"/>
            <a:r>
              <a:rPr lang="cs-CZ" dirty="0"/>
              <a:t>prezidentským kandidátem 2002 byl Daniel </a:t>
            </a:r>
            <a:r>
              <a:rPr lang="cs-CZ" dirty="0" err="1"/>
              <a:t>Gluckstein</a:t>
            </a:r>
            <a:r>
              <a:rPr lang="cs-CZ" dirty="0"/>
              <a:t> (0,47%)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04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118"/>
            <a:ext cx="10515600" cy="1325563"/>
          </a:xfrm>
        </p:spPr>
        <p:txBody>
          <a:bodyPr/>
          <a:lstStyle/>
          <a:p>
            <a:r>
              <a:rPr lang="cs-CZ" dirty="0" smtClean="0"/>
              <a:t>Společné znaky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4975"/>
            <a:ext cx="10515600" cy="535339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Hlásají </a:t>
            </a:r>
            <a:r>
              <a:rPr lang="cs-CZ" dirty="0"/>
              <a:t>přednost práv lidských a mezilidských nad právem vlastnickým </a:t>
            </a:r>
          </a:p>
          <a:p>
            <a:pPr lvl="0"/>
            <a:r>
              <a:rPr lang="cs-CZ" dirty="0"/>
              <a:t>Nahrazení </a:t>
            </a:r>
            <a:r>
              <a:rPr lang="cs-CZ" dirty="0" smtClean="0"/>
              <a:t>kapitalismu novou společností vycházející z jiných </a:t>
            </a:r>
            <a:r>
              <a:rPr lang="cs-CZ" dirty="0"/>
              <a:t>než </a:t>
            </a:r>
            <a:r>
              <a:rPr lang="cs-CZ" dirty="0" smtClean="0"/>
              <a:t>vlastnických práv</a:t>
            </a:r>
          </a:p>
          <a:p>
            <a:pPr lvl="0"/>
            <a:r>
              <a:rPr lang="cs-CZ" dirty="0" smtClean="0"/>
              <a:t>Ví, že nejsou </a:t>
            </a:r>
            <a:r>
              <a:rPr lang="cs-CZ" dirty="0"/>
              <a:t>schopni dosáhnout </a:t>
            </a:r>
            <a:r>
              <a:rPr lang="cs-CZ" dirty="0" smtClean="0"/>
              <a:t>cílů </a:t>
            </a:r>
            <a:r>
              <a:rPr lang="cs-CZ" dirty="0"/>
              <a:t>prostřednictvím </a:t>
            </a:r>
            <a:r>
              <a:rPr lang="cs-CZ" dirty="0" smtClean="0"/>
              <a:t>voleb - buržoazní metody </a:t>
            </a:r>
            <a:endParaRPr lang="cs-CZ" dirty="0"/>
          </a:p>
          <a:p>
            <a:pPr lvl="0"/>
            <a:r>
              <a:rPr lang="cs-CZ" dirty="0" err="1"/>
              <a:t>Basancenot</a:t>
            </a:r>
            <a:r>
              <a:rPr lang="cs-CZ" dirty="0"/>
              <a:t> chce legalizovat konopí</a:t>
            </a:r>
          </a:p>
          <a:p>
            <a:pPr lvl="0"/>
            <a:r>
              <a:rPr lang="cs-CZ" dirty="0" err="1"/>
              <a:t>Gluckstein</a:t>
            </a:r>
            <a:r>
              <a:rPr lang="cs-CZ" dirty="0"/>
              <a:t> chce zrušit AN a nahradit ho 36 000 drobnými AN v každé </a:t>
            </a:r>
            <a:r>
              <a:rPr lang="cs-CZ" dirty="0" smtClean="0"/>
              <a:t>obci </a:t>
            </a:r>
            <a:endParaRPr lang="cs-CZ" dirty="0"/>
          </a:p>
          <a:p>
            <a:pPr lvl="0"/>
            <a:r>
              <a:rPr lang="cs-CZ" dirty="0"/>
              <a:t>odstranění církevních škol, jako společenského vězení  </a:t>
            </a:r>
          </a:p>
          <a:p>
            <a:pPr lvl="0"/>
            <a:r>
              <a:rPr lang="cs-CZ" dirty="0" smtClean="0"/>
              <a:t>převedení výrazné části svého </a:t>
            </a:r>
            <a:r>
              <a:rPr lang="cs-CZ" dirty="0"/>
              <a:t>příjmu do stranické kasy</a:t>
            </a:r>
          </a:p>
          <a:p>
            <a:pPr lvl="0"/>
            <a:r>
              <a:rPr lang="cs-CZ" dirty="0" smtClean="0"/>
              <a:t>Nejsou zastánci manželství </a:t>
            </a:r>
            <a:r>
              <a:rPr lang="cs-CZ" dirty="0"/>
              <a:t>a </a:t>
            </a:r>
            <a:r>
              <a:rPr lang="cs-CZ" dirty="0" smtClean="0"/>
              <a:t>společné výchovy dětí</a:t>
            </a:r>
            <a:endParaRPr lang="cs-CZ" dirty="0"/>
          </a:p>
          <a:p>
            <a:pPr lvl="0"/>
            <a:r>
              <a:rPr lang="cs-CZ" dirty="0"/>
              <a:t>vedení strany pracuje jen pro </a:t>
            </a:r>
            <a:r>
              <a:rPr lang="cs-CZ" dirty="0" smtClean="0"/>
              <a:t>stranu a může obývat sociální </a:t>
            </a:r>
            <a:r>
              <a:rPr lang="cs-CZ" dirty="0"/>
              <a:t>bydlení </a:t>
            </a:r>
          </a:p>
          <a:p>
            <a:pPr lvl="0"/>
            <a:r>
              <a:rPr lang="cs-CZ" dirty="0"/>
              <a:t>velice jim pomohl pád SSSR a přiblížení PCF se </a:t>
            </a:r>
            <a:r>
              <a:rPr lang="cs-CZ" dirty="0" smtClean="0"/>
              <a:t>Socialisty</a:t>
            </a:r>
          </a:p>
          <a:p>
            <a:pPr lvl="0"/>
            <a:r>
              <a:rPr lang="cs-CZ" dirty="0" smtClean="0"/>
              <a:t>otevřeli </a:t>
            </a:r>
            <a:r>
              <a:rPr lang="cs-CZ" dirty="0"/>
              <a:t>jim tak prostor, dodalo tomu vstup PCF do vlády 1997 </a:t>
            </a:r>
          </a:p>
          <a:p>
            <a:pPr lvl="0"/>
            <a:r>
              <a:rPr lang="cs-CZ" dirty="0" smtClean="0"/>
              <a:t>co </a:t>
            </a:r>
            <a:r>
              <a:rPr lang="cs-CZ" dirty="0"/>
              <a:t>jim pomáhá je pád berlínské zdi a PCF ve vládní pozici 97 - 02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48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Závěrem: 2002 – prezidentské volby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Skoro 3 milióny </a:t>
            </a:r>
            <a:r>
              <a:rPr lang="cs-CZ" dirty="0" smtClean="0"/>
              <a:t>hlasů, 5,72 LO%, 4,25</a:t>
            </a:r>
            <a:r>
              <a:rPr lang="cs-CZ" smtClean="0"/>
              <a:t>% </a:t>
            </a:r>
            <a:r>
              <a:rPr lang="cs-CZ" smtClean="0"/>
              <a:t>L</a:t>
            </a:r>
            <a:r>
              <a:rPr lang="cs-CZ" smtClean="0"/>
              <a:t>CR, PT 0,47% </a:t>
            </a:r>
            <a:endParaRPr lang="cs-CZ" dirty="0" smtClean="0"/>
          </a:p>
          <a:p>
            <a:r>
              <a:rPr lang="cs-CZ" dirty="0" smtClean="0"/>
              <a:t>Nejdůležitější prediktor byl věk a proces socializace </a:t>
            </a:r>
          </a:p>
          <a:p>
            <a:r>
              <a:rPr lang="cs-CZ" dirty="0" smtClean="0"/>
              <a:t>Otázka materialismu ve společnosti </a:t>
            </a:r>
          </a:p>
          <a:p>
            <a:r>
              <a:rPr lang="cs-CZ" dirty="0" smtClean="0"/>
              <a:t>„proletáři v oblasti služeb“ </a:t>
            </a:r>
          </a:p>
          <a:p>
            <a:r>
              <a:rPr lang="cs-CZ" dirty="0" smtClean="0"/>
              <a:t>Po pěti letech levicové vlády, včetně PCF </a:t>
            </a:r>
          </a:p>
          <a:p>
            <a:r>
              <a:rPr lang="cs-CZ" dirty="0" smtClean="0"/>
              <a:t>„přijatelná levice“ pro nespokojené levicové voliče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685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331</Words>
  <Application>Microsoft Office PowerPoint</Application>
  <PresentationFormat>Širokoúhlá obrazovka</PresentationFormat>
  <Paragraphs>89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Krajní levice ve Francii </vt:lpstr>
      <vt:lpstr>Hlavní programové „zásady“ </vt:lpstr>
      <vt:lpstr>LCR – Ligue communiste révolutionaire</vt:lpstr>
      <vt:lpstr>LO – Lutte ouvriére</vt:lpstr>
      <vt:lpstr>LO – prezidentské volby </vt:lpstr>
      <vt:lpstr> PT – Parti travailleurs</vt:lpstr>
      <vt:lpstr>Společné znaky </vt:lpstr>
      <vt:lpstr>Závěrem: 2002 – prezidentské volby 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Krajní levice ve Francii</dc:title>
  <dc:creator>Michal Pink</dc:creator>
  <cp:lastModifiedBy>Michal Pink</cp:lastModifiedBy>
  <cp:revision>9</cp:revision>
  <dcterms:created xsi:type="dcterms:W3CDTF">2017-11-13T08:31:33Z</dcterms:created>
  <dcterms:modified xsi:type="dcterms:W3CDTF">2017-11-14T07:03:52Z</dcterms:modified>
</cp:coreProperties>
</file>