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315" r:id="rId6"/>
    <p:sldId id="313" r:id="rId7"/>
    <p:sldId id="297" r:id="rId8"/>
    <p:sldId id="314" r:id="rId9"/>
    <p:sldId id="307" r:id="rId10"/>
    <p:sldId id="299" r:id="rId11"/>
    <p:sldId id="266" r:id="rId12"/>
    <p:sldId id="264" r:id="rId13"/>
    <p:sldId id="300" r:id="rId14"/>
    <p:sldId id="267" r:id="rId15"/>
    <p:sldId id="301" r:id="rId16"/>
    <p:sldId id="302" r:id="rId17"/>
    <p:sldId id="271" r:id="rId18"/>
    <p:sldId id="272" r:id="rId19"/>
    <p:sldId id="316" r:id="rId20"/>
    <p:sldId id="319" r:id="rId21"/>
    <p:sldId id="275" r:id="rId22"/>
    <p:sldId id="277" r:id="rId23"/>
    <p:sldId id="276" r:id="rId24"/>
    <p:sldId id="304" r:id="rId25"/>
    <p:sldId id="281" r:id="rId26"/>
    <p:sldId id="288" r:id="rId27"/>
    <p:sldId id="282" r:id="rId28"/>
    <p:sldId id="289" r:id="rId29"/>
    <p:sldId id="290" r:id="rId30"/>
    <p:sldId id="286" r:id="rId31"/>
    <p:sldId id="291" r:id="rId32"/>
    <p:sldId id="321" r:id="rId33"/>
    <p:sldId id="327" r:id="rId34"/>
    <p:sldId id="283" r:id="rId35"/>
    <p:sldId id="284" r:id="rId36"/>
    <p:sldId id="305" r:id="rId37"/>
    <p:sldId id="294" r:id="rId38"/>
    <p:sldId id="296" r:id="rId39"/>
    <p:sldId id="306" r:id="rId40"/>
    <p:sldId id="318" r:id="rId41"/>
    <p:sldId id="320" r:id="rId42"/>
    <p:sldId id="317" r:id="rId43"/>
    <p:sldId id="322" r:id="rId44"/>
    <p:sldId id="326" r:id="rId45"/>
    <p:sldId id="310" r:id="rId46"/>
    <p:sldId id="312" r:id="rId47"/>
    <p:sldId id="328" r:id="rId48"/>
    <p:sldId id="259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51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76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21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4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7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8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75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4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90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17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BC1A-687C-44D3-8B0E-563E8037686A}" type="datetimeFigureOut">
              <a:rPr lang="cs-CZ" smtClean="0"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3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a.fr/video/I0001784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tpufFN95E&amp;nohtml5=False" TargetMode="External"/><Relationship Id="rId2" Type="http://schemas.openxmlformats.org/officeDocument/2006/relationships/hyperlink" Target="https://www.youtube.com/watch?v=sgLCqFmzzp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y5yc6-E6gM&amp;nohtml5=Fals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ttGntCPZM&amp;nohtml5=False" TargetMode="External"/><Relationship Id="rId2" Type="http://schemas.openxmlformats.org/officeDocument/2006/relationships/hyperlink" Target="https://www.youtube.com/watch?v=_xsLo9zWJh4&amp;nohtml5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kuPdIK_6IE&amp;nohtml5=Fals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RlkxwnHdg" TargetMode="External"/><Relationship Id="rId2" Type="http://schemas.openxmlformats.org/officeDocument/2006/relationships/hyperlink" Target="https://www.youtube.com/watch?v=RP6Fr5GRmj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oatjnSZtCk" TargetMode="External"/><Relationship Id="rId5" Type="http://schemas.openxmlformats.org/officeDocument/2006/relationships/hyperlink" Target="https://www.youtube.com/watch?v=94GBLvwLWY4" TargetMode="External"/><Relationship Id="rId4" Type="http://schemas.openxmlformats.org/officeDocument/2006/relationships/hyperlink" Target="https://www.youtube.com/watch?v=CwnXx5Jv2c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642tlQEHc" TargetMode="External"/><Relationship Id="rId2" Type="http://schemas.openxmlformats.org/officeDocument/2006/relationships/hyperlink" Target="https://www.youtube.com/watch?v=psfbQL_L0G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YWnuQc5mYA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ar-left" TargetMode="External"/><Relationship Id="rId13" Type="http://schemas.openxmlformats.org/officeDocument/2006/relationships/hyperlink" Target="http://www.la-croix.com/" TargetMode="External"/><Relationship Id="rId18" Type="http://schemas.openxmlformats.org/officeDocument/2006/relationships/hyperlink" Target="https://en.wikipedia.org/wiki/Centre-left" TargetMode="External"/><Relationship Id="rId3" Type="http://schemas.openxmlformats.org/officeDocument/2006/relationships/hyperlink" Target="https://en.wikipedia.org/wiki/Centre-right" TargetMode="External"/><Relationship Id="rId21" Type="http://schemas.openxmlformats.org/officeDocument/2006/relationships/hyperlink" Target="https://en.wikipedia.org/wiki/Lib%C3%A9ration" TargetMode="External"/><Relationship Id="rId7" Type="http://schemas.openxmlformats.org/officeDocument/2006/relationships/hyperlink" Target="https://en.wikipedia.org/wiki/Communist" TargetMode="External"/><Relationship Id="rId12" Type="http://schemas.openxmlformats.org/officeDocument/2006/relationships/hyperlink" Target="https://en.wikipedia.org/wiki/Catholic" TargetMode="External"/><Relationship Id="rId17" Type="http://schemas.openxmlformats.org/officeDocument/2006/relationships/hyperlink" Target="https://en.wikipedia.org/wiki/Le_Monde" TargetMode="External"/><Relationship Id="rId2" Type="http://schemas.openxmlformats.org/officeDocument/2006/relationships/hyperlink" Target="https://en.wikipedia.org/wiki/L'Express_(France)" TargetMode="External"/><Relationship Id="rId16" Type="http://schemas.openxmlformats.org/officeDocument/2006/relationships/hyperlink" Target="http://www.lefigaro.fr/" TargetMode="External"/><Relationship Id="rId20" Type="http://schemas.openxmlformats.org/officeDocument/2006/relationships/hyperlink" Target="http://www.lemonde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L'Humanit%C3%A9" TargetMode="External"/><Relationship Id="rId11" Type="http://schemas.openxmlformats.org/officeDocument/2006/relationships/hyperlink" Target="https://en.wikipedia.org/wiki/Centrism" TargetMode="External"/><Relationship Id="rId5" Type="http://schemas.openxmlformats.org/officeDocument/2006/relationships/hyperlink" Target="http://www.lexpress.fr/" TargetMode="External"/><Relationship Id="rId15" Type="http://schemas.openxmlformats.org/officeDocument/2006/relationships/hyperlink" Target="https://en.wikipedia.org/wiki/Le_Figaro" TargetMode="External"/><Relationship Id="rId23" Type="http://schemas.openxmlformats.org/officeDocument/2006/relationships/hyperlink" Target="http://www.liberation.fr/" TargetMode="External"/><Relationship Id="rId10" Type="http://schemas.openxmlformats.org/officeDocument/2006/relationships/hyperlink" Target="https://en.wikipedia.org/wiki/La_Croix" TargetMode="External"/><Relationship Id="rId19" Type="http://schemas.openxmlformats.org/officeDocument/2006/relationships/hyperlink" Target="https://en.wikipedia.org/wiki/Left-wing_politics" TargetMode="External"/><Relationship Id="rId4" Type="http://schemas.openxmlformats.org/officeDocument/2006/relationships/hyperlink" Target="https://en.wikipedia.org/wiki/Right-wing_politics" TargetMode="External"/><Relationship Id="rId9" Type="http://schemas.openxmlformats.org/officeDocument/2006/relationships/hyperlink" Target="http://www.humanite.presse.fr/" TargetMode="External"/><Relationship Id="rId14" Type="http://schemas.openxmlformats.org/officeDocument/2006/relationships/hyperlink" Target="http://www.inttribune.com/fr" TargetMode="External"/><Relationship Id="rId22" Type="http://schemas.openxmlformats.org/officeDocument/2006/relationships/hyperlink" Target="https://en.wikipedia.org/wiki/Center-lef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cs-CZ" dirty="0" smtClean="0"/>
              <a:t>Francouzská politika </a:t>
            </a:r>
            <a:br>
              <a:rPr lang="cs-CZ" dirty="0" smtClean="0"/>
            </a:br>
            <a:r>
              <a:rPr lang="cs-CZ" dirty="0" smtClean="0"/>
              <a:t>a politické strany POL 235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252028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Michal Pink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29. 11. 2017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Francois </a:t>
            </a:r>
            <a:r>
              <a:rPr lang="cs-CZ" dirty="0" err="1" smtClean="0"/>
              <a:t>Mitterand</a:t>
            </a:r>
            <a:r>
              <a:rPr lang="cs-CZ" dirty="0" smtClean="0"/>
              <a:t> 1965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62334"/>
            <a:ext cx="3899123" cy="53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753" y="-9176"/>
            <a:ext cx="8229600" cy="82316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Jean </a:t>
            </a:r>
            <a:r>
              <a:rPr lang="cs-CZ" sz="3600" dirty="0" err="1" smtClean="0"/>
              <a:t>Lecanuet</a:t>
            </a:r>
            <a:r>
              <a:rPr lang="cs-CZ" sz="3600" dirty="0" smtClean="0"/>
              <a:t> 1965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3" y="3844702"/>
            <a:ext cx="4631114" cy="30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" y="3933056"/>
            <a:ext cx="4167863" cy="279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7502"/>
            <a:ext cx="6120680" cy="30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Jean </a:t>
            </a:r>
            <a:r>
              <a:rPr lang="cs-CZ" dirty="0" err="1" smtClean="0"/>
              <a:t>Lecanuet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pl-PL" dirty="0" smtClean="0"/>
              <a:t>Kandidát – no name </a:t>
            </a:r>
          </a:p>
          <a:p>
            <a:r>
              <a:rPr lang="pl-PL" dirty="0" smtClean="0"/>
              <a:t>Agentura „</a:t>
            </a:r>
            <a:r>
              <a:rPr lang="cs-CZ" i="1" dirty="0" err="1" smtClean="0"/>
              <a:t>Service</a:t>
            </a:r>
            <a:r>
              <a:rPr lang="cs-CZ" i="1" dirty="0" smtClean="0"/>
              <a:t> </a:t>
            </a:r>
            <a:r>
              <a:rPr lang="cs-CZ" i="1" dirty="0"/>
              <a:t>et </a:t>
            </a:r>
            <a:r>
              <a:rPr lang="cs-CZ" i="1" dirty="0" smtClean="0"/>
              <a:t>Méthodes24“ </a:t>
            </a:r>
            <a:r>
              <a:rPr lang="cs-CZ" dirty="0" err="1" smtClean="0"/>
              <a:t>Bongrand</a:t>
            </a:r>
            <a:endParaRPr lang="cs-CZ" dirty="0" smtClean="0"/>
          </a:p>
          <a:p>
            <a:r>
              <a:rPr lang="cs-CZ" dirty="0" smtClean="0"/>
              <a:t>Nárůst </a:t>
            </a:r>
            <a:r>
              <a:rPr lang="cs-CZ" dirty="0" err="1" smtClean="0"/>
              <a:t>ppularity</a:t>
            </a:r>
            <a:r>
              <a:rPr lang="cs-CZ" dirty="0" smtClean="0"/>
              <a:t> během kampaně  </a:t>
            </a:r>
          </a:p>
          <a:p>
            <a:r>
              <a:rPr lang="cs-CZ" dirty="0" smtClean="0"/>
              <a:t>První použití </a:t>
            </a:r>
            <a:r>
              <a:rPr lang="cs-CZ" dirty="0" err="1" smtClean="0"/>
              <a:t>bilboardů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Poprvé je kampaň založená na „pohledu“ nikoliv na „programu“  </a:t>
            </a:r>
            <a:endParaRPr lang="cs-CZ" dirty="0"/>
          </a:p>
          <a:p>
            <a:r>
              <a:rPr lang="cs-CZ" dirty="0" smtClean="0"/>
              <a:t>83 </a:t>
            </a:r>
            <a:r>
              <a:rPr lang="cs-CZ" dirty="0"/>
              <a:t>% </a:t>
            </a:r>
            <a:r>
              <a:rPr lang="cs-CZ" dirty="0" smtClean="0"/>
              <a:t>voličů jej znalo v den voleb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19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1969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64618"/>
              </p:ext>
            </p:extLst>
          </p:nvPr>
        </p:nvGraphicFramePr>
        <p:xfrm>
          <a:off x="467544" y="1397000"/>
          <a:ext cx="8280921" cy="512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/>
                        <a:t>Candidate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I. </a:t>
                      </a:r>
                      <a:r>
                        <a:rPr lang="cs-CZ" sz="2800" dirty="0" err="1" smtClean="0"/>
                        <a:t>Round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II. </a:t>
                      </a:r>
                      <a:r>
                        <a:rPr lang="cs-CZ" sz="2800" dirty="0" err="1" smtClean="0"/>
                        <a:t>Round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G. </a:t>
                      </a:r>
                      <a:r>
                        <a:rPr lang="cs-CZ" sz="2800" dirty="0" err="1" smtClean="0"/>
                        <a:t>Pompidou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44,47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dirty="0" smtClean="0"/>
                        <a:t>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58,21 %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Alain Poher</a:t>
                      </a:r>
                      <a:r>
                        <a:rPr lang="cs-CZ" sz="2800" baseline="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23,31 %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41,79 %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Jacques Duclos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21,27 %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Gaston </a:t>
                      </a:r>
                      <a:r>
                        <a:rPr lang="cs-CZ" sz="2800" dirty="0" err="1" smtClean="0"/>
                        <a:t>Deffere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5,01 %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Michel </a:t>
                      </a:r>
                      <a:r>
                        <a:rPr lang="cs-CZ" sz="2800" dirty="0" err="1" smtClean="0"/>
                        <a:t>Rocard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3,61 %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Louis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baseline="0" dirty="0" err="1" smtClean="0"/>
                        <a:t>Ducatel</a:t>
                      </a:r>
                      <a:r>
                        <a:rPr lang="cs-CZ" sz="2800" baseline="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1,27 %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Alain </a:t>
                      </a:r>
                      <a:r>
                        <a:rPr lang="cs-CZ" sz="2800" dirty="0" err="1" smtClean="0"/>
                        <a:t>Krivine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1,06 %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329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1969 – </a:t>
            </a:r>
            <a:r>
              <a:rPr lang="cs-CZ" sz="3600" dirty="0" err="1" smtClean="0"/>
              <a:t>Pompidou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6" y="764704"/>
            <a:ext cx="84567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6384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0" y="4061787"/>
            <a:ext cx="4506146" cy="267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0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1969 – Poher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456384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3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1974 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96734"/>
              </p:ext>
            </p:extLst>
          </p:nvPr>
        </p:nvGraphicFramePr>
        <p:xfrm>
          <a:off x="611559" y="1397000"/>
          <a:ext cx="7920882" cy="525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Candidate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I. </a:t>
                      </a:r>
                      <a:r>
                        <a:rPr lang="cs-CZ" sz="2000" dirty="0" err="1" smtClean="0"/>
                        <a:t>Round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II. </a:t>
                      </a:r>
                      <a:r>
                        <a:rPr lang="cs-CZ" sz="2000" dirty="0" err="1" smtClean="0"/>
                        <a:t>Round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François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Mitterrand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 43,25 %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49,19 %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Valéry </a:t>
                      </a:r>
                      <a:r>
                        <a:rPr lang="cs-CZ" sz="2000" dirty="0" err="1" smtClean="0"/>
                        <a:t>Giscard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d'Estaing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 32,60 %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50,81 %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Jacques </a:t>
                      </a:r>
                      <a:r>
                        <a:rPr lang="cs-CZ" sz="2000" dirty="0" err="1" smtClean="0"/>
                        <a:t>Chaban-Delmas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 15,11 %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Jean </a:t>
                      </a:r>
                      <a:r>
                        <a:rPr lang="cs-CZ" sz="2000" dirty="0" err="1" smtClean="0"/>
                        <a:t>Royer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3,17 %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Arlette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Laguiller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2,33 %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René </a:t>
                      </a:r>
                      <a:r>
                        <a:rPr lang="cs-CZ" sz="2000" dirty="0" err="1" smtClean="0"/>
                        <a:t>Dumont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1,32 %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Jean Maria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Le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Pen</a:t>
                      </a:r>
                      <a:r>
                        <a:rPr lang="cs-CZ" sz="2000" baseline="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0,75 %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8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124"/>
            <a:ext cx="8229600" cy="796950"/>
          </a:xfrm>
        </p:spPr>
        <p:txBody>
          <a:bodyPr/>
          <a:lstStyle/>
          <a:p>
            <a:r>
              <a:rPr lang="cs-CZ" dirty="0" smtClean="0"/>
              <a:t>1974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Krátký čas na kampaň, podobně jako 1969 </a:t>
            </a:r>
          </a:p>
          <a:p>
            <a:r>
              <a:rPr lang="cs-CZ" dirty="0" smtClean="0"/>
              <a:t>Oznámení kandidatury v době „státního smutku“ </a:t>
            </a:r>
          </a:p>
          <a:p>
            <a:r>
              <a:rPr lang="cs-CZ" dirty="0" smtClean="0"/>
              <a:t>První byl FM, následoval JCHD a VGD </a:t>
            </a:r>
          </a:p>
          <a:p>
            <a:r>
              <a:rPr lang="cs-CZ" dirty="0" smtClean="0"/>
              <a:t>Nový TV program a barevná TV v domácnosti! </a:t>
            </a:r>
          </a:p>
          <a:p>
            <a:r>
              <a:rPr lang="cs-CZ" b="1" dirty="0" smtClean="0"/>
              <a:t>„</a:t>
            </a:r>
            <a:r>
              <a:rPr lang="cs-CZ" b="1" dirty="0"/>
              <a:t>Face à face“, </a:t>
            </a:r>
            <a:r>
              <a:rPr lang="cs-CZ" b="1" dirty="0" smtClean="0"/>
              <a:t>první </a:t>
            </a:r>
            <a:r>
              <a:rPr lang="cs-CZ" dirty="0" smtClean="0"/>
              <a:t>TV program o politice  </a:t>
            </a:r>
          </a:p>
          <a:p>
            <a:r>
              <a:rPr lang="cs-CZ" dirty="0" smtClean="0"/>
              <a:t>Následuje únor 1970 </a:t>
            </a:r>
            <a:r>
              <a:rPr lang="cs-CZ" b="1" dirty="0" smtClean="0"/>
              <a:t>„</a:t>
            </a:r>
            <a:r>
              <a:rPr lang="cs-CZ" b="1" dirty="0"/>
              <a:t>À </a:t>
            </a:r>
            <a:r>
              <a:rPr lang="cs-CZ" b="1" dirty="0" err="1"/>
              <a:t>armes</a:t>
            </a:r>
            <a:r>
              <a:rPr lang="cs-CZ" b="1" dirty="0"/>
              <a:t> </a:t>
            </a:r>
            <a:r>
              <a:rPr lang="cs-CZ" b="1" dirty="0" err="1"/>
              <a:t>égales</a:t>
            </a:r>
            <a:r>
              <a:rPr lang="cs-CZ" b="1" dirty="0"/>
              <a:t>“ </a:t>
            </a:r>
            <a:endParaRPr lang="cs-CZ" dirty="0" smtClean="0"/>
          </a:p>
          <a:p>
            <a:r>
              <a:rPr lang="cs-CZ" dirty="0" smtClean="0"/>
              <a:t>Dva politici z různých názorových pozic  </a:t>
            </a:r>
          </a:p>
          <a:p>
            <a:r>
              <a:rPr lang="cs-CZ" b="1" dirty="0" smtClean="0"/>
              <a:t>„</a:t>
            </a:r>
            <a:r>
              <a:rPr lang="cs-CZ" b="1" dirty="0"/>
              <a:t>La </a:t>
            </a:r>
            <a:r>
              <a:rPr lang="cs-CZ" b="1" dirty="0" err="1"/>
              <a:t>voix</a:t>
            </a:r>
            <a:r>
              <a:rPr lang="cs-CZ" b="1" dirty="0"/>
              <a:t> de la </a:t>
            </a:r>
            <a:r>
              <a:rPr lang="cs-CZ" b="1" dirty="0" err="1" smtClean="0"/>
              <a:t>France“a</a:t>
            </a:r>
            <a:r>
              <a:rPr lang="cs-CZ" b="1" dirty="0" smtClean="0"/>
              <a:t> „</a:t>
            </a:r>
            <a:r>
              <a:rPr lang="cs-CZ" b="1" dirty="0" err="1" smtClean="0"/>
              <a:t>Cartes</a:t>
            </a:r>
            <a:r>
              <a:rPr lang="cs-CZ" b="1" dirty="0" smtClean="0"/>
              <a:t> </a:t>
            </a:r>
            <a:r>
              <a:rPr lang="cs-CZ" b="1" dirty="0" err="1"/>
              <a:t>sur</a:t>
            </a:r>
            <a:r>
              <a:rPr lang="cs-CZ" b="1" dirty="0"/>
              <a:t> table“ </a:t>
            </a:r>
            <a:endParaRPr lang="cs-CZ" dirty="0" smtClean="0"/>
          </a:p>
          <a:p>
            <a:r>
              <a:rPr lang="cs-CZ" dirty="0" smtClean="0"/>
              <a:t>VGD – ministr z minula, ženatý a čtyři děti </a:t>
            </a:r>
          </a:p>
          <a:p>
            <a:r>
              <a:rPr lang="cs-CZ" dirty="0" smtClean="0"/>
              <a:t>VGD vyhrává - 420 </a:t>
            </a:r>
            <a:r>
              <a:rPr lang="cs-CZ" dirty="0"/>
              <a:t>000 </a:t>
            </a:r>
            <a:r>
              <a:rPr lang="cs-CZ" dirty="0" err="1" smtClean="0"/>
              <a:t>votes</a:t>
            </a:r>
            <a:r>
              <a:rPr lang="cs-CZ" dirty="0" smtClean="0"/>
              <a:t> (1,82%)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69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820"/>
            <a:ext cx="8229600" cy="1143000"/>
          </a:xfrm>
        </p:spPr>
        <p:txBody>
          <a:bodyPr/>
          <a:lstStyle/>
          <a:p>
            <a:r>
              <a:rPr lang="cs-CZ" dirty="0" smtClean="0"/>
              <a:t>1974 VGD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Michel </a:t>
            </a:r>
            <a:r>
              <a:rPr lang="cs-CZ" sz="2800" dirty="0" err="1" smtClean="0"/>
              <a:t>Poniatowsky</a:t>
            </a:r>
            <a:r>
              <a:rPr lang="cs-CZ" sz="2800" dirty="0" smtClean="0"/>
              <a:t> „speciální osobní asistent“</a:t>
            </a:r>
          </a:p>
          <a:p>
            <a:r>
              <a:rPr lang="pl-PL" sz="2800" dirty="0" smtClean="0"/>
              <a:t>Activní zapojení celé rodiny  </a:t>
            </a:r>
          </a:p>
          <a:p>
            <a:r>
              <a:rPr lang="cs-CZ" sz="2800" dirty="0" smtClean="0"/>
              <a:t>Různé aktivity pořádané mládežnickým hnutím  (běhání, kolo, atd.) </a:t>
            </a:r>
          </a:p>
          <a:p>
            <a:r>
              <a:rPr lang="cs-CZ" sz="2800" dirty="0" smtClean="0"/>
              <a:t>Valérie-Anne </a:t>
            </a:r>
            <a:r>
              <a:rPr lang="cs-CZ" sz="2800" dirty="0" err="1"/>
              <a:t>Giscard</a:t>
            </a:r>
            <a:r>
              <a:rPr lang="cs-CZ" sz="2800" dirty="0"/>
              <a:t> </a:t>
            </a:r>
            <a:r>
              <a:rPr lang="cs-CZ" sz="2800" dirty="0" err="1"/>
              <a:t>d´Estaing</a:t>
            </a:r>
            <a:r>
              <a:rPr lang="cs-CZ" sz="2800" dirty="0"/>
              <a:t> </a:t>
            </a:r>
            <a:r>
              <a:rPr lang="cs-CZ" sz="2800" dirty="0" smtClean="0"/>
              <a:t>dcera nejaktivnější  </a:t>
            </a:r>
          </a:p>
          <a:p>
            <a:r>
              <a:rPr lang="cs-CZ" sz="2800" dirty="0" smtClean="0"/>
              <a:t>„</a:t>
            </a:r>
            <a:r>
              <a:rPr lang="cs-CZ" sz="2800" i="1" dirty="0" err="1"/>
              <a:t>Conduisez</a:t>
            </a:r>
            <a:r>
              <a:rPr lang="cs-CZ" sz="2800" i="1" dirty="0"/>
              <a:t> </a:t>
            </a:r>
            <a:r>
              <a:rPr lang="cs-CZ" sz="2800" i="1" dirty="0" err="1"/>
              <a:t>votre</a:t>
            </a:r>
            <a:r>
              <a:rPr lang="cs-CZ" sz="2800" i="1" dirty="0"/>
              <a:t> </a:t>
            </a:r>
            <a:r>
              <a:rPr lang="cs-CZ" sz="2800" i="1" dirty="0" err="1"/>
              <a:t>avenir</a:t>
            </a:r>
            <a:r>
              <a:rPr lang="cs-CZ" sz="2800" i="1" dirty="0"/>
              <a:t> – </a:t>
            </a:r>
            <a:r>
              <a:rPr lang="cs-CZ" sz="2800" i="1" dirty="0" err="1"/>
              <a:t>Votez</a:t>
            </a:r>
            <a:r>
              <a:rPr lang="cs-CZ" sz="2800" i="1" dirty="0"/>
              <a:t> </a:t>
            </a:r>
            <a:r>
              <a:rPr lang="cs-CZ" sz="2800" i="1" dirty="0" err="1"/>
              <a:t>Giscard</a:t>
            </a:r>
            <a:r>
              <a:rPr lang="cs-CZ" sz="2800" i="1" dirty="0"/>
              <a:t>“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693361" cy="26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7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V. G. </a:t>
            </a:r>
            <a:r>
              <a:rPr lang="cs-CZ" dirty="0" err="1" smtClean="0"/>
              <a:t>D´Estaign</a:t>
            </a:r>
            <a:r>
              <a:rPr lang="cs-CZ" dirty="0" smtClean="0"/>
              <a:t> 1974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75681"/>
            <a:ext cx="4032448" cy="54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6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Prezidentské volby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cs-CZ" dirty="0" smtClean="0"/>
              <a:t>1965 – První volby, 7 let mandát  </a:t>
            </a:r>
          </a:p>
          <a:p>
            <a:r>
              <a:rPr lang="cs-CZ" dirty="0" smtClean="0"/>
              <a:t>TV součást domácnosti </a:t>
            </a:r>
          </a:p>
          <a:p>
            <a:r>
              <a:rPr lang="cs-CZ" dirty="0" smtClean="0"/>
              <a:t>Rozvoj kvantitativních šetření a výzkumů</a:t>
            </a:r>
          </a:p>
          <a:p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L´Express</a:t>
            </a:r>
            <a:r>
              <a:rPr lang="cs-CZ" dirty="0" smtClean="0"/>
              <a:t> zavedl první měsíční zprávy o volebních preferencích každý měsíc 1958 </a:t>
            </a:r>
          </a:p>
          <a:p>
            <a:r>
              <a:rPr lang="cs-CZ" dirty="0" smtClean="0"/>
              <a:t>Philippe </a:t>
            </a:r>
            <a:r>
              <a:rPr lang="cs-CZ" dirty="0"/>
              <a:t>Jean </a:t>
            </a:r>
            <a:r>
              <a:rPr lang="cs-CZ" dirty="0" err="1"/>
              <a:t>Maarek</a:t>
            </a:r>
            <a:r>
              <a:rPr lang="cs-CZ" dirty="0"/>
              <a:t> </a:t>
            </a:r>
            <a:r>
              <a:rPr lang="cs-CZ" dirty="0" smtClean="0"/>
              <a:t>spatřuje rok „0“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v prezidentských volbách 1965</a:t>
            </a:r>
          </a:p>
          <a:p>
            <a:r>
              <a:rPr lang="cs-CZ" dirty="0" smtClean="0"/>
              <a:t>První případ placeného poradce pro kampaň </a:t>
            </a:r>
            <a:r>
              <a:rPr lang="cs-CZ" b="1" dirty="0" smtClean="0"/>
              <a:t>Jean </a:t>
            </a:r>
            <a:r>
              <a:rPr lang="cs-CZ" b="1" dirty="0" err="1" smtClean="0"/>
              <a:t>Lecanuet</a:t>
            </a:r>
            <a:r>
              <a:rPr lang="cs-CZ" b="1" dirty="0" smtClean="0"/>
              <a:t> </a:t>
            </a:r>
            <a:r>
              <a:rPr lang="cs-CZ" dirty="0" smtClean="0"/>
              <a:t>a Michel </a:t>
            </a:r>
            <a:r>
              <a:rPr lang="cs-CZ" dirty="0" err="1" smtClean="0"/>
              <a:t>Bongrand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93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VGD 1974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3" y="1383763"/>
            <a:ext cx="3582961" cy="53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1974 </a:t>
            </a:r>
            <a:r>
              <a:rPr lang="cs-CZ" dirty="0" err="1" smtClean="0"/>
              <a:t>newspapers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cs-CZ" dirty="0" smtClean="0"/>
              <a:t>Každé noviny mají svého „kandidáta“ </a:t>
            </a:r>
          </a:p>
          <a:p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i="1" dirty="0" err="1" smtClean="0"/>
              <a:t>L´Aurore</a:t>
            </a:r>
            <a:r>
              <a:rPr lang="cs-CZ" dirty="0" smtClean="0"/>
              <a:t> - Valéry </a:t>
            </a:r>
            <a:r>
              <a:rPr lang="cs-CZ" dirty="0" err="1"/>
              <a:t>Giscard</a:t>
            </a:r>
            <a:r>
              <a:rPr lang="cs-CZ" dirty="0"/>
              <a:t> </a:t>
            </a:r>
            <a:r>
              <a:rPr lang="cs-CZ" dirty="0" err="1" smtClean="0"/>
              <a:t>d´Estainga</a:t>
            </a:r>
            <a:endParaRPr lang="cs-CZ" dirty="0" smtClean="0"/>
          </a:p>
          <a:p>
            <a:r>
              <a:rPr lang="cs-CZ" i="1" dirty="0" err="1" smtClean="0"/>
              <a:t>Le</a:t>
            </a:r>
            <a:r>
              <a:rPr lang="cs-CZ" i="1" dirty="0" smtClean="0"/>
              <a:t> </a:t>
            </a:r>
            <a:r>
              <a:rPr lang="cs-CZ" i="1" dirty="0"/>
              <a:t>Figaro </a:t>
            </a:r>
            <a:r>
              <a:rPr lang="cs-CZ" dirty="0"/>
              <a:t>a </a:t>
            </a:r>
            <a:r>
              <a:rPr lang="cs-CZ" i="1" dirty="0"/>
              <a:t>Les </a:t>
            </a:r>
            <a:r>
              <a:rPr lang="cs-CZ" i="1" dirty="0" err="1"/>
              <a:t>Echos</a:t>
            </a:r>
            <a:r>
              <a:rPr lang="cs-CZ" dirty="0"/>
              <a:t>, </a:t>
            </a:r>
            <a:r>
              <a:rPr lang="cs-CZ" dirty="0" smtClean="0"/>
              <a:t> - J. </a:t>
            </a:r>
            <a:r>
              <a:rPr lang="cs-CZ" dirty="0" err="1" smtClean="0"/>
              <a:t>Chabana-Delmas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    druhé kolo  </a:t>
            </a:r>
            <a:r>
              <a:rPr lang="cs-CZ" dirty="0"/>
              <a:t>Valéry </a:t>
            </a:r>
            <a:r>
              <a:rPr lang="cs-CZ" dirty="0" err="1"/>
              <a:t>Giscard</a:t>
            </a:r>
            <a:r>
              <a:rPr lang="cs-CZ" dirty="0"/>
              <a:t> </a:t>
            </a:r>
            <a:r>
              <a:rPr lang="cs-CZ" dirty="0" err="1" smtClean="0"/>
              <a:t>d´Estainga</a:t>
            </a:r>
            <a:endParaRPr lang="cs-CZ" dirty="0" smtClean="0"/>
          </a:p>
          <a:p>
            <a:r>
              <a:rPr lang="cs-CZ" dirty="0" smtClean="0"/>
              <a:t>VGD – TV and první „image kandidáta“  </a:t>
            </a:r>
          </a:p>
          <a:p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i="1" dirty="0" err="1"/>
              <a:t>L´Unité</a:t>
            </a:r>
            <a:r>
              <a:rPr lang="cs-CZ" i="1" dirty="0"/>
              <a:t> </a:t>
            </a:r>
            <a:r>
              <a:rPr lang="cs-CZ" i="1" dirty="0" smtClean="0"/>
              <a:t>(PS) a </a:t>
            </a:r>
            <a:r>
              <a:rPr lang="cs-CZ" i="1" dirty="0" err="1" smtClean="0"/>
              <a:t>Le</a:t>
            </a:r>
            <a:r>
              <a:rPr lang="cs-CZ" i="1" dirty="0" smtClean="0"/>
              <a:t> Mond - FM</a:t>
            </a:r>
            <a:endParaRPr lang="cs-CZ" dirty="0"/>
          </a:p>
          <a:p>
            <a:r>
              <a:rPr lang="cs-CZ" b="1" dirty="0" smtClean="0"/>
              <a:t>„</a:t>
            </a:r>
            <a:r>
              <a:rPr lang="fr-FR" b="1" dirty="0" smtClean="0"/>
              <a:t>Vous </a:t>
            </a:r>
            <a:r>
              <a:rPr lang="fr-FR" b="1" dirty="0"/>
              <a:t>n'avez pas le monopole du </a:t>
            </a:r>
            <a:r>
              <a:rPr lang="fr-FR" b="1" dirty="0" smtClean="0"/>
              <a:t>cœur</a:t>
            </a:r>
            <a:r>
              <a:rPr lang="cs-CZ" b="1" dirty="0" smtClean="0"/>
              <a:t>“ </a:t>
            </a:r>
          </a:p>
          <a:p>
            <a:r>
              <a:rPr lang="cs-CZ" b="1" dirty="0" smtClean="0"/>
              <a:t>10.5. 1974 </a:t>
            </a:r>
            <a:r>
              <a:rPr lang="cs-CZ" b="1" dirty="0"/>
              <a:t>TV </a:t>
            </a:r>
            <a:r>
              <a:rPr lang="cs-CZ" b="1" dirty="0">
                <a:hlinkClick r:id="rId2"/>
              </a:rPr>
              <a:t>http://</a:t>
            </a:r>
            <a:r>
              <a:rPr lang="cs-CZ" b="1" dirty="0" smtClean="0">
                <a:hlinkClick r:id="rId2"/>
              </a:rPr>
              <a:t>www.ina.fr/video/I00017840</a:t>
            </a: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37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1974 FM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2546"/>
            <a:ext cx="6565732" cy="48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3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1974 </a:t>
            </a:r>
            <a:r>
              <a:rPr lang="cs-CZ" dirty="0" err="1"/>
              <a:t>François</a:t>
            </a:r>
            <a:r>
              <a:rPr lang="cs-CZ" dirty="0"/>
              <a:t> </a:t>
            </a:r>
            <a:r>
              <a:rPr lang="cs-CZ" dirty="0" err="1"/>
              <a:t>Mitterrand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Mitterand</a:t>
            </a:r>
            <a:r>
              <a:rPr lang="cs-CZ" dirty="0" smtClean="0"/>
              <a:t>: méně kultivovaný, dynamický, upřímný  </a:t>
            </a:r>
          </a:p>
          <a:p>
            <a:r>
              <a:rPr lang="cs-CZ" dirty="0" smtClean="0"/>
              <a:t>Slabší kompetence: zahraniční politika, mezinárodní vztahy, ekonomie, limitovaný ve schopnosti řešit problémy země  </a:t>
            </a:r>
          </a:p>
          <a:p>
            <a:r>
              <a:rPr lang="cs-CZ" dirty="0" smtClean="0"/>
              <a:t>Nejlepší hodnocení – dobře vychází s lidmi </a:t>
            </a:r>
          </a:p>
          <a:p>
            <a:r>
              <a:rPr lang="cs-CZ" dirty="0" smtClean="0"/>
              <a:t>Kandidát s nejlepší schopností porozumět každodenním starostem, sociální a rodinná politika   </a:t>
            </a:r>
          </a:p>
          <a:p>
            <a:r>
              <a:rPr lang="cs-CZ" dirty="0" smtClean="0"/>
              <a:t>Ex- </a:t>
            </a:r>
            <a:r>
              <a:rPr lang="cs-CZ" dirty="0" err="1" smtClean="0"/>
              <a:t>minister</a:t>
            </a:r>
            <a:r>
              <a:rPr lang="cs-CZ" dirty="0" smtClean="0"/>
              <a:t> před 1958, bez </a:t>
            </a:r>
            <a:r>
              <a:rPr lang="cs-CZ" dirty="0" err="1" smtClean="0"/>
              <a:t>zkušneosti</a:t>
            </a:r>
            <a:r>
              <a:rPr lang="cs-CZ" dirty="0" smtClean="0"/>
              <a:t> z TV a moderními médii  </a:t>
            </a:r>
          </a:p>
          <a:p>
            <a:r>
              <a:rPr lang="cs-CZ" dirty="0" smtClean="0"/>
              <a:t>VGD: lepší schopnost práce s TV  </a:t>
            </a:r>
          </a:p>
        </p:txBody>
      </p:sp>
    </p:spTree>
    <p:extLst>
      <p:ext uri="{BB962C8B-B14F-4D97-AF65-F5344CB8AC3E}">
        <p14:creationId xmlns:p14="http://schemas.microsoft.com/office/powerpoint/2010/main" val="2290250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85971"/>
              </p:ext>
            </p:extLst>
          </p:nvPr>
        </p:nvGraphicFramePr>
        <p:xfrm>
          <a:off x="467544" y="1196752"/>
          <a:ext cx="8136903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Candidate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I.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Round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Round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Valéry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Giscard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d'Estaing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28,32 %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48,24 %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François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Mitterrand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25,85 %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51,76 %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Jacques Chirac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18,00 %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Georges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Marchais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15,35 %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Brice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Lalonde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3,88 %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Arlette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Laguiller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2,30 %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Michel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Crépeau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2,21 %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272"/>
            <a:ext cx="8229600" cy="1143000"/>
          </a:xfrm>
        </p:spPr>
        <p:txBody>
          <a:bodyPr/>
          <a:lstStyle/>
          <a:p>
            <a:r>
              <a:rPr lang="cs-CZ" dirty="0" smtClean="0"/>
              <a:t>1981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cs-CZ" dirty="0" smtClean="0"/>
              <a:t>Nárůst různých výzkumů </a:t>
            </a:r>
          </a:p>
          <a:p>
            <a:r>
              <a:rPr lang="cs-CZ" dirty="0" smtClean="0"/>
              <a:t>Kdo je lepší soused?  VGD nebo FM? </a:t>
            </a:r>
          </a:p>
          <a:p>
            <a:r>
              <a:rPr lang="cs-CZ" dirty="0" smtClean="0"/>
              <a:t>První kolo – VGD vítězí, ale…. </a:t>
            </a:r>
          </a:p>
          <a:p>
            <a:r>
              <a:rPr lang="cs-CZ" dirty="0" smtClean="0"/>
              <a:t>FM: kandidát bez podpory PCF </a:t>
            </a:r>
          </a:p>
          <a:p>
            <a:r>
              <a:rPr lang="cs-CZ" dirty="0" smtClean="0"/>
              <a:t>FM: dlouhou dobu před volbami a často v TV </a:t>
            </a:r>
          </a:p>
          <a:p>
            <a:r>
              <a:rPr lang="cs-CZ" dirty="0" smtClean="0"/>
              <a:t>Volby na které se dlouho čekalo </a:t>
            </a:r>
          </a:p>
          <a:p>
            <a:r>
              <a:rPr lang="cs-CZ" dirty="0" smtClean="0"/>
              <a:t>Kandidáti „plus minus“ dlouho známí dopředu</a:t>
            </a:r>
          </a:p>
        </p:txBody>
      </p:sp>
    </p:spTree>
    <p:extLst>
      <p:ext uri="{BB962C8B-B14F-4D97-AF65-F5344CB8AC3E}">
        <p14:creationId xmlns:p14="http://schemas.microsoft.com/office/powerpoint/2010/main" val="4057338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 VGD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/>
              <a:t>Prezident od 1974  </a:t>
            </a:r>
          </a:p>
          <a:p>
            <a:r>
              <a:rPr lang="cs-CZ" dirty="0" smtClean="0"/>
              <a:t>TV show: </a:t>
            </a:r>
            <a:r>
              <a:rPr lang="cs-CZ" dirty="0"/>
              <a:t>„</a:t>
            </a:r>
            <a:r>
              <a:rPr lang="cs-CZ" i="1" dirty="0"/>
              <a:t>Les </a:t>
            </a:r>
            <a:r>
              <a:rPr lang="cs-CZ" i="1" dirty="0" err="1"/>
              <a:t>voeux</a:t>
            </a:r>
            <a:r>
              <a:rPr lang="cs-CZ" i="1" dirty="0"/>
              <a:t> </a:t>
            </a:r>
            <a:r>
              <a:rPr lang="cs-CZ" i="1" dirty="0" err="1"/>
              <a:t>présidentiels</a:t>
            </a:r>
            <a:r>
              <a:rPr lang="cs-CZ" dirty="0" smtClean="0"/>
              <a:t>“„</a:t>
            </a:r>
            <a:r>
              <a:rPr lang="cs-CZ" i="1" dirty="0" err="1"/>
              <a:t>Elysée</a:t>
            </a:r>
            <a:r>
              <a:rPr lang="cs-CZ" i="1" dirty="0"/>
              <a:t> </a:t>
            </a:r>
            <a:r>
              <a:rPr lang="cs-CZ" i="1" dirty="0" err="1"/>
              <a:t>Portes</a:t>
            </a:r>
            <a:r>
              <a:rPr lang="cs-CZ" i="1" dirty="0"/>
              <a:t> </a:t>
            </a:r>
            <a:r>
              <a:rPr lang="cs-CZ" i="1" dirty="0" err="1"/>
              <a:t>Ouvertes</a:t>
            </a:r>
            <a:r>
              <a:rPr lang="cs-CZ" i="1" dirty="0"/>
              <a:t>: </a:t>
            </a:r>
            <a:r>
              <a:rPr lang="cs-CZ" i="1" dirty="0" err="1"/>
              <a:t>Visages</a:t>
            </a:r>
            <a:r>
              <a:rPr lang="cs-CZ" i="1" dirty="0"/>
              <a:t> </a:t>
            </a:r>
            <a:r>
              <a:rPr lang="cs-CZ" i="1" dirty="0" err="1"/>
              <a:t>d´un</a:t>
            </a:r>
            <a:r>
              <a:rPr lang="cs-CZ" i="1" dirty="0"/>
              <a:t> </a:t>
            </a:r>
            <a:r>
              <a:rPr lang="cs-CZ" i="1" dirty="0" err="1" smtClean="0"/>
              <a:t>Président</a:t>
            </a:r>
            <a:r>
              <a:rPr lang="cs-CZ" i="1" dirty="0" smtClean="0"/>
              <a:t>“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„</a:t>
            </a:r>
            <a:r>
              <a:rPr lang="cs-CZ" i="1" dirty="0"/>
              <a:t>La France a </a:t>
            </a:r>
            <a:r>
              <a:rPr lang="cs-CZ" i="1" dirty="0" err="1"/>
              <a:t>l´Elysée</a:t>
            </a:r>
            <a:r>
              <a:rPr lang="cs-CZ" dirty="0" smtClean="0"/>
              <a:t>“ 1977, skupina 60 lidí, kteří se přímo dotazují a prezident je schopen hned reagovat   </a:t>
            </a:r>
          </a:p>
          <a:p>
            <a:r>
              <a:rPr lang="cs-CZ" dirty="0" smtClean="0"/>
              <a:t>Do kampaně byla začleněna manželka Anne </a:t>
            </a:r>
            <a:r>
              <a:rPr lang="cs-CZ" dirty="0" err="1" smtClean="0"/>
              <a:t>Aymone</a:t>
            </a:r>
            <a:r>
              <a:rPr lang="cs-CZ" dirty="0" smtClean="0"/>
              <a:t>, původem z aristokratické rodiny </a:t>
            </a:r>
          </a:p>
          <a:p>
            <a:r>
              <a:rPr lang="cs-CZ" dirty="0" smtClean="0"/>
              <a:t>1974 společně s VGD reprezentuje zemi </a:t>
            </a:r>
          </a:p>
        </p:txBody>
      </p:sp>
    </p:spTree>
    <p:extLst>
      <p:ext uri="{BB962C8B-B14F-4D97-AF65-F5344CB8AC3E}">
        <p14:creationId xmlns:p14="http://schemas.microsoft.com/office/powerpoint/2010/main" val="3939720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VGD </a:t>
            </a:r>
            <a:r>
              <a:rPr lang="cs-CZ" dirty="0" err="1"/>
              <a:t>Incumbent</a:t>
            </a:r>
            <a:r>
              <a:rPr lang="cs-CZ" dirty="0"/>
              <a:t> president </a:t>
            </a:r>
            <a:r>
              <a:rPr lang="cs-CZ" dirty="0" smtClean="0"/>
              <a:t>1981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cs-CZ" dirty="0" err="1" smtClean="0"/>
              <a:t>Economická</a:t>
            </a:r>
            <a:r>
              <a:rPr lang="cs-CZ" dirty="0" smtClean="0"/>
              <a:t> „krize“ and inflace </a:t>
            </a:r>
          </a:p>
          <a:p>
            <a:r>
              <a:rPr lang="cs-CZ" dirty="0" smtClean="0"/>
              <a:t>Sjednocování Evropy a spolupráce se SRN  </a:t>
            </a:r>
          </a:p>
          <a:p>
            <a:r>
              <a:rPr lang="cs-CZ" dirty="0" smtClean="0"/>
              <a:t>Liberalizace (umělé přerušení atd.)   </a:t>
            </a:r>
          </a:p>
          <a:p>
            <a:r>
              <a:rPr lang="cs-CZ" dirty="0" smtClean="0"/>
              <a:t>Snížení aktivního volebního práva 18 - 21 </a:t>
            </a:r>
          </a:p>
          <a:p>
            <a:r>
              <a:rPr lang="cs-CZ" dirty="0" smtClean="0"/>
              <a:t>1977, první krok k regulaci kampaně </a:t>
            </a:r>
          </a:p>
          <a:p>
            <a:r>
              <a:rPr lang="cs-CZ" dirty="0" smtClean="0"/>
              <a:t>FM: problematické partnerství s PCF </a:t>
            </a:r>
          </a:p>
          <a:p>
            <a:r>
              <a:rPr lang="cs-CZ" dirty="0" smtClean="0"/>
              <a:t>Volby 1978 a „bipolární </a:t>
            </a:r>
            <a:r>
              <a:rPr lang="cs-CZ" dirty="0" err="1" smtClean="0"/>
              <a:t>čtverilka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VGD: role Jacques Chirac (RPR) </a:t>
            </a:r>
          </a:p>
          <a:p>
            <a:r>
              <a:rPr lang="cs-CZ" dirty="0" smtClean="0"/>
              <a:t>Volby v reálném čase a datu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480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242"/>
            <a:ext cx="8229600" cy="1143000"/>
          </a:xfrm>
        </p:spPr>
        <p:txBody>
          <a:bodyPr/>
          <a:lstStyle/>
          <a:p>
            <a:r>
              <a:rPr lang="cs-CZ" dirty="0" smtClean="0"/>
              <a:t>1981 VGD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„kandidát naděje“ and “občanský kandidát“  </a:t>
            </a:r>
          </a:p>
          <a:p>
            <a:r>
              <a:rPr lang="cs-CZ" dirty="0" smtClean="0"/>
              <a:t>VGD používání neformálních obratů v projevu  </a:t>
            </a:r>
          </a:p>
          <a:p>
            <a:r>
              <a:rPr lang="cs-CZ" dirty="0" smtClean="0"/>
              <a:t>FM používání spíše formálního jazyka „my“  </a:t>
            </a:r>
          </a:p>
          <a:p>
            <a:r>
              <a:rPr lang="cs-CZ" dirty="0" smtClean="0"/>
              <a:t>Klíčové bylo pro FM převzetí voličů PCF a pro VGD naopak „vlažná podpora od </a:t>
            </a:r>
            <a:r>
              <a:rPr lang="cs-CZ" dirty="0" err="1" smtClean="0"/>
              <a:t>JCh</a:t>
            </a:r>
            <a:r>
              <a:rPr lang="cs-CZ" dirty="0"/>
              <a:t> </a:t>
            </a:r>
            <a:r>
              <a:rPr lang="cs-CZ" dirty="0" smtClean="0"/>
              <a:t>a RPR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382176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76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5102"/>
            <a:ext cx="8229600" cy="1143000"/>
          </a:xfrm>
        </p:spPr>
        <p:txBody>
          <a:bodyPr/>
          <a:lstStyle/>
          <a:p>
            <a:r>
              <a:rPr lang="cs-CZ" dirty="0" smtClean="0"/>
              <a:t>1981 VGD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2" y="980728"/>
            <a:ext cx="8879055" cy="30963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18" y="4293096"/>
            <a:ext cx="4619161" cy="20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Kampaň ve Francii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14 dnů před I. Kolem voleb </a:t>
            </a:r>
          </a:p>
          <a:p>
            <a:r>
              <a:rPr lang="cs-CZ" dirty="0" smtClean="0"/>
              <a:t>Dlouhou doby bez jakékoliv regulace </a:t>
            </a:r>
          </a:p>
          <a:p>
            <a:r>
              <a:rPr lang="cs-CZ" dirty="0" smtClean="0"/>
              <a:t>UK, SRN, Itálie o hodně dříve než FR </a:t>
            </a:r>
          </a:p>
          <a:p>
            <a:r>
              <a:rPr lang="cs-CZ" dirty="0" smtClean="0"/>
              <a:t>Francie 1988, nástup voleb do EP a </a:t>
            </a:r>
            <a:r>
              <a:rPr lang="cs-CZ" dirty="0" err="1" smtClean="0"/>
              <a:t>reg</a:t>
            </a:r>
            <a:r>
              <a:rPr lang="cs-CZ" dirty="0" smtClean="0"/>
              <a:t>.  </a:t>
            </a:r>
          </a:p>
          <a:p>
            <a:r>
              <a:rPr lang="cs-CZ" dirty="0" smtClean="0"/>
              <a:t>1990, 1993, 1995 a 1996 úprava voleb jednotlivě: prezidentské, AN, regionální, EP, komunální volby 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779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 </a:t>
            </a:r>
            <a:r>
              <a:rPr lang="cs-CZ" dirty="0" err="1" smtClean="0"/>
              <a:t>campaign</a:t>
            </a:r>
            <a:r>
              <a:rPr lang="cs-CZ" dirty="0" smtClean="0"/>
              <a:t> 1981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1" y="1317479"/>
            <a:ext cx="7574282" cy="52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97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VGD II. Kolo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39" y="1762679"/>
            <a:ext cx="4923721" cy="33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6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J. Chirac  - RPR 1981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032448" cy="53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10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</a:t>
            </a:r>
            <a:r>
              <a:rPr lang="cs-CZ" dirty="0" err="1" smtClean="0"/>
              <a:t>Marchaise</a:t>
            </a:r>
            <a:r>
              <a:rPr lang="cs-CZ" dirty="0" smtClean="0"/>
              <a:t> – PCF 1981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5476"/>
            <a:ext cx="8129171" cy="53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05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632" y="0"/>
            <a:ext cx="8229600" cy="980728"/>
          </a:xfrm>
        </p:spPr>
        <p:txBody>
          <a:bodyPr/>
          <a:lstStyle/>
          <a:p>
            <a:r>
              <a:rPr lang="cs-CZ" dirty="0" smtClean="0"/>
              <a:t>1981 FM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cs-CZ" dirty="0" smtClean="0"/>
              <a:t>Strategie „běžného občana“</a:t>
            </a:r>
          </a:p>
          <a:p>
            <a:r>
              <a:rPr lang="cs-CZ" dirty="0" smtClean="0"/>
              <a:t>TV vystoupení bylo plní termínů „běžní občané, obyčejní lidé“ v kombinaci s odborným termínem.  </a:t>
            </a:r>
          </a:p>
          <a:p>
            <a:r>
              <a:rPr lang="cs-CZ" dirty="0" smtClean="0"/>
              <a:t>Mezi prvním a druhým kolem byl prezentován  film popisující „Tour de France FM“</a:t>
            </a:r>
          </a:p>
          <a:p>
            <a:r>
              <a:rPr lang="cs-CZ" dirty="0" smtClean="0"/>
              <a:t>Role </a:t>
            </a:r>
            <a:r>
              <a:rPr lang="cs-CZ" dirty="0" err="1" smtClean="0"/>
              <a:t>Danielle</a:t>
            </a:r>
            <a:r>
              <a:rPr lang="cs-CZ" dirty="0" smtClean="0"/>
              <a:t> </a:t>
            </a:r>
            <a:r>
              <a:rPr lang="cs-CZ" dirty="0" err="1" smtClean="0"/>
              <a:t>Mitterrand</a:t>
            </a:r>
            <a:r>
              <a:rPr lang="cs-CZ" dirty="0" smtClean="0"/>
              <a:t>, opozice vůči „madame VGD“ </a:t>
            </a:r>
          </a:p>
          <a:p>
            <a:r>
              <a:rPr lang="cs-CZ" dirty="0" smtClean="0"/>
              <a:t>10. 5. 1981 pouť okolo malé obce společně s novináři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386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/>
              <a:t>Bernard </a:t>
            </a:r>
            <a:r>
              <a:rPr lang="cs-CZ" dirty="0" err="1" smtClean="0"/>
              <a:t>Cathelet</a:t>
            </a:r>
            <a:r>
              <a:rPr lang="cs-CZ" dirty="0" smtClean="0"/>
              <a:t>, sociolog s vlastním konceptem „</a:t>
            </a:r>
            <a:r>
              <a:rPr lang="cs-CZ" dirty="0" err="1" smtClean="0"/>
              <a:t>sociostyle</a:t>
            </a:r>
            <a:r>
              <a:rPr lang="cs-CZ" dirty="0" smtClean="0"/>
              <a:t>“ – </a:t>
            </a:r>
            <a:r>
              <a:rPr lang="cs-CZ" dirty="0" err="1" smtClean="0"/>
              <a:t>lifestyle</a:t>
            </a:r>
            <a:r>
              <a:rPr lang="cs-CZ" dirty="0" smtClean="0"/>
              <a:t> ve společnosti  </a:t>
            </a:r>
          </a:p>
          <a:p>
            <a:r>
              <a:rPr lang="cs-CZ" dirty="0" smtClean="0"/>
              <a:t>Komunikační strategie - „kulturní změna“ </a:t>
            </a:r>
          </a:p>
          <a:p>
            <a:r>
              <a:rPr lang="cs-CZ" dirty="0" smtClean="0"/>
              <a:t>La </a:t>
            </a:r>
            <a:r>
              <a:rPr lang="cs-CZ" dirty="0" err="1" smtClean="0"/>
              <a:t>force</a:t>
            </a:r>
            <a:r>
              <a:rPr lang="cs-CZ" dirty="0" smtClean="0"/>
              <a:t> </a:t>
            </a:r>
            <a:r>
              <a:rPr lang="cs-CZ" dirty="0" err="1" smtClean="0"/>
              <a:t>tranquille</a:t>
            </a:r>
            <a:r>
              <a:rPr lang="cs-CZ" dirty="0" smtClean="0"/>
              <a:t> – změna, ale zpět  </a:t>
            </a:r>
          </a:p>
          <a:p>
            <a:r>
              <a:rPr lang="fr-FR" dirty="0" smtClean="0"/>
              <a:t>„</a:t>
            </a:r>
            <a:r>
              <a:rPr lang="fr-FR" i="1" dirty="0"/>
              <a:t>L´Autre chemin. Une autre politice, un autre president</a:t>
            </a:r>
            <a:r>
              <a:rPr lang="fr-FR" dirty="0" smtClean="0"/>
              <a:t>“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017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 </a:t>
            </a:r>
            <a:r>
              <a:rPr lang="cs-CZ" dirty="0"/>
              <a:t>„La 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tranquille</a:t>
            </a:r>
            <a:r>
              <a:rPr lang="cs-CZ" dirty="0"/>
              <a:t>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8" y="1916832"/>
            <a:ext cx="886680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98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1981 - 1995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New TV program „Ca </a:t>
            </a:r>
            <a:r>
              <a:rPr lang="cs-CZ" dirty="0" err="1" smtClean="0"/>
              <a:t>nous</a:t>
            </a:r>
            <a:r>
              <a:rPr lang="cs-CZ" dirty="0" smtClean="0"/>
              <a:t> </a:t>
            </a:r>
            <a:r>
              <a:rPr lang="cs-CZ" dirty="0" err="1" smtClean="0"/>
              <a:t>interesse</a:t>
            </a:r>
            <a:r>
              <a:rPr lang="cs-CZ" dirty="0" smtClean="0"/>
              <a:t> </a:t>
            </a:r>
            <a:r>
              <a:rPr lang="cs-CZ" dirty="0" err="1" smtClean="0"/>
              <a:t>monsieur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Président</a:t>
            </a:r>
            <a:r>
              <a:rPr lang="cs-CZ" dirty="0" smtClean="0"/>
              <a:t>“ – </a:t>
            </a:r>
          </a:p>
          <a:p>
            <a:r>
              <a:rPr lang="cs-CZ" dirty="0" smtClean="0"/>
              <a:t>Bilaterální „estráda pro lid“  </a:t>
            </a:r>
          </a:p>
          <a:p>
            <a:r>
              <a:rPr lang="cs-CZ" dirty="0" smtClean="0"/>
              <a:t>1995 J. </a:t>
            </a:r>
            <a:r>
              <a:rPr lang="cs-CZ" dirty="0" err="1" smtClean="0"/>
              <a:t>Pilhan</a:t>
            </a:r>
            <a:r>
              <a:rPr lang="cs-CZ" dirty="0" smtClean="0"/>
              <a:t> dlouhodobý poradce FM nakonec přešel k J. Chirac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953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3672"/>
            <a:ext cx="8229600" cy="1143000"/>
          </a:xfrm>
        </p:spPr>
        <p:txBody>
          <a:bodyPr/>
          <a:lstStyle/>
          <a:p>
            <a:r>
              <a:rPr lang="cs-CZ" dirty="0" smtClean="0"/>
              <a:t>1988 – </a:t>
            </a:r>
            <a:r>
              <a:rPr lang="cs-CZ" dirty="0" err="1" smtClean="0"/>
              <a:t>Géneration</a:t>
            </a:r>
            <a:r>
              <a:rPr lang="cs-CZ" dirty="0" smtClean="0"/>
              <a:t> </a:t>
            </a:r>
            <a:r>
              <a:rPr lang="cs-CZ" dirty="0" err="1" smtClean="0"/>
              <a:t>Mitterrand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5" y="1268760"/>
            <a:ext cx="8232668" cy="54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62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Election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 - 2012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60965" cy="50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7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 smtClean="0"/>
              <a:t>Regulace volební kampaně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 smtClean="0"/>
              <a:t>Restrikce na veškeré soukromé TV media, během tří měsíců před volbami  </a:t>
            </a:r>
          </a:p>
          <a:p>
            <a:r>
              <a:rPr lang="cs-CZ" dirty="0" smtClean="0"/>
              <a:t>Během 90 dnů je striktně zakázaná veškerá reklama v soukromé TV, včetně telefonování  </a:t>
            </a:r>
          </a:p>
          <a:p>
            <a:r>
              <a:rPr lang="cs-CZ" dirty="0" smtClean="0"/>
              <a:t>Restrikce </a:t>
            </a:r>
            <a:r>
              <a:rPr lang="cs-CZ" dirty="0" err="1" smtClean="0"/>
              <a:t>bilboardů</a:t>
            </a:r>
            <a:r>
              <a:rPr lang="cs-CZ" dirty="0" smtClean="0"/>
              <a:t> (realita?) </a:t>
            </a:r>
          </a:p>
          <a:p>
            <a:r>
              <a:rPr lang="cs-CZ" dirty="0" smtClean="0"/>
              <a:t>Pravidlo tří třetin (prezident/vláda/opozice)  </a:t>
            </a:r>
          </a:p>
          <a:p>
            <a:r>
              <a:rPr lang="cs-CZ" dirty="0" smtClean="0"/>
              <a:t>Od 2000 dvě poloviny vláda/opozice  </a:t>
            </a:r>
          </a:p>
          <a:p>
            <a:r>
              <a:rPr lang="cs-CZ" dirty="0" smtClean="0"/>
              <a:t>Ale od roku 1881 tištěné deníky, média s „otevřeným politickým názorem“ jsou mimo tuto regulaci a mohou informovat průběžně  </a:t>
            </a:r>
          </a:p>
        </p:txBody>
      </p:sp>
    </p:spTree>
    <p:extLst>
      <p:ext uri="{BB962C8B-B14F-4D97-AF65-F5344CB8AC3E}">
        <p14:creationId xmlns:p14="http://schemas.microsoft.com/office/powerpoint/2010/main" val="3084197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2007 Nicolas Sarkozy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4" y="1841500"/>
            <a:ext cx="8220788" cy="44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77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 smtClean="0"/>
              <a:t>2012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24744"/>
            <a:ext cx="8763000" cy="54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15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2012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7" y="1412776"/>
            <a:ext cx="7541871" cy="51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7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NPA – Far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1037"/>
            <a:ext cx="3877915" cy="54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31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 – </a:t>
            </a:r>
            <a:r>
              <a:rPr lang="cs-CZ" dirty="0" err="1" smtClean="0"/>
              <a:t>Jospin</a:t>
            </a:r>
            <a:r>
              <a:rPr lang="cs-CZ" dirty="0" smtClean="0"/>
              <a:t>, </a:t>
            </a:r>
            <a:r>
              <a:rPr lang="cs-CZ" dirty="0" err="1" smtClean="0"/>
              <a:t>Royal</a:t>
            </a:r>
            <a:r>
              <a:rPr lang="cs-CZ" dirty="0" smtClean="0"/>
              <a:t>, </a:t>
            </a:r>
            <a:r>
              <a:rPr lang="cs-CZ" dirty="0" err="1" smtClean="0"/>
              <a:t>Hollande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www.youtube.com/watch?v=sgLCqFmzzpQ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www.youtube.com/watch?v=hVtpufFN95E&amp;nohtml5=False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www.youtube.com/watch?v=Iy5yc6-E6gM&amp;nohtml5=False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497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UMP – Chirac, Sarkozy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https://www.youtube.com/watch?v=_</a:t>
            </a:r>
            <a:r>
              <a:rPr lang="cs-CZ" dirty="0" smtClean="0">
                <a:hlinkClick r:id="rId2"/>
              </a:rPr>
              <a:t>xsLo9zWJh4&amp;nohtml5=False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www.youtube.com/watch?v=HpttGntCPZM&amp;nohtml5=False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www.youtube.com/watch?v=EkuPdIK_6IE&amp;nohtml5=False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929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Jean M.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Pen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www.youtube.com/watch?v=RP6Fr5GRmjg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www.youtube.com/watch?v=JFRlkxwnHdg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www.youtube.com/watch?v=CwnXx5Jv2c0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www.youtube.com/watch?v=94GBLvwLWY4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www.youtube.com/watch?v=loatjnSZtCk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084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www.youtube.com/watch?v=psfbQL_L0GA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www.youtube.com/watch?v=Mx642tlQEHc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www.youtube.com/watch?v=FYWnuQc5mYA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695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Institut </a:t>
            </a:r>
            <a:r>
              <a:rPr lang="cs-CZ" i="1" dirty="0" err="1"/>
              <a:t>national</a:t>
            </a:r>
            <a:r>
              <a:rPr lang="cs-CZ" i="1" dirty="0"/>
              <a:t> </a:t>
            </a:r>
            <a:r>
              <a:rPr lang="cs-CZ" i="1" dirty="0" err="1" smtClean="0"/>
              <a:t>audivisuel</a:t>
            </a:r>
            <a:r>
              <a:rPr lang="cs-CZ" dirty="0" smtClean="0"/>
              <a:t>, INA</a:t>
            </a:r>
          </a:p>
          <a:p>
            <a:r>
              <a:rPr lang="cs-CZ" i="1" dirty="0"/>
              <a:t>La </a:t>
            </a:r>
            <a:r>
              <a:rPr lang="cs-CZ" i="1" dirty="0" smtClean="0"/>
              <a:t>Politique.net</a:t>
            </a:r>
            <a:endParaRPr lang="cs-CZ" dirty="0" smtClean="0"/>
          </a:p>
          <a:p>
            <a:r>
              <a:rPr lang="cs-CZ" i="1" dirty="0"/>
              <a:t>La </a:t>
            </a:r>
            <a:r>
              <a:rPr lang="cs-CZ" i="1" dirty="0" err="1"/>
              <a:t>Documentation</a:t>
            </a:r>
            <a:r>
              <a:rPr lang="cs-CZ" i="1" dirty="0"/>
              <a:t> </a:t>
            </a:r>
            <a:r>
              <a:rPr lang="cs-CZ" i="1" dirty="0" err="1" smtClean="0"/>
              <a:t>Francaise</a:t>
            </a:r>
            <a:endParaRPr lang="cs-CZ" dirty="0"/>
          </a:p>
          <a:p>
            <a:r>
              <a:rPr lang="cs-CZ" dirty="0" smtClean="0"/>
              <a:t>Christian </a:t>
            </a:r>
            <a:r>
              <a:rPr lang="cs-CZ" dirty="0" err="1" smtClean="0"/>
              <a:t>Delport</a:t>
            </a:r>
            <a:endParaRPr lang="cs-CZ" dirty="0" smtClean="0"/>
          </a:p>
          <a:p>
            <a:r>
              <a:rPr lang="cs-CZ" dirty="0" smtClean="0"/>
              <a:t>Philippa </a:t>
            </a:r>
            <a:r>
              <a:rPr lang="cs-CZ" dirty="0"/>
              <a:t>Jeana </a:t>
            </a:r>
            <a:r>
              <a:rPr lang="cs-CZ" dirty="0" err="1" smtClean="0"/>
              <a:t>Maarek</a:t>
            </a:r>
            <a:r>
              <a:rPr lang="cs-CZ" dirty="0" smtClean="0"/>
              <a:t> </a:t>
            </a:r>
          </a:p>
          <a:p>
            <a:r>
              <a:rPr lang="cs-CZ" dirty="0" smtClean="0"/>
              <a:t>R</a:t>
            </a:r>
            <a:r>
              <a:rPr lang="cs-CZ" dirty="0"/>
              <a:t>. - G. </a:t>
            </a:r>
            <a:r>
              <a:rPr lang="cs-CZ" dirty="0" err="1" smtClean="0"/>
              <a:t>Schwartzenberg</a:t>
            </a:r>
            <a:r>
              <a:rPr lang="cs-CZ" dirty="0" smtClean="0"/>
              <a:t> </a:t>
            </a:r>
          </a:p>
          <a:p>
            <a:r>
              <a:rPr lang="cs-CZ" dirty="0" smtClean="0"/>
              <a:t>Jeana </a:t>
            </a:r>
            <a:r>
              <a:rPr lang="cs-CZ" dirty="0" err="1" smtClean="0"/>
              <a:t>Stoetzel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45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newspapers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398020"/>
              </p:ext>
            </p:extLst>
          </p:nvPr>
        </p:nvGraphicFramePr>
        <p:xfrm>
          <a:off x="179512" y="1268760"/>
          <a:ext cx="8784976" cy="5040192"/>
        </p:xfrm>
        <a:graphic>
          <a:graphicData uri="http://schemas.openxmlformats.org/drawingml/2006/table">
            <a:tbl>
              <a:tblPr/>
              <a:tblGrid>
                <a:gridCol w="151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Newspaper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alignment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Circulation</a:t>
                      </a: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Website</a:t>
                      </a: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L'Express (France)"/>
                        </a:rPr>
                        <a:t>L'Express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weekly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Centre-right"/>
                        </a:rPr>
                        <a:t>centre-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Centre-right"/>
                        </a:rPr>
                        <a:t>right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 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Right-wing politics"/>
                        </a:rPr>
                        <a:t>right-wing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437,800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http://www.lexpress.fr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L'Humanité"/>
                        </a:rPr>
                        <a:t>L'Humanité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Communist"/>
                        </a:rPr>
                        <a:t>communist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Far-left"/>
                        </a:rPr>
                        <a:t>far-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Far-left"/>
                        </a:rPr>
                        <a:t>left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http://www.humanite.presse.fr/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La Croix"/>
                        </a:rPr>
                        <a:t>La Croix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Centrism"/>
                        </a:rPr>
                        <a:t>centre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Catholic"/>
                        </a:rPr>
                        <a:t>Catholic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104,901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http://www.la-croix.com/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La Tribune Internationale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Centrism"/>
                        </a:rPr>
                        <a:t>Centrist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http://www.inttribune.com/fr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Le Figaro"/>
                        </a:rPr>
                        <a:t>Le</a:t>
                      </a:r>
                      <a:r>
                        <a:rPr lang="cs-CZ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Le Figaro"/>
                        </a:rPr>
                        <a:t> Figaro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Right-wing politics"/>
                        </a:rPr>
                        <a:t>right-wing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321,500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http://www.lefigaro.fr/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Le Monde"/>
                        </a:rPr>
                        <a:t>Le Monde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Centre-left"/>
                        </a:rPr>
                        <a:t>centre-</a:t>
                      </a:r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Centre-left"/>
                        </a:rPr>
                        <a:t>left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 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Left-wing politics"/>
                        </a:rPr>
                        <a:t>left-wing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314,000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http://www.lemonde.fr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Libération"/>
                        </a:rPr>
                        <a:t>Libération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Center-left"/>
                        </a:rPr>
                        <a:t>center-</a:t>
                      </a:r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Center-left"/>
                        </a:rPr>
                        <a:t>left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134,800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http://www.liberation.fr/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00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1965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06541"/>
              </p:ext>
            </p:extLst>
          </p:nvPr>
        </p:nvGraphicFramePr>
        <p:xfrm>
          <a:off x="467544" y="1397000"/>
          <a:ext cx="8280921" cy="448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/>
                        <a:t>Candidate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I. </a:t>
                      </a:r>
                      <a:r>
                        <a:rPr lang="cs-CZ" sz="2800" dirty="0" err="1" smtClean="0"/>
                        <a:t>Round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II. </a:t>
                      </a:r>
                      <a:r>
                        <a:rPr lang="cs-CZ" sz="2800" dirty="0" err="1" smtClean="0"/>
                        <a:t>Round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Ch. De </a:t>
                      </a:r>
                      <a:r>
                        <a:rPr lang="cs-CZ" sz="2800" dirty="0" err="1" smtClean="0"/>
                        <a:t>Gaulle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44,65%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55,20%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F.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baseline="0" dirty="0" err="1" smtClean="0"/>
                        <a:t>Mitterrand</a:t>
                      </a:r>
                      <a:r>
                        <a:rPr lang="cs-CZ" sz="2800" baseline="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31,72%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44,80%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Jean </a:t>
                      </a:r>
                      <a:r>
                        <a:rPr lang="cs-CZ" sz="2800" b="1" dirty="0" err="1" smtClean="0"/>
                        <a:t>Lecanuet</a:t>
                      </a:r>
                      <a:r>
                        <a:rPr lang="cs-CZ" sz="2800" b="1" baseline="0" dirty="0" smtClean="0"/>
                        <a:t> 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15,57%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J.L.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baseline="0" dirty="0" err="1" smtClean="0"/>
                        <a:t>Tixier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baseline="0" dirty="0" err="1" smtClean="0"/>
                        <a:t>Vignancourt</a:t>
                      </a:r>
                      <a:r>
                        <a:rPr lang="cs-CZ" sz="2800" baseline="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5,20%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P. </a:t>
                      </a:r>
                      <a:r>
                        <a:rPr lang="cs-CZ" sz="2800" dirty="0" err="1" smtClean="0"/>
                        <a:t>Marcilhacy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1,71%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Marcel </a:t>
                      </a:r>
                      <a:r>
                        <a:rPr lang="cs-CZ" sz="2800" dirty="0" err="1" smtClean="0"/>
                        <a:t>Barbu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1,15%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40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Gaulle</a:t>
            </a:r>
            <a:r>
              <a:rPr lang="cs-CZ" dirty="0" smtClean="0"/>
              <a:t> 1965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2781"/>
            <a:ext cx="3600400" cy="48666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22" y="3284984"/>
            <a:ext cx="2192125" cy="33790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74638"/>
            <a:ext cx="2628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Gaulle</a:t>
            </a:r>
            <a:r>
              <a:rPr lang="cs-CZ" dirty="0" smtClean="0"/>
              <a:t> and media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62" y="2492896"/>
            <a:ext cx="3450068" cy="43294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160243" cy="34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2352"/>
          </a:xfrm>
        </p:spPr>
        <p:txBody>
          <a:bodyPr/>
          <a:lstStyle/>
          <a:p>
            <a:r>
              <a:rPr lang="cs-CZ" dirty="0" smtClean="0"/>
              <a:t>1965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08912" cy="59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4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1238</Words>
  <Application>Microsoft Office PowerPoint</Application>
  <PresentationFormat>Předvádění na obrazovce (4:3)</PresentationFormat>
  <Paragraphs>275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Motiv systému Office</vt:lpstr>
      <vt:lpstr>Francouzská politika  a politické strany POL 235</vt:lpstr>
      <vt:lpstr>Prezidentské volby   </vt:lpstr>
      <vt:lpstr>Kampaň ve Francii  </vt:lpstr>
      <vt:lpstr>Regulace volební kampaně   </vt:lpstr>
      <vt:lpstr>French newspapers</vt:lpstr>
      <vt:lpstr>1965</vt:lpstr>
      <vt:lpstr>De Gaulle 1965</vt:lpstr>
      <vt:lpstr>De Gaulle and media </vt:lpstr>
      <vt:lpstr>1965</vt:lpstr>
      <vt:lpstr>Francois Mitterand 1965</vt:lpstr>
      <vt:lpstr>Jean Lecanuet 1965</vt:lpstr>
      <vt:lpstr>Jean Lecanuet</vt:lpstr>
      <vt:lpstr>1969</vt:lpstr>
      <vt:lpstr>1969 – Pompidou </vt:lpstr>
      <vt:lpstr>1969 – Poher </vt:lpstr>
      <vt:lpstr>1974 </vt:lpstr>
      <vt:lpstr>1974  </vt:lpstr>
      <vt:lpstr>1974 VGD </vt:lpstr>
      <vt:lpstr>V. G. D´Estaign 1974 </vt:lpstr>
      <vt:lpstr>VGD 1974 </vt:lpstr>
      <vt:lpstr>1974 newspapers </vt:lpstr>
      <vt:lpstr>1974 FM </vt:lpstr>
      <vt:lpstr>1974 François Mitterrand</vt:lpstr>
      <vt:lpstr>1981 </vt:lpstr>
      <vt:lpstr>1981</vt:lpstr>
      <vt:lpstr>1981 VGD</vt:lpstr>
      <vt:lpstr>VGD Incumbent president 1981 </vt:lpstr>
      <vt:lpstr>1981 VGD</vt:lpstr>
      <vt:lpstr>1981 VGD  </vt:lpstr>
      <vt:lpstr>Negativ campaign 1981 </vt:lpstr>
      <vt:lpstr>VGD II. Kolo </vt:lpstr>
      <vt:lpstr>J. Chirac  - RPR 1981 </vt:lpstr>
      <vt:lpstr>G. Marchaise – PCF 1981 </vt:lpstr>
      <vt:lpstr>1981 FM </vt:lpstr>
      <vt:lpstr>1981</vt:lpstr>
      <vt:lpstr>1981 „La force tranquille“</vt:lpstr>
      <vt:lpstr>1981 - 1995</vt:lpstr>
      <vt:lpstr>1988 – Géneration Mitterrand </vt:lpstr>
      <vt:lpstr>Election campaign - 2012</vt:lpstr>
      <vt:lpstr>2007 Nicolas Sarkozy </vt:lpstr>
      <vt:lpstr>2012 </vt:lpstr>
      <vt:lpstr>2012</vt:lpstr>
      <vt:lpstr>NPA – Far left </vt:lpstr>
      <vt:lpstr>PS – Jospin, Royal, Hollande</vt:lpstr>
      <vt:lpstr>UMP – Chirac, Sarkozy</vt:lpstr>
      <vt:lpstr>Jean M. Le Pen </vt:lpstr>
      <vt:lpstr>2017</vt:lpstr>
      <vt:lpstr>Source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Campaigns Around the Globe: Selected Case Studies</dc:title>
  <dc:creator>Michal Pink</dc:creator>
  <cp:lastModifiedBy>Michal Pink</cp:lastModifiedBy>
  <cp:revision>75</cp:revision>
  <cp:lastPrinted>2016-04-12T14:38:39Z</cp:lastPrinted>
  <dcterms:created xsi:type="dcterms:W3CDTF">2016-04-07T08:58:19Z</dcterms:created>
  <dcterms:modified xsi:type="dcterms:W3CDTF">2017-11-28T06:54:40Z</dcterms:modified>
</cp:coreProperties>
</file>