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65" r:id="rId12"/>
    <p:sldId id="266" r:id="rId13"/>
    <p:sldId id="267" r:id="rId14"/>
    <p:sldId id="276" r:id="rId15"/>
    <p:sldId id="268" r:id="rId16"/>
    <p:sldId id="269" r:id="rId17"/>
    <p:sldId id="270" r:id="rId18"/>
    <p:sldId id="277" r:id="rId19"/>
    <p:sldId id="271" r:id="rId20"/>
    <p:sldId id="272" r:id="rId21"/>
    <p:sldId id="273" r:id="rId22"/>
    <p:sldId id="274" r:id="rId23"/>
    <p:sldId id="278" r:id="rId24"/>
    <p:sldId id="279" r:id="rId25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9CB5-077B-44A1-AE99-09AFEF9FCF43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068AF-13D4-4709-9AF8-C0AD8F0FA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Proměny role a pozice hlavy státu na Ukrajině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POL347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Ústava 1996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Prosazena </a:t>
            </a:r>
            <a:r>
              <a:rPr lang="cs-CZ" dirty="0" smtClean="0"/>
              <a:t>Kučmou, výrazně posiluje prezidentské pravomoci (</a:t>
            </a:r>
            <a:r>
              <a:rPr lang="cs-CZ" dirty="0" err="1" smtClean="0"/>
              <a:t>semiprezidentský</a:t>
            </a:r>
            <a:r>
              <a:rPr lang="cs-CZ" dirty="0" smtClean="0"/>
              <a:t>/</a:t>
            </a:r>
            <a:r>
              <a:rPr lang="cs-CZ" dirty="0" err="1" smtClean="0"/>
              <a:t>superprezidentský</a:t>
            </a:r>
            <a:r>
              <a:rPr lang="cs-CZ" dirty="0" smtClean="0"/>
              <a:t> systém)</a:t>
            </a:r>
          </a:p>
          <a:p>
            <a:pPr lvl="1"/>
            <a:r>
              <a:rPr lang="cs-CZ" dirty="0" smtClean="0"/>
              <a:t>Prezident jmenuje premiéra a může ho/ji kdykoliv odvolat</a:t>
            </a:r>
          </a:p>
          <a:p>
            <a:pPr lvl="1"/>
            <a:r>
              <a:rPr lang="cs-CZ" dirty="0" smtClean="0"/>
              <a:t>Parlament musí vyslovit premiérovi (nikoliv vládě) důvěru</a:t>
            </a:r>
          </a:p>
          <a:p>
            <a:pPr lvl="1"/>
            <a:r>
              <a:rPr lang="cs-CZ" dirty="0" smtClean="0"/>
              <a:t>Prezident může rozpustit parlament, pokud se nesejde do 30 dní, není možné do 30 dnů sestavit vládu, nebo do 60 dnů od pádu premiéra není sestavena nová vláda</a:t>
            </a:r>
          </a:p>
          <a:p>
            <a:pPr lvl="1"/>
            <a:r>
              <a:rPr lang="cs-CZ" dirty="0" smtClean="0"/>
              <a:t>Prezidentské veto </a:t>
            </a:r>
            <a:r>
              <a:rPr lang="cs-CZ" dirty="0" err="1" smtClean="0"/>
              <a:t>přehlasovatelné</a:t>
            </a:r>
            <a:r>
              <a:rPr lang="cs-CZ" dirty="0" smtClean="0"/>
              <a:t> 2/3 většinou</a:t>
            </a:r>
          </a:p>
          <a:p>
            <a:pPr lvl="1"/>
            <a:r>
              <a:rPr lang="cs-CZ" dirty="0" smtClean="0"/>
              <a:t>Prezidenta je možné velmi komplikovaně odvolat za velezradu či závažný trestný čin (žalobu podá parlament, proces musí „posvětit“ Nejvyšší a Ústavní soud, poté odvolává parlament ¾ většinou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120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Volby v Kučmově éře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Znovuzvolen 1999, vyhrál první kolo (38 %), ve druhém jeho soupeřem Petro </a:t>
            </a:r>
            <a:r>
              <a:rPr lang="cs-CZ" dirty="0" err="1" smtClean="0"/>
              <a:t>Symoněnko</a:t>
            </a:r>
            <a:r>
              <a:rPr lang="cs-CZ" dirty="0" smtClean="0"/>
              <a:t> (KPU), Kučma vítězí 57,7 : 38,8</a:t>
            </a:r>
          </a:p>
          <a:p>
            <a:r>
              <a:rPr lang="cs-CZ" dirty="0" smtClean="0"/>
              <a:t>Parlamentní volby v letech 1998 a 2002 dle navrstvujícího smíšeného systému (225 voleno FPTP a 225 poměrně)</a:t>
            </a:r>
          </a:p>
          <a:p>
            <a:pPr lvl="1"/>
            <a:r>
              <a:rPr lang="cs-CZ" dirty="0" smtClean="0"/>
              <a:t>1998 vítězí nezávislí, ze stran nejsilnější KPU</a:t>
            </a:r>
          </a:p>
          <a:p>
            <a:pPr lvl="1"/>
            <a:r>
              <a:rPr lang="cs-CZ" dirty="0" smtClean="0"/>
              <a:t>2002 střet prezidentského a opozičního bloku (veden bývalým premiérem Juščenkem), prezidentský blok díky většinové složce získává těsnou většinu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040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Kučmova 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Fakticky Kučmův režim</a:t>
            </a:r>
          </a:p>
          <a:p>
            <a:r>
              <a:rPr lang="cs-CZ" dirty="0" smtClean="0"/>
              <a:t>V letech 2000-2001 se ještě pokoušel dále posílit pravomoci (zvažováno referendum oslabující pozici parlamentu – mj. oslabení imunity poslanců, možnost referenda o rozpuštění parlamentu)</a:t>
            </a:r>
          </a:p>
          <a:p>
            <a:r>
              <a:rPr lang="cs-CZ" dirty="0" smtClean="0"/>
              <a:t>Kučmovi uškodilo zveřejnění nahrávky dokazující, že se podílí na řadě věcí (korupce, obchod se zbraněmi, zastrašování novinářů)</a:t>
            </a:r>
          </a:p>
          <a:p>
            <a:r>
              <a:rPr lang="cs-CZ" dirty="0" smtClean="0"/>
              <a:t>Později nahrávka dokazující, že si objednal vraždu novináře </a:t>
            </a:r>
            <a:r>
              <a:rPr lang="cs-CZ" dirty="0" err="1" smtClean="0"/>
              <a:t>Gongadzeho</a:t>
            </a:r>
            <a:endParaRPr lang="cs-CZ" dirty="0" smtClean="0"/>
          </a:p>
          <a:p>
            <a:r>
              <a:rPr lang="cs-CZ" dirty="0" smtClean="0"/>
              <a:t>Celkově ale posílení vlivu klanů napojených na prezidenta a jeho nejbližší spolupracovníky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843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Volby 2004 a Oranžová revoluce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Kučma si vymohl možnost kandidovat potřetí, ale nevyužil ji (nízká popularita), vsadil na </a:t>
            </a:r>
            <a:r>
              <a:rPr lang="cs-CZ" dirty="0" err="1" smtClean="0"/>
              <a:t>Janukovyče</a:t>
            </a:r>
            <a:r>
              <a:rPr lang="cs-CZ" dirty="0" smtClean="0"/>
              <a:t> (úřadující premiér)</a:t>
            </a:r>
          </a:p>
          <a:p>
            <a:r>
              <a:rPr lang="cs-CZ" dirty="0" smtClean="0"/>
              <a:t>V obavách z prohry zvažoval prezidentský tábor změnu ústavy (posílení parlamentu)</a:t>
            </a:r>
          </a:p>
          <a:p>
            <a:r>
              <a:rPr lang="cs-CZ" dirty="0" smtClean="0"/>
              <a:t>V prvním kole těsné vítězství </a:t>
            </a:r>
            <a:r>
              <a:rPr lang="cs-CZ" dirty="0" err="1" smtClean="0"/>
              <a:t>Juščenka</a:t>
            </a:r>
            <a:r>
              <a:rPr lang="cs-CZ" dirty="0" smtClean="0"/>
              <a:t> (39,90 : 39,26)</a:t>
            </a:r>
          </a:p>
          <a:p>
            <a:r>
              <a:rPr lang="cs-CZ" dirty="0" smtClean="0"/>
              <a:t>Po druhém kole prohlášen vítězem </a:t>
            </a:r>
            <a:r>
              <a:rPr lang="cs-CZ" dirty="0" err="1" smtClean="0"/>
              <a:t>Janukovyč</a:t>
            </a:r>
            <a:r>
              <a:rPr lang="cs-CZ" dirty="0" smtClean="0"/>
              <a:t> (49,46 : </a:t>
            </a:r>
            <a:r>
              <a:rPr lang="cs-CZ" dirty="0" err="1" smtClean="0"/>
              <a:t>46</a:t>
            </a:r>
            <a:r>
              <a:rPr lang="cs-CZ" dirty="0" smtClean="0"/>
              <a:t>,61)</a:t>
            </a:r>
          </a:p>
          <a:p>
            <a:r>
              <a:rPr lang="cs-CZ" dirty="0" smtClean="0"/>
              <a:t>Po vlně protestů druhé kolo opakováno, vítězem </a:t>
            </a:r>
            <a:r>
              <a:rPr lang="cs-CZ" dirty="0" err="1" smtClean="0"/>
              <a:t>Juščenko</a:t>
            </a:r>
            <a:r>
              <a:rPr lang="cs-CZ" dirty="0" smtClean="0"/>
              <a:t> (51,99 : 44,20)</a:t>
            </a:r>
          </a:p>
          <a:p>
            <a:r>
              <a:rPr lang="cs-CZ" dirty="0" smtClean="0"/>
              <a:t>Juščenko ale musel přistoupit na revizi postavení </a:t>
            </a:r>
            <a:r>
              <a:rPr lang="cs-CZ" dirty="0" smtClean="0"/>
              <a:t>prezidenta (revize ústavy v roce 2004, účinná od roku 2006)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746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Juščenko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1980 v KSSS</a:t>
            </a:r>
          </a:p>
          <a:p>
            <a:r>
              <a:rPr lang="cs-CZ" dirty="0" smtClean="0"/>
              <a:t>Účetní, později bankéř, 1993-9 guvernér Národní banky</a:t>
            </a:r>
          </a:p>
          <a:p>
            <a:r>
              <a:rPr lang="cs-CZ" dirty="0" smtClean="0"/>
              <a:t>1999-2001 premiér</a:t>
            </a:r>
          </a:p>
          <a:p>
            <a:r>
              <a:rPr lang="cs-CZ" dirty="0" smtClean="0"/>
              <a:t>Před volbami v roce 2004 otráven dioxiny, vyléčen, ale zůstal poznamenán ve tváři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876039"/>
            <a:ext cx="3240360" cy="204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972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v postavení </a:t>
            </a:r>
            <a:r>
              <a:rPr lang="cs-CZ" dirty="0" smtClean="0"/>
              <a:t>prezidenta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Oslabení ve prospěch parlamentu (a vlády):</a:t>
            </a:r>
          </a:p>
          <a:p>
            <a:pPr lvl="1"/>
            <a:r>
              <a:rPr lang="cs-CZ" dirty="0" smtClean="0"/>
              <a:t>premiéra a složení vlády (kromě ministrů zahraničí a obrany) vybere parlament, prezidentovo jmenování je formální</a:t>
            </a:r>
          </a:p>
          <a:p>
            <a:pPr lvl="1"/>
            <a:r>
              <a:rPr lang="cs-CZ" dirty="0" smtClean="0"/>
              <a:t>prezident nemůže premiéra z vlastní vůle odvolat</a:t>
            </a:r>
          </a:p>
          <a:p>
            <a:pPr lvl="1"/>
            <a:r>
              <a:rPr lang="cs-CZ" dirty="0" smtClean="0"/>
              <a:t>zachováno právo veta a omezená možnost rozpustit parlament</a:t>
            </a:r>
          </a:p>
          <a:p>
            <a:pPr lvl="1"/>
            <a:r>
              <a:rPr lang="cs-CZ" dirty="0" smtClean="0"/>
              <a:t>součástí reforem přechod k poměrném systému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Prezidentství Viktora </a:t>
            </a:r>
            <a:r>
              <a:rPr lang="cs-CZ" dirty="0" err="1" smtClean="0"/>
              <a:t>Juščenka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Velmi aktivní při využívání pravomocí (i po oslabení v roce </a:t>
            </a:r>
            <a:r>
              <a:rPr lang="cs-CZ" dirty="0" smtClean="0"/>
              <a:t>2006)</a:t>
            </a:r>
            <a:endParaRPr lang="cs-CZ" dirty="0" smtClean="0"/>
          </a:p>
          <a:p>
            <a:r>
              <a:rPr lang="cs-CZ" dirty="0" smtClean="0"/>
              <a:t>Už v roce 2005 rozbil spolupráci s </a:t>
            </a:r>
            <a:r>
              <a:rPr lang="cs-CZ" dirty="0" err="1" smtClean="0"/>
              <a:t>Julijí</a:t>
            </a:r>
            <a:r>
              <a:rPr lang="cs-CZ" dirty="0" smtClean="0"/>
              <a:t> </a:t>
            </a:r>
            <a:r>
              <a:rPr lang="cs-CZ" dirty="0" err="1" smtClean="0"/>
              <a:t>Tymošenko</a:t>
            </a:r>
            <a:r>
              <a:rPr lang="cs-CZ" dirty="0" smtClean="0"/>
              <a:t> (premiérka stojící v čele bloku, který se podílel s </a:t>
            </a:r>
            <a:r>
              <a:rPr lang="cs-CZ" dirty="0" err="1" smtClean="0"/>
              <a:t>Juščenkovou</a:t>
            </a:r>
            <a:r>
              <a:rPr lang="cs-CZ" dirty="0" smtClean="0"/>
              <a:t> Naší Ukrajinou na Oranžové revoluci); aby prosadil svého kandidáta, spolupracoval s </a:t>
            </a:r>
            <a:r>
              <a:rPr lang="cs-CZ" dirty="0" err="1" smtClean="0"/>
              <a:t>Janukovyčovou</a:t>
            </a:r>
            <a:r>
              <a:rPr lang="cs-CZ" dirty="0" smtClean="0"/>
              <a:t> Stranou regionů</a:t>
            </a:r>
          </a:p>
          <a:p>
            <a:r>
              <a:rPr lang="cs-CZ" dirty="0" smtClean="0"/>
              <a:t>Parlamentní volby 2006 umožňovaly vznik koalice druhé </a:t>
            </a:r>
            <a:r>
              <a:rPr lang="cs-CZ" dirty="0" err="1" smtClean="0"/>
              <a:t>Tymošenko</a:t>
            </a:r>
            <a:r>
              <a:rPr lang="cs-CZ" dirty="0" smtClean="0"/>
              <a:t> s třetí Naší Ukrajinou, ale </a:t>
            </a:r>
            <a:r>
              <a:rPr lang="cs-CZ" dirty="0" err="1" smtClean="0"/>
              <a:t>Juščenko</a:t>
            </a:r>
            <a:r>
              <a:rPr lang="cs-CZ" dirty="0" smtClean="0"/>
              <a:t> dal přednost </a:t>
            </a:r>
            <a:r>
              <a:rPr lang="cs-CZ" dirty="0" err="1" smtClean="0"/>
              <a:t>Janukovyčovi</a:t>
            </a:r>
            <a:r>
              <a:rPr lang="cs-CZ" dirty="0" smtClean="0"/>
              <a:t> (jeho strana volby vyhrála a jeho jmenováním se dala zablokovat </a:t>
            </a:r>
            <a:r>
              <a:rPr lang="cs-CZ" dirty="0" err="1" smtClean="0"/>
              <a:t>Tymošenko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Spolupráce s </a:t>
            </a:r>
            <a:r>
              <a:rPr lang="cs-CZ" dirty="0" err="1" smtClean="0"/>
              <a:t>Janukovyčem</a:t>
            </a:r>
            <a:r>
              <a:rPr lang="cs-CZ" dirty="0" smtClean="0"/>
              <a:t> nefungovala a vládní většina brzy závisela na frakcích a jednotlivcích; toho využil </a:t>
            </a:r>
            <a:r>
              <a:rPr lang="cs-CZ" dirty="0" err="1" smtClean="0"/>
              <a:t>Juščenko</a:t>
            </a:r>
            <a:r>
              <a:rPr lang="cs-CZ" dirty="0" smtClean="0"/>
              <a:t> k rozpuštění parlamentu (sporné, protože nebyly nesporně naplněny podmínky k rozpuštění)</a:t>
            </a:r>
          </a:p>
          <a:p>
            <a:r>
              <a:rPr lang="cs-CZ" dirty="0" smtClean="0"/>
              <a:t>Po parlamentních volbách 2007 koalice (opět druhé) </a:t>
            </a:r>
            <a:r>
              <a:rPr lang="cs-CZ" dirty="0" err="1" smtClean="0"/>
              <a:t>Tymošenko</a:t>
            </a:r>
            <a:r>
              <a:rPr lang="cs-CZ" dirty="0" smtClean="0"/>
              <a:t> s (opět třetí) Naší Ukrajinou, koalice se brzy rozpadla</a:t>
            </a:r>
          </a:p>
          <a:p>
            <a:r>
              <a:rPr lang="cs-CZ" dirty="0" smtClean="0"/>
              <a:t>Další pokus o rozpuštění parlamentu (2008) byl zrušen soudem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Nástup Viktora </a:t>
            </a:r>
            <a:r>
              <a:rPr lang="cs-CZ" dirty="0" err="1" smtClean="0"/>
              <a:t>Janukovyče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Celkové zklamání z </a:t>
            </a:r>
            <a:r>
              <a:rPr lang="cs-CZ" dirty="0" err="1" smtClean="0"/>
              <a:t>Juščenka</a:t>
            </a:r>
            <a:r>
              <a:rPr lang="cs-CZ" dirty="0" smtClean="0"/>
              <a:t> (nenaplněny naděje Oranžové revoluce, kritizován pro překračování pravomocí)</a:t>
            </a:r>
          </a:p>
          <a:p>
            <a:r>
              <a:rPr lang="cs-CZ" dirty="0" err="1" smtClean="0"/>
              <a:t>Juščenko</a:t>
            </a:r>
            <a:r>
              <a:rPr lang="cs-CZ" dirty="0" smtClean="0"/>
              <a:t> se voleb účastnil, skončil až pátý (5,45 %)</a:t>
            </a:r>
          </a:p>
          <a:p>
            <a:r>
              <a:rPr lang="cs-CZ" dirty="0" smtClean="0"/>
              <a:t>První kolo vyhrál </a:t>
            </a:r>
            <a:r>
              <a:rPr lang="cs-CZ" dirty="0" err="1" smtClean="0"/>
              <a:t>Janukovyč</a:t>
            </a:r>
            <a:r>
              <a:rPr lang="cs-CZ" dirty="0" smtClean="0"/>
              <a:t> (35,32 %) před </a:t>
            </a:r>
            <a:r>
              <a:rPr lang="cs-CZ" dirty="0" err="1" smtClean="0"/>
              <a:t>Tymošenko</a:t>
            </a:r>
            <a:r>
              <a:rPr lang="cs-CZ" dirty="0" smtClean="0"/>
              <a:t> (25,05 %), vítězství zopakoval i ve druhém (48,95 : 45,47)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</a:t>
            </a:r>
            <a:r>
              <a:rPr lang="cs-CZ" dirty="0" err="1" smtClean="0"/>
              <a:t>Janukovyč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mládí dvakrát odsouzen (krádeže, těžké ublížení na zdraví)</a:t>
            </a:r>
          </a:p>
          <a:p>
            <a:r>
              <a:rPr lang="cs-CZ" dirty="0" smtClean="0"/>
              <a:t>Od roku 1980 člen KSSS</a:t>
            </a:r>
          </a:p>
          <a:p>
            <a:r>
              <a:rPr lang="cs-CZ" dirty="0" smtClean="0"/>
              <a:t>1996-2002 gubernátor Doněcké oblasti</a:t>
            </a:r>
          </a:p>
          <a:p>
            <a:r>
              <a:rPr lang="cs-CZ" dirty="0" smtClean="0"/>
              <a:t>2002-4 a 2006-7 premiér</a:t>
            </a:r>
          </a:p>
          <a:p>
            <a:r>
              <a:rPr lang="cs-CZ" dirty="0" smtClean="0"/>
              <a:t>Opakovaně obviňován z korupce, zneužívání státních prostředků atp.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085183"/>
            <a:ext cx="3384376" cy="1901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92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Janukovyčovy</a:t>
            </a:r>
            <a:r>
              <a:rPr lang="cs-CZ" dirty="0" smtClean="0"/>
              <a:t> pravomoci a zázemí v parlamentu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Janukovyč</a:t>
            </a:r>
            <a:r>
              <a:rPr lang="cs-CZ" dirty="0" smtClean="0"/>
              <a:t> se zaštítil vládou své strany podpořenou dalším subjekty a přeběhlíky</a:t>
            </a:r>
          </a:p>
          <a:p>
            <a:r>
              <a:rPr lang="cs-CZ" dirty="0" smtClean="0"/>
              <a:t>Podařilo se mu u Ústavního soudu dosáhnout zrušení reforem z roku </a:t>
            </a:r>
            <a:r>
              <a:rPr lang="cs-CZ" dirty="0" smtClean="0"/>
              <a:t>2004, </a:t>
            </a:r>
            <a:r>
              <a:rPr lang="cs-CZ" dirty="0" smtClean="0"/>
              <a:t>návrat prezidentských pravomocí do stavu za Kučmova prezidentství</a:t>
            </a:r>
          </a:p>
          <a:p>
            <a:r>
              <a:rPr lang="cs-CZ" dirty="0" smtClean="0"/>
              <a:t>Vrací se smíšený volební systém</a:t>
            </a:r>
          </a:p>
          <a:p>
            <a:r>
              <a:rPr lang="cs-CZ" dirty="0" smtClean="0"/>
              <a:t>Volby v roce 2012 vyhrála Strana regionů, zejména díky většinové složce (ze 185 mandátů 113 většinových), </a:t>
            </a:r>
            <a:r>
              <a:rPr lang="cs-CZ" dirty="0" err="1" smtClean="0"/>
              <a:t>proprezidentská</a:t>
            </a:r>
            <a:r>
              <a:rPr lang="cs-CZ" dirty="0" smtClean="0"/>
              <a:t> vláda podpořená komunisty a převážnou většinou nezávislých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(Obtížné) dědictví minulosti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 identity</a:t>
            </a:r>
          </a:p>
          <a:p>
            <a:pPr lvl="1"/>
            <a:r>
              <a:rPr lang="cs-CZ" dirty="0" smtClean="0"/>
              <a:t>Vnitřně rozdělená země</a:t>
            </a:r>
          </a:p>
          <a:p>
            <a:pPr lvl="1"/>
            <a:r>
              <a:rPr lang="cs-CZ" dirty="0" smtClean="0"/>
              <a:t>Otázka k čemu se vztahovat v minulosti (historicky spíše „nárazníkové území“, pokusy o samostatnost ve 20. století krátkodobé a provázené násilnostmi)</a:t>
            </a:r>
          </a:p>
          <a:p>
            <a:pPr lvl="1"/>
            <a:r>
              <a:rPr lang="cs-CZ" dirty="0" smtClean="0"/>
              <a:t>Početná ruskojazyčná menšina + „sovětská identita“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Janukovyčův</a:t>
            </a:r>
            <a:r>
              <a:rPr lang="cs-CZ" dirty="0" smtClean="0"/>
              <a:t> pád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Prezident pozastavuje přípravy na podpis asociační dohody s EU, což vede k vlně demonstrací</a:t>
            </a:r>
          </a:p>
          <a:p>
            <a:r>
              <a:rPr lang="cs-CZ" dirty="0" smtClean="0"/>
              <a:t>Od prosince 2013 nárůst násilných střetů, vše vyvrcholilo 20. 2. 2014 (více než 70 mrtvých po střelbě do davu), </a:t>
            </a:r>
            <a:r>
              <a:rPr lang="cs-CZ" dirty="0" err="1" smtClean="0"/>
              <a:t>Janukovyč</a:t>
            </a:r>
            <a:r>
              <a:rPr lang="cs-CZ" dirty="0" smtClean="0"/>
              <a:t> prchá do Ruska</a:t>
            </a:r>
          </a:p>
          <a:p>
            <a:r>
              <a:rPr lang="cs-CZ" dirty="0" smtClean="0"/>
              <a:t>22. 2. </a:t>
            </a:r>
            <a:r>
              <a:rPr lang="cs-CZ" dirty="0" err="1" smtClean="0"/>
              <a:t>Janukovyč</a:t>
            </a:r>
            <a:r>
              <a:rPr lang="cs-CZ" dirty="0" smtClean="0"/>
              <a:t> odvolán parlamentem (nebyly ale dodrženy úplně všechny požadavky, odvolání podpořilo 328 poslanců, ¾ většina ale byla 338 poslanců)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647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Petro </a:t>
            </a:r>
            <a:r>
              <a:rPr lang="cs-CZ" dirty="0" err="1" smtClean="0"/>
              <a:t>Porošenko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Dlouholetý poslanec, dvakrát v minulosti ministrem, jeden z organizátorů </a:t>
            </a:r>
            <a:r>
              <a:rPr lang="cs-CZ" dirty="0" err="1" smtClean="0"/>
              <a:t>Euromajdanu</a:t>
            </a:r>
            <a:endParaRPr lang="cs-CZ" dirty="0" smtClean="0"/>
          </a:p>
          <a:p>
            <a:r>
              <a:rPr lang="cs-CZ" dirty="0" smtClean="0"/>
              <a:t>Jeden z nejbohatších Ukrajinců (jeho firma je největším výrobcem čokolády v zemi)</a:t>
            </a:r>
          </a:p>
          <a:p>
            <a:r>
              <a:rPr lang="cs-CZ" dirty="0" smtClean="0"/>
              <a:t>Zvolen v prvním kole (54,7 %)</a:t>
            </a:r>
          </a:p>
          <a:p>
            <a:r>
              <a:rPr lang="cs-CZ" dirty="0" smtClean="0"/>
              <a:t>Krátce poté rozpuštěn parlament, ve volbách vítězí </a:t>
            </a:r>
            <a:r>
              <a:rPr lang="cs-CZ" dirty="0" err="1" smtClean="0"/>
              <a:t>Porošenkův</a:t>
            </a:r>
            <a:r>
              <a:rPr lang="cs-CZ" dirty="0" smtClean="0"/>
              <a:t> blok (132 křesel ze 423 obsazených) a podílí se na vládní koalici, od roku 2016 dominantní silou v nové vládě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662" y="1"/>
            <a:ext cx="2402729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9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prezidentských pravomocí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Návrat k reformám z roku 2004</a:t>
            </a:r>
          </a:p>
          <a:p>
            <a:r>
              <a:rPr lang="cs-CZ" dirty="0" smtClean="0"/>
              <a:t>Formální oslabení prezidenta ale (i v podmínkách nestability systému – válka na východě Ukrajiny) nevedlo k zásadním změnám v reálné pozici</a:t>
            </a:r>
          </a:p>
          <a:p>
            <a:r>
              <a:rPr lang="cs-CZ" dirty="0" smtClean="0"/>
              <a:t>Prezident zůstává klíčovým hráčem a dokáže zásadním způsobem ovlivňovat složení a politiku vlády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749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Celkové zhodnocení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Formálně (dle ústavy) střídání slabých (</a:t>
            </a:r>
            <a:r>
              <a:rPr lang="cs-CZ" dirty="0" err="1" smtClean="0"/>
              <a:t>Kravčuk</a:t>
            </a:r>
            <a:r>
              <a:rPr lang="cs-CZ" dirty="0" smtClean="0"/>
              <a:t>, Juščenko, </a:t>
            </a:r>
            <a:r>
              <a:rPr lang="cs-CZ" dirty="0" err="1" smtClean="0"/>
              <a:t>Porošenko</a:t>
            </a:r>
            <a:r>
              <a:rPr lang="cs-CZ" dirty="0" smtClean="0"/>
              <a:t>) a silných (Kučma, </a:t>
            </a:r>
            <a:r>
              <a:rPr lang="cs-CZ" dirty="0" err="1" smtClean="0"/>
              <a:t>Janukovyč</a:t>
            </a:r>
            <a:r>
              <a:rPr lang="cs-CZ" dirty="0" smtClean="0"/>
              <a:t>) prezidentů</a:t>
            </a:r>
          </a:p>
          <a:p>
            <a:r>
              <a:rPr lang="cs-CZ" dirty="0" smtClean="0"/>
              <a:t>Reálné postavení se tolik neliší, „slabí“ prezidenti usilují o posílení své pozice i na úkor stability systému</a:t>
            </a:r>
          </a:p>
          <a:p>
            <a:pPr lvl="1"/>
            <a:r>
              <a:rPr lang="cs-CZ" dirty="0" err="1" smtClean="0"/>
              <a:t>Kravčuk</a:t>
            </a:r>
            <a:r>
              <a:rPr lang="cs-CZ" dirty="0" smtClean="0"/>
              <a:t> budoval vlastní aparát</a:t>
            </a:r>
          </a:p>
          <a:p>
            <a:pPr lvl="1"/>
            <a:r>
              <a:rPr lang="cs-CZ" dirty="0" smtClean="0"/>
              <a:t>Juščenko opakovaně zasahoval do složení vlády a (úspěšně i neúspěšně) se pokoušel rozpouštět parlament</a:t>
            </a:r>
          </a:p>
          <a:p>
            <a:pPr lvl="1"/>
            <a:r>
              <a:rPr lang="cs-CZ" dirty="0" err="1" smtClean="0"/>
              <a:t>Porošenko</a:t>
            </a:r>
            <a:r>
              <a:rPr lang="cs-CZ" dirty="0" smtClean="0"/>
              <a:t> posiluje svůj vliv na vládu i za cenu konfliktů uvnitř koalice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0081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Celkové zhodnocení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Dvojice „silných“ prezidentů pak přímo kontrolovala vládu a budovala vlastní „režim“ s řadou prvků zcela inkompatibilních s demokracií</a:t>
            </a:r>
          </a:p>
          <a:p>
            <a:pPr lvl="1"/>
            <a:r>
              <a:rPr lang="cs-CZ" dirty="0" smtClean="0"/>
              <a:t>Jejich éru v obou případech „ukončila“ revoluce (u Kučmy provázející volby jeho nástupce, </a:t>
            </a:r>
            <a:r>
              <a:rPr lang="cs-CZ" dirty="0" err="1" smtClean="0"/>
              <a:t>Janukovyče</a:t>
            </a:r>
            <a:r>
              <a:rPr lang="cs-CZ" dirty="0" smtClean="0"/>
              <a:t> přímo svrhla)</a:t>
            </a:r>
          </a:p>
          <a:p>
            <a:r>
              <a:rPr lang="cs-CZ" dirty="0" smtClean="0"/>
              <a:t>Celkově problematická role prezidentů, neboť nejsou ochotni (i za cenu možné destabilizace) ustoupit z pozice rozhodujících hráčů, zároveň jsou </a:t>
            </a:r>
            <a:r>
              <a:rPr lang="cs-CZ" smtClean="0"/>
              <a:t>ale více </a:t>
            </a:r>
            <a:r>
              <a:rPr lang="cs-CZ" dirty="0" smtClean="0"/>
              <a:t>či méně napojeni na klanové struktury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347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Jak.se\Desktop\2010-ukraine-first-yanukovich-englis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61966"/>
            <a:ext cx="6912767" cy="5439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Obtížná přítomnost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Tvrdé dopady ekonomické transformace</a:t>
            </a:r>
          </a:p>
          <a:p>
            <a:r>
              <a:rPr lang="cs-CZ" dirty="0" smtClean="0"/>
              <a:t>Nízká životní úroveň</a:t>
            </a:r>
          </a:p>
          <a:p>
            <a:r>
              <a:rPr lang="cs-CZ" dirty="0" smtClean="0"/>
              <a:t>Korupce a oligarchie (klany)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Zrod funkce prezidenta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USSR neměla funkci prezidenta</a:t>
            </a:r>
          </a:p>
          <a:p>
            <a:r>
              <a:rPr lang="cs-CZ" dirty="0" smtClean="0"/>
              <a:t>První prezidentské volby v souběhu s referendem o nezávislosti (1. 12. 1991)</a:t>
            </a:r>
          </a:p>
          <a:p>
            <a:r>
              <a:rPr lang="cs-CZ" dirty="0" smtClean="0"/>
              <a:t>Vítězem </a:t>
            </a:r>
            <a:r>
              <a:rPr lang="cs-CZ" dirty="0" err="1" smtClean="0"/>
              <a:t>Leonid</a:t>
            </a:r>
            <a:r>
              <a:rPr lang="cs-CZ" dirty="0" smtClean="0"/>
              <a:t> </a:t>
            </a:r>
            <a:r>
              <a:rPr lang="cs-CZ" dirty="0" err="1" smtClean="0"/>
              <a:t>Kravčuk</a:t>
            </a:r>
            <a:endParaRPr lang="cs-CZ" dirty="0" smtClean="0"/>
          </a:p>
          <a:p>
            <a:r>
              <a:rPr lang="cs-CZ" dirty="0" smtClean="0"/>
              <a:t>Ústavní reforma definující pozici prezidenta provedena až v roce 1992</a:t>
            </a:r>
          </a:p>
          <a:p>
            <a:r>
              <a:rPr lang="cs-CZ" dirty="0" smtClean="0"/>
              <a:t>Od počátku střety mezi prezidentem a parlamentem </a:t>
            </a:r>
            <a:r>
              <a:rPr lang="cs-CZ" smtClean="0"/>
              <a:t>o kompetence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Leonid </a:t>
            </a:r>
            <a:r>
              <a:rPr lang="cs-CZ" dirty="0" err="1" smtClean="0"/>
              <a:t>Kravčuk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1958 v KSSS</a:t>
            </a:r>
          </a:p>
          <a:p>
            <a:r>
              <a:rPr lang="cs-CZ" dirty="0" smtClean="0"/>
              <a:t>1990 první tajemník KSSS na Ukrajině a předseda Nejvyššího sovětu USSR (v této pozici de facto hlavou státu)</a:t>
            </a:r>
          </a:p>
          <a:p>
            <a:r>
              <a:rPr lang="cs-CZ" dirty="0" smtClean="0"/>
              <a:t>volby v roce 1991 vyhrál v prvním kole (61,6 %)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313717"/>
            <a:ext cx="3816424" cy="254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461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Kravčukovo</a:t>
            </a:r>
            <a:r>
              <a:rPr lang="cs-CZ" dirty="0" smtClean="0"/>
              <a:t> prezidentství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Problém slabých pravomocí, ústavní reforma ponechala klíčové pravomoci parlamentu</a:t>
            </a:r>
          </a:p>
          <a:p>
            <a:pPr lvl="1"/>
            <a:r>
              <a:rPr lang="cs-CZ" dirty="0" smtClean="0"/>
              <a:t>parlament na návrh prezidenta volí premiéra</a:t>
            </a:r>
          </a:p>
          <a:p>
            <a:pPr lvl="1"/>
            <a:r>
              <a:rPr lang="cs-CZ" dirty="0" smtClean="0"/>
              <a:t>parlament vybírá klíčové ministry</a:t>
            </a:r>
          </a:p>
          <a:p>
            <a:pPr lvl="1"/>
            <a:r>
              <a:rPr lang="cs-CZ" dirty="0" smtClean="0"/>
              <a:t>parlament může vyslovit vládě nedůvěru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arlament volí soudce nejvyšších soudních institucí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arlament může 2/3 většinou odvolat prezidenta</a:t>
            </a:r>
          </a:p>
          <a:p>
            <a:r>
              <a:rPr lang="cs-CZ" dirty="0" err="1" smtClean="0"/>
              <a:t>Kravčuk</a:t>
            </a:r>
            <a:r>
              <a:rPr lang="cs-CZ" dirty="0" smtClean="0"/>
              <a:t> vytváří paralelní prezidentský státní aparát, faktické dvojvládí (státní aparát ovládaný parlamentem x prezidentský státní aparát)</a:t>
            </a:r>
          </a:p>
          <a:p>
            <a:r>
              <a:rPr lang="cs-CZ" dirty="0" smtClean="0"/>
              <a:t>Od roku 1993 hluboká politická krize, řešena parlamentními (březen) a prezidentskými (červen) volbami v roce 1994</a:t>
            </a:r>
          </a:p>
        </p:txBody>
      </p:sp>
    </p:spTree>
    <p:extLst>
      <p:ext uri="{BB962C8B-B14F-4D97-AF65-F5344CB8AC3E}">
        <p14:creationId xmlns:p14="http://schemas.microsoft.com/office/powerpoint/2010/main" val="1406413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Volby 1994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Parlamentní volby: dvoukolový většinový systém</a:t>
            </a:r>
          </a:p>
          <a:p>
            <a:pPr lvl="1"/>
            <a:r>
              <a:rPr lang="cs-CZ" dirty="0" smtClean="0"/>
              <a:t>cca. ¼ poslanců nebyla zvolena (parlament postupně doplňován dodatečnými volbami)</a:t>
            </a:r>
          </a:p>
          <a:p>
            <a:pPr lvl="1"/>
            <a:r>
              <a:rPr lang="cs-CZ" dirty="0" smtClean="0"/>
              <a:t>cca. ½ zvolených poslanců nezávislí (především napojení na oligarchy)</a:t>
            </a:r>
          </a:p>
          <a:p>
            <a:pPr lvl="1"/>
            <a:r>
              <a:rPr lang="cs-CZ" dirty="0" smtClean="0"/>
              <a:t>cca. ¼ zvolených poslanců za „vítěznou“ KPU</a:t>
            </a:r>
          </a:p>
          <a:p>
            <a:r>
              <a:rPr lang="cs-CZ" dirty="0" smtClean="0"/>
              <a:t>Prezidentské volby: v prvním kole vítězí </a:t>
            </a:r>
            <a:r>
              <a:rPr lang="cs-CZ" dirty="0" err="1" smtClean="0"/>
              <a:t>Kravčuk</a:t>
            </a:r>
            <a:r>
              <a:rPr lang="cs-CZ" dirty="0" smtClean="0"/>
              <a:t> (38,4 %) před expremiérem Kučmou (31,8 %), ve druhém kole ale vítězí Kučma (52,3 : 45,2)</a:t>
            </a:r>
          </a:p>
          <a:p>
            <a:r>
              <a:rPr lang="cs-CZ" dirty="0" smtClean="0"/>
              <a:t> prezident v dobré pozici vůči neakceschopnému parlamentu, pokud bude mít dobré vztahy s oligarchií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36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Leonid Kučma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1960 člen KSSS</a:t>
            </a:r>
          </a:p>
          <a:p>
            <a:r>
              <a:rPr lang="cs-CZ" dirty="0" smtClean="0"/>
              <a:t>Raketový inženýr v Dněpropetrovsku, postupně stoupal ve stranických strukturách</a:t>
            </a:r>
          </a:p>
          <a:p>
            <a:r>
              <a:rPr lang="cs-CZ" dirty="0" smtClean="0"/>
              <a:t>Od roku 1990 poslanec, 1992-3 předseda vlády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789040"/>
            <a:ext cx="2232248" cy="2980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547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1416</Words>
  <Application>Microsoft Office PowerPoint</Application>
  <PresentationFormat>Předvádění na obrazovce (4:3)</PresentationFormat>
  <Paragraphs>122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sady Office</vt:lpstr>
      <vt:lpstr>Proměny role a pozice hlavy státu na Ukrajině</vt:lpstr>
      <vt:lpstr>(Obtížné) dědictví minulosti</vt:lpstr>
      <vt:lpstr>Prezentace aplikace PowerPoint</vt:lpstr>
      <vt:lpstr>Obtížná přítomnost</vt:lpstr>
      <vt:lpstr>Zrod funkce prezidenta</vt:lpstr>
      <vt:lpstr>Leonid Kravčuk</vt:lpstr>
      <vt:lpstr>Kravčukovo prezidentství</vt:lpstr>
      <vt:lpstr>Volby 1994</vt:lpstr>
      <vt:lpstr>Leonid Kučma</vt:lpstr>
      <vt:lpstr>Ústava 1996</vt:lpstr>
      <vt:lpstr>Volby v Kučmově éře</vt:lpstr>
      <vt:lpstr>Kučmova éra</vt:lpstr>
      <vt:lpstr>Volby 2004 a Oranžová revoluce</vt:lpstr>
      <vt:lpstr>Viktor Juščenko</vt:lpstr>
      <vt:lpstr>Změny v postavení prezidenta</vt:lpstr>
      <vt:lpstr>Prezidentství Viktora Juščenka</vt:lpstr>
      <vt:lpstr>Nástup Viktora Janukovyče</vt:lpstr>
      <vt:lpstr>Viktor Janukovyč</vt:lpstr>
      <vt:lpstr>Janukovyčovy pravomoci a zázemí v parlamentu</vt:lpstr>
      <vt:lpstr>Janukovyčův pád</vt:lpstr>
      <vt:lpstr>Petro Porošenko</vt:lpstr>
      <vt:lpstr>Změny prezidentských pravomocí</vt:lpstr>
      <vt:lpstr>Celkové zhodnocení I.</vt:lpstr>
      <vt:lpstr>Celkové zhodnocení II.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Proměny role a pozice hlavy státu na Ukrajině</dc:title>
  <dc:creator>Jak.se</dc:creator>
  <cp:lastModifiedBy>Jakub Šedo</cp:lastModifiedBy>
  <cp:revision>22</cp:revision>
  <cp:lastPrinted>2017-11-20T08:50:54Z</cp:lastPrinted>
  <dcterms:created xsi:type="dcterms:W3CDTF">2017-11-19T22:28:48Z</dcterms:created>
  <dcterms:modified xsi:type="dcterms:W3CDTF">2017-11-21T12:00:50Z</dcterms:modified>
</cp:coreProperties>
</file>