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822" r:id="rId9"/>
    <p:sldMasterId id="2147483858" r:id="rId10"/>
  </p:sldMasterIdLst>
  <p:sldIdLst>
    <p:sldId id="256" r:id="rId11"/>
    <p:sldId id="258" r:id="rId12"/>
    <p:sldId id="293" r:id="rId13"/>
    <p:sldId id="260" r:id="rId14"/>
    <p:sldId id="261" r:id="rId15"/>
    <p:sldId id="262" r:id="rId16"/>
    <p:sldId id="298" r:id="rId17"/>
    <p:sldId id="280" r:id="rId18"/>
    <p:sldId id="263" r:id="rId19"/>
    <p:sldId id="264" r:id="rId20"/>
    <p:sldId id="266" r:id="rId21"/>
    <p:sldId id="267" r:id="rId22"/>
    <p:sldId id="268" r:id="rId23"/>
    <p:sldId id="299" r:id="rId24"/>
    <p:sldId id="269" r:id="rId25"/>
    <p:sldId id="270" r:id="rId26"/>
    <p:sldId id="271" r:id="rId27"/>
    <p:sldId id="294" r:id="rId28"/>
    <p:sldId id="272" r:id="rId29"/>
    <p:sldId id="273" r:id="rId30"/>
    <p:sldId id="274" r:id="rId31"/>
    <p:sldId id="300" r:id="rId32"/>
    <p:sldId id="275" r:id="rId33"/>
    <p:sldId id="282" r:id="rId34"/>
    <p:sldId id="283" r:id="rId35"/>
    <p:sldId id="277" r:id="rId36"/>
    <p:sldId id="278" r:id="rId37"/>
    <p:sldId id="279" r:id="rId3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26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02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27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53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1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9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7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910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8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46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09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27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5276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935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091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3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21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0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Hranice volebních obvodů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smtClean="0">
                <a:solidFill>
                  <a:schemeClr val="bg1"/>
                </a:solidFill>
              </a:rPr>
              <a:t>13.11.2017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 smtClean="0"/>
              <a:t>Současná situace..</a:t>
            </a:r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0163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 smtClean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 smtClean="0"/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sz="2400" b="1" dirty="0" smtClean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Strana A </a:t>
            </a:r>
            <a:r>
              <a:rPr lang="cs-CZ" altLang="en-US" sz="2200" u="sng" dirty="0" smtClean="0"/>
              <a:t>zbytečně výrazně</a:t>
            </a:r>
            <a:r>
              <a:rPr lang="cs-CZ" altLang="en-US" sz="2200" dirty="0" smtClean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 smtClean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10332"/>
            <a:ext cx="9144000" cy="54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7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92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3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154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klíčových parametrů volebních systémů</a:t>
            </a:r>
          </a:p>
          <a:p>
            <a:endParaRPr lang="cs-CZ" dirty="0" smtClean="0"/>
          </a:p>
          <a:p>
            <a:r>
              <a:rPr lang="cs-CZ" dirty="0" smtClean="0"/>
              <a:t>Nevyhnutelné dělení na více obvodů v některých systémech (většinové, jeden přenosný hlas)</a:t>
            </a:r>
          </a:p>
          <a:p>
            <a:endParaRPr lang="cs-CZ" dirty="0" smtClean="0"/>
          </a:p>
          <a:p>
            <a:r>
              <a:rPr lang="cs-CZ" dirty="0" smtClean="0"/>
              <a:t>Listinné poměrné systémy:</a:t>
            </a:r>
          </a:p>
          <a:p>
            <a:pPr lvl="1"/>
            <a:r>
              <a:rPr lang="cs-CZ" dirty="0" smtClean="0"/>
              <a:t>Volební obvody jako volba</a:t>
            </a:r>
          </a:p>
          <a:p>
            <a:pPr lvl="1"/>
            <a:r>
              <a:rPr lang="cs-CZ" dirty="0" smtClean="0"/>
              <a:t>1 celostátní obvod vs. více obvodů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jamasmed.hs.llnwd.net/e1/zombie/user-content/28/files/2010/11/md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7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86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0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728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Někdy může být výsledek i kontroverzní</a:t>
            </a:r>
          </a:p>
          <a:p>
            <a:endParaRPr lang="cs-CZ" dirty="0" smtClean="0"/>
          </a:p>
          <a:p>
            <a:r>
              <a:rPr lang="cs-CZ" dirty="0" err="1" smtClean="0"/>
              <a:t>Bernstein</a:t>
            </a:r>
            <a:r>
              <a:rPr lang="cs-CZ" dirty="0" smtClean="0"/>
              <a:t> (1996): </a:t>
            </a:r>
            <a:r>
              <a:rPr lang="cs-CZ" i="1" dirty="0" err="1" smtClean="0"/>
              <a:t>Racial</a:t>
            </a:r>
            <a:r>
              <a:rPr lang="cs-CZ" i="1" dirty="0" smtClean="0"/>
              <a:t> </a:t>
            </a:r>
            <a:r>
              <a:rPr lang="cs-CZ" i="1" dirty="0" err="1" smtClean="0"/>
              <a:t>Gerrymandering</a:t>
            </a:r>
            <a:endParaRPr lang="cs-CZ" dirty="0" smtClean="0"/>
          </a:p>
          <a:p>
            <a:endParaRPr lang="cs-CZ" i="1" dirty="0" smtClean="0"/>
          </a:p>
          <a:p>
            <a:r>
              <a:rPr lang="cs-CZ" dirty="0" smtClean="0"/>
              <a:t>Jižní státy USA na začátku 90. let:</a:t>
            </a:r>
          </a:p>
          <a:p>
            <a:pPr lvl="1"/>
            <a:r>
              <a:rPr lang="cs-CZ" dirty="0" smtClean="0"/>
              <a:t>Disproporce mezi rasovým složením obyvatelstva a jeho politickou reprezentací</a:t>
            </a:r>
          </a:p>
          <a:p>
            <a:pPr lvl="1"/>
            <a:r>
              <a:rPr lang="cs-CZ" dirty="0" smtClean="0"/>
              <a:t>Relevantní podíl obyvatelstva černé pleti, zato pouze minimum černošských poslanců</a:t>
            </a:r>
          </a:p>
          <a:p>
            <a:pPr lvl="1"/>
            <a:r>
              <a:rPr lang="cs-CZ" dirty="0" smtClean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Demokrati – masivní podpora od černošských voličů a klesající podpora u bělochů</a:t>
            </a:r>
          </a:p>
          <a:p>
            <a:endParaRPr lang="cs-CZ" dirty="0" smtClean="0"/>
          </a:p>
          <a:p>
            <a:r>
              <a:rPr lang="cs-CZ" dirty="0" smtClean="0"/>
              <a:t>Zajištění černošské reprezentace prostřednictvím vytvoření obvodů s převahou černošského obyvatelstva</a:t>
            </a:r>
          </a:p>
          <a:p>
            <a:endParaRPr lang="cs-CZ" dirty="0" smtClean="0"/>
          </a:p>
          <a:p>
            <a:r>
              <a:rPr lang="cs-CZ" dirty="0" smtClean="0"/>
              <a:t>Výsledek?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 nových obvodech dokázali vítězit Demokrati černé pleti</a:t>
            </a:r>
          </a:p>
          <a:p>
            <a:endParaRPr lang="cs-CZ" dirty="0" smtClean="0"/>
          </a:p>
          <a:p>
            <a:r>
              <a:rPr lang="cs-CZ" dirty="0" smtClean="0"/>
              <a:t>Samotná Demokratická strana ale oslabila, protože nebyla schopna vítězit v obvodech </a:t>
            </a:r>
            <a:r>
              <a:rPr lang="cs-CZ" smtClean="0"/>
              <a:t>s výraznou </a:t>
            </a:r>
            <a:r>
              <a:rPr lang="cs-CZ" dirty="0" smtClean="0"/>
              <a:t>převahou bílé populace</a:t>
            </a:r>
          </a:p>
          <a:p>
            <a:endParaRPr lang="cs-CZ" dirty="0" smtClean="0"/>
          </a:p>
          <a:p>
            <a:r>
              <a:rPr lang="cs-CZ" dirty="0" smtClean="0"/>
              <a:t>Kdo získal:</a:t>
            </a:r>
          </a:p>
          <a:p>
            <a:pPr lvl="1"/>
            <a:r>
              <a:rPr lang="cs-CZ" dirty="0" smtClean="0"/>
              <a:t>Kandidáti Demokratů černé pleti</a:t>
            </a:r>
          </a:p>
          <a:p>
            <a:pPr lvl="1"/>
            <a:r>
              <a:rPr lang="cs-CZ" dirty="0" smtClean="0"/>
              <a:t>Republikáni</a:t>
            </a:r>
          </a:p>
          <a:p>
            <a:endParaRPr lang="cs-CZ" dirty="0" smtClean="0"/>
          </a:p>
          <a:p>
            <a:r>
              <a:rPr lang="cs-CZ" dirty="0" smtClean="0"/>
              <a:t>Kdo ztratil – Demokrati jako strana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Numerické i </a:t>
            </a:r>
            <a:r>
              <a:rPr lang="cs-CZ" b="1" dirty="0" smtClean="0"/>
              <a:t>geografické</a:t>
            </a:r>
            <a:r>
              <a:rPr lang="cs-CZ" dirty="0" smtClean="0"/>
              <a:t> aspekty</a:t>
            </a:r>
          </a:p>
          <a:p>
            <a:endParaRPr lang="cs-CZ" dirty="0" smtClean="0"/>
          </a:p>
          <a:p>
            <a:r>
              <a:rPr lang="cs-CZ" dirty="0" smtClean="0"/>
              <a:t>Vymezení hranic obvodů:</a:t>
            </a:r>
          </a:p>
          <a:p>
            <a:pPr lvl="1"/>
            <a:r>
              <a:rPr lang="cs-CZ" dirty="0" smtClean="0"/>
              <a:t>Obvody nemusí respektovat přirozené hranice</a:t>
            </a:r>
          </a:p>
          <a:p>
            <a:pPr lvl="1"/>
            <a:r>
              <a:rPr lang="cs-CZ" dirty="0" smtClean="0"/>
              <a:t>Volba hranic má často politické pozadí</a:t>
            </a:r>
          </a:p>
          <a:p>
            <a:endParaRPr lang="cs-CZ" dirty="0" smtClean="0"/>
          </a:p>
          <a:p>
            <a:r>
              <a:rPr lang="cs-CZ" dirty="0" err="1" smtClean="0"/>
              <a:t>Elbridge</a:t>
            </a:r>
            <a:r>
              <a:rPr lang="cs-CZ" dirty="0" smtClean="0"/>
              <a:t> </a:t>
            </a:r>
            <a:r>
              <a:rPr lang="cs-CZ" dirty="0" err="1" smtClean="0"/>
              <a:t>Gerry</a:t>
            </a:r>
            <a:r>
              <a:rPr lang="cs-CZ" dirty="0" smtClean="0"/>
              <a:t> (1744-1814):</a:t>
            </a:r>
          </a:p>
          <a:p>
            <a:pPr lvl="1"/>
            <a:r>
              <a:rPr lang="cs-CZ" dirty="0" smtClean="0"/>
              <a:t>Guvernér </a:t>
            </a:r>
            <a:r>
              <a:rPr lang="cs-CZ" dirty="0" err="1" smtClean="0"/>
              <a:t>Massatchusetts</a:t>
            </a:r>
            <a:endParaRPr lang="cs-CZ" dirty="0" smtClean="0"/>
          </a:p>
          <a:p>
            <a:pPr lvl="1"/>
            <a:r>
              <a:rPr lang="cs-CZ" dirty="0" smtClean="0"/>
              <a:t>Pojem </a:t>
            </a:r>
            <a:r>
              <a:rPr lang="cs-CZ" dirty="0" err="1" smtClean="0"/>
              <a:t>Gerrymandering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Taktický přístup při vymezení hranic obvodů</a:t>
            </a:r>
          </a:p>
          <a:p>
            <a:endParaRPr lang="cs-CZ" dirty="0" smtClean="0"/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Vhodně rozdělit </a:t>
            </a:r>
            <a:r>
              <a:rPr lang="cs-CZ" dirty="0" err="1" smtClean="0"/>
              <a:t>elektorát</a:t>
            </a:r>
            <a:r>
              <a:rPr lang="cs-CZ" dirty="0" smtClean="0"/>
              <a:t> do uzavřených jednotek 	        (= obvodů)</a:t>
            </a:r>
          </a:p>
          <a:p>
            <a:pPr lvl="1"/>
            <a:r>
              <a:rPr lang="cs-CZ" dirty="0" smtClean="0"/>
              <a:t>Vázat voličstvo rivalů do nadbytečně velkých koncentrací</a:t>
            </a:r>
          </a:p>
          <a:p>
            <a:pPr lvl="1"/>
            <a:r>
              <a:rPr lang="cs-CZ" dirty="0" smtClean="0"/>
              <a:t>Soupeřův potenciál se vyčerpá menším počtem zbytečně vysokých výher</a:t>
            </a:r>
          </a:p>
          <a:p>
            <a:endParaRPr lang="cs-CZ" dirty="0" smtClean="0"/>
          </a:p>
          <a:p>
            <a:r>
              <a:rPr lang="cs-CZ" dirty="0" smtClean="0"/>
              <a:t>Z geografického hlediska mohou vznikat absurdní územní jednotky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Klíčové body: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Gerrymandering</a:t>
            </a:r>
            <a:r>
              <a:rPr lang="cs-CZ" dirty="0" smtClean="0"/>
              <a:t> je plně legální proces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Nedochází k porušení rovnosti volebního práva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Etické aspekty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xmlns="" val="4396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1372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 smtClean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cs-CZ" altLang="en-US" sz="2000" dirty="0" smtClean="0"/>
              <a:t>Městští</a:t>
            </a:r>
            <a:r>
              <a:rPr lang="sk-SK" altLang="en-US" sz="2000" dirty="0" smtClean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 současnosti jsou obvody rovnoměrně rozloženy tak, že v každém je </a:t>
            </a:r>
            <a:r>
              <a:rPr lang="cs-CZ" altLang="en-US" sz="2000" dirty="0" smtClean="0"/>
              <a:t>zahrnuta</a:t>
            </a:r>
            <a:r>
              <a:rPr lang="sk-SK" altLang="en-US" sz="2000" dirty="0" smtClean="0"/>
              <a:t> 1/5 obyvatelů města i venkova (v přepočtu 12 </a:t>
            </a:r>
            <a:r>
              <a:rPr lang="cs-CZ" altLang="en-US" sz="2000" dirty="0" smtClean="0"/>
              <a:t>obyvatelů</a:t>
            </a:r>
            <a:r>
              <a:rPr lang="sk-SK" altLang="en-US" sz="2000" dirty="0" smtClean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Výsledek – strana A vítězí ve všech obvodech a poměr mandátů A:B je 5:0</a:t>
            </a:r>
            <a:r>
              <a:rPr lang="sk-SK" altLang="en-US" sz="1800" dirty="0" smtClean="0"/>
              <a:t>    </a:t>
            </a:r>
            <a:endParaRPr lang="cs-CZ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1324</TotalTime>
  <Words>543</Words>
  <Application>Microsoft Office PowerPoint</Application>
  <PresentationFormat>Prezentácia na obrazovke (4:3)</PresentationFormat>
  <Paragraphs>200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10</vt:i4>
      </vt:variant>
      <vt:variant>
        <vt:lpstr>Nadpisy snímok</vt:lpstr>
      </vt:variant>
      <vt:variant>
        <vt:i4>28</vt:i4>
      </vt:variant>
    </vt:vector>
  </HeadingPairs>
  <TitlesOfParts>
    <vt:vector size="38" baseType="lpstr"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12_Tok</vt:lpstr>
      <vt:lpstr>15_Tok</vt:lpstr>
      <vt:lpstr>Hranice volebních obvodů </vt:lpstr>
      <vt:lpstr>Volební obvody</vt:lpstr>
      <vt:lpstr>Volební obvody (Lebeda 2008: 65)</vt:lpstr>
      <vt:lpstr>Volební obvody</vt:lpstr>
      <vt:lpstr>Gerrymandering</vt:lpstr>
      <vt:lpstr>Snímka 6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 </dc:title>
  <dc:creator>Peter Spáč</dc:creator>
  <cp:lastModifiedBy>oem</cp:lastModifiedBy>
  <cp:revision>169</cp:revision>
  <cp:lastPrinted>2016-11-14T15:47:54Z</cp:lastPrinted>
  <dcterms:created xsi:type="dcterms:W3CDTF">2013-02-19T08:47:21Z</dcterms:created>
  <dcterms:modified xsi:type="dcterms:W3CDTF">2017-11-27T22:13:36Z</dcterms:modified>
</cp:coreProperties>
</file>