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0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3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0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7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6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2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0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3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6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9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7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2922F-25EF-1F42-B70C-DC8DE81B2A44}" type="datetimeFigureOut">
              <a:rPr lang="en-US" smtClean="0"/>
              <a:t>11/8/17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3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Etnicita</a:t>
            </a:r>
            <a:r>
              <a:rPr lang="en-US" dirty="0" smtClean="0"/>
              <a:t>, </a:t>
            </a:r>
            <a:r>
              <a:rPr lang="en-US" dirty="0" err="1" smtClean="0"/>
              <a:t>národ</a:t>
            </a:r>
            <a:r>
              <a:rPr lang="en-US" dirty="0" smtClean="0"/>
              <a:t>, </a:t>
            </a:r>
            <a:r>
              <a:rPr lang="en-US" dirty="0" err="1" smtClean="0"/>
              <a:t>nacionalizmus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Komparatistika 2017/2018</a:t>
            </a:r>
          </a:p>
          <a:p>
            <a:r>
              <a:rPr lang="cs-CZ" dirty="0" smtClean="0"/>
              <a:t>Marek Rybář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66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Empirické testovanie nacionalizmu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235450"/>
          </a:xfrm>
        </p:spPr>
        <p:txBody>
          <a:bodyPr/>
          <a:lstStyle/>
          <a:p>
            <a:r>
              <a:rPr lang="en-US" altLang="en-US"/>
              <a:t>Wimmer a Feinstein (2010): väčšina teórií má len obmedzenú platnosť</a:t>
            </a:r>
          </a:p>
          <a:p>
            <a:r>
              <a:rPr lang="en-US" altLang="en-US"/>
              <a:t>nie Gellner: množstvo nár. štátov vzniklo pred modernizáciou a množstvo modernizovaných spoločenstiev nemalo štáty</a:t>
            </a:r>
          </a:p>
          <a:p>
            <a:r>
              <a:rPr lang="en-US" altLang="en-US"/>
              <a:t>nie Anderson: gramotnosť a nezávislosť spolu empiricky súvisia inak než tvrdil</a:t>
            </a:r>
          </a:p>
          <a:p>
            <a:r>
              <a:rPr lang="en-US" altLang="en-US"/>
              <a:t>územia s provinčnou správou neviedli častejšie k nár. štátu než územia bez nej </a:t>
            </a:r>
          </a:p>
        </p:txBody>
      </p:sp>
    </p:spTree>
    <p:extLst>
      <p:ext uri="{BB962C8B-B14F-4D97-AF65-F5344CB8AC3E}">
        <p14:creationId xmlns:p14="http://schemas.microsoft.com/office/powerpoint/2010/main" val="203951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Wimmer</a:t>
            </a:r>
            <a:r>
              <a:rPr lang="en-US" dirty="0" smtClean="0"/>
              <a:t> a Feinstein (2010)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495800"/>
          </a:xfrm>
        </p:spPr>
        <p:txBody>
          <a:bodyPr/>
          <a:lstStyle/>
          <a:p>
            <a:r>
              <a:rPr lang="en-US" altLang="en-US" sz="2600"/>
              <a:t>kľúčová je relatívna mocenská pozícia nacionalistických aktérov a predstaviteľov etablovaného štátu, plus jeho medzinárodná pozícia</a:t>
            </a:r>
          </a:p>
          <a:p>
            <a:r>
              <a:rPr lang="en-US" altLang="en-US" sz="2600"/>
              <a:t>nár. štát vzniká, ak nacionalisti dokážu prevziať/pohltiť existujúci režim, bez ohľadu na socioekonomické okolnosti</a:t>
            </a:r>
          </a:p>
          <a:p>
            <a:r>
              <a:rPr lang="en-US" altLang="en-US" sz="2600"/>
              <a:t>úspech pravdepodobnejší ak je štát vojensky oslabený alebo ak majú nacionalisti dlhý čas na pôsobenie (mobilizácia a delegitimizácia)</a:t>
            </a:r>
          </a:p>
          <a:p>
            <a:endParaRPr lang="en-US" altLang="en-US" sz="2600"/>
          </a:p>
        </p:txBody>
      </p:sp>
    </p:spTree>
    <p:extLst>
      <p:ext uri="{BB962C8B-B14F-4D97-AF65-F5344CB8AC3E}">
        <p14:creationId xmlns:p14="http://schemas.microsoft.com/office/powerpoint/2010/main" val="7202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Wimmer</a:t>
            </a:r>
            <a:r>
              <a:rPr lang="en-US" dirty="0" smtClean="0"/>
              <a:t> a Feinstein (2010)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tento proces mobilizácie a delegitimizácie je úspešnejší, ak v okolí už vznikajú nové národné štáty: geografická blízkosť alebo vznik štátov v rovnakom impériu</a:t>
            </a:r>
          </a:p>
          <a:p>
            <a:r>
              <a:rPr lang="en-US" altLang="en-US"/>
              <a:t>to ukazuje na dôležitosť interakcií aktérov aj na silu imitačných procesov (Greenfeld)</a:t>
            </a:r>
          </a:p>
        </p:txBody>
      </p:sp>
    </p:spTree>
    <p:extLst>
      <p:ext uri="{BB962C8B-B14F-4D97-AF65-F5344CB8AC3E}">
        <p14:creationId xmlns:p14="http://schemas.microsoft.com/office/powerpoint/2010/main" val="1538294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Etnicita</a:t>
            </a:r>
            <a:r>
              <a:rPr lang="en-US" dirty="0" smtClean="0"/>
              <a:t> a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 err="1" smtClean="0"/>
              <a:t>pôvod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162425"/>
          </a:xfrm>
        </p:spPr>
        <p:txBody>
          <a:bodyPr/>
          <a:lstStyle/>
          <a:p>
            <a:r>
              <a:rPr lang="en-US" altLang="en-US" dirty="0" err="1"/>
              <a:t>primordializmus</a:t>
            </a:r>
            <a:r>
              <a:rPr lang="en-US" altLang="en-US" dirty="0"/>
              <a:t> (</a:t>
            </a:r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dejinne</a:t>
            </a:r>
            <a:r>
              <a:rPr lang="en-US" altLang="en-US" dirty="0"/>
              <a:t> </a:t>
            </a:r>
            <a:r>
              <a:rPr lang="en-US" altLang="en-US" dirty="0" err="1"/>
              <a:t>prítomná</a:t>
            </a:r>
            <a:r>
              <a:rPr lang="en-US" altLang="en-US" dirty="0"/>
              <a:t>, </a:t>
            </a:r>
            <a:r>
              <a:rPr lang="en-US" altLang="en-US" dirty="0" err="1"/>
              <a:t>rigídna</a:t>
            </a:r>
            <a:r>
              <a:rPr lang="en-US" altLang="en-US" dirty="0"/>
              <a:t>) vs. </a:t>
            </a:r>
            <a:r>
              <a:rPr lang="en-US" altLang="en-US" dirty="0" err="1"/>
              <a:t>konštruktivizmus</a:t>
            </a:r>
            <a:r>
              <a:rPr lang="en-US" altLang="en-US" dirty="0"/>
              <a:t> (</a:t>
            </a:r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náhodná</a:t>
            </a:r>
            <a:r>
              <a:rPr lang="en-US" altLang="en-US" dirty="0"/>
              <a:t> a </a:t>
            </a:r>
            <a:r>
              <a:rPr lang="en-US" altLang="en-US" dirty="0" err="1"/>
              <a:t>podmienená</a:t>
            </a:r>
            <a:r>
              <a:rPr lang="en-US" altLang="en-US" dirty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F. Barth)</a:t>
            </a:r>
          </a:p>
          <a:p>
            <a:r>
              <a:rPr lang="en-US" altLang="en-US" dirty="0"/>
              <a:t>Hale (2004): </a:t>
            </a:r>
            <a:r>
              <a:rPr lang="en-US" altLang="en-US" dirty="0" err="1"/>
              <a:t>skupinové</a:t>
            </a:r>
            <a:r>
              <a:rPr lang="en-US" altLang="en-US" dirty="0"/>
              <a:t> </a:t>
            </a:r>
            <a:r>
              <a:rPr lang="en-US" altLang="en-US" dirty="0" err="1"/>
              <a:t>správanie</a:t>
            </a:r>
            <a:r>
              <a:rPr lang="en-US" altLang="en-US" dirty="0"/>
              <a:t> je </a:t>
            </a:r>
            <a:r>
              <a:rPr lang="en-US" altLang="en-US" dirty="0" err="1"/>
              <a:t>automatickou</a:t>
            </a:r>
            <a:r>
              <a:rPr lang="en-US" altLang="en-US" dirty="0"/>
              <a:t> </a:t>
            </a:r>
            <a:r>
              <a:rPr lang="en-US" altLang="en-US" dirty="0" err="1"/>
              <a:t>súčasťou</a:t>
            </a:r>
            <a:r>
              <a:rPr lang="en-US" altLang="en-US" dirty="0"/>
              <a:t> </a:t>
            </a:r>
            <a:r>
              <a:rPr lang="en-US" altLang="en-US" dirty="0" err="1"/>
              <a:t>ľudských</a:t>
            </a:r>
            <a:r>
              <a:rPr lang="en-US" altLang="en-US" dirty="0"/>
              <a:t> </a:t>
            </a:r>
            <a:r>
              <a:rPr lang="en-US" altLang="en-US" dirty="0" err="1"/>
              <a:t>aktivít</a:t>
            </a:r>
            <a:r>
              <a:rPr lang="en-US" altLang="en-US" dirty="0"/>
              <a:t>, </a:t>
            </a:r>
            <a:r>
              <a:rPr lang="en-US" altLang="en-US" dirty="0" err="1"/>
              <a:t>identita</a:t>
            </a:r>
            <a:r>
              <a:rPr lang="en-US" altLang="en-US" dirty="0"/>
              <a:t> je “</a:t>
            </a:r>
            <a:r>
              <a:rPr lang="en-US" altLang="ja-JP" dirty="0" err="1"/>
              <a:t>sociálny</a:t>
            </a:r>
            <a:r>
              <a:rPr lang="en-US" altLang="ja-JP" dirty="0"/>
              <a:t> radar</a:t>
            </a:r>
            <a:r>
              <a:rPr lang="en-US" altLang="en-US" dirty="0"/>
              <a:t>”</a:t>
            </a:r>
            <a:r>
              <a:rPr lang="en-US" altLang="ja-JP" dirty="0"/>
              <a:t>, </a:t>
            </a:r>
            <a:r>
              <a:rPr lang="en-US" altLang="ja-JP" dirty="0" err="1"/>
              <a:t>ktorý</a:t>
            </a:r>
            <a:r>
              <a:rPr lang="en-US" altLang="ja-JP" dirty="0"/>
              <a:t> </a:t>
            </a:r>
            <a:r>
              <a:rPr lang="en-US" altLang="ja-JP" dirty="0" err="1"/>
              <a:t>ľuďom</a:t>
            </a:r>
            <a:r>
              <a:rPr lang="en-US" altLang="ja-JP" dirty="0"/>
              <a:t> </a:t>
            </a:r>
            <a:r>
              <a:rPr lang="en-US" altLang="ja-JP" dirty="0" err="1"/>
              <a:t>pomáha</a:t>
            </a:r>
            <a:r>
              <a:rPr lang="en-US" altLang="ja-JP" dirty="0"/>
              <a:t> </a:t>
            </a:r>
            <a:r>
              <a:rPr lang="en-US" altLang="ja-JP" dirty="0" err="1"/>
              <a:t>orientovať</a:t>
            </a:r>
            <a:r>
              <a:rPr lang="en-US" altLang="ja-JP" dirty="0"/>
              <a:t> </a:t>
            </a:r>
            <a:r>
              <a:rPr lang="en-US" altLang="ja-JP" dirty="0" err="1"/>
              <a:t>sa</a:t>
            </a:r>
            <a:r>
              <a:rPr lang="en-US" altLang="ja-JP" dirty="0"/>
              <a:t> (</a:t>
            </a:r>
            <a:r>
              <a:rPr lang="en-US" altLang="ja-JP" dirty="0" err="1"/>
              <a:t>redukcia</a:t>
            </a:r>
            <a:r>
              <a:rPr lang="en-US" altLang="ja-JP" dirty="0"/>
              <a:t> </a:t>
            </a:r>
            <a:r>
              <a:rPr lang="en-US" altLang="ja-JP" dirty="0" err="1"/>
              <a:t>neistoty</a:t>
            </a:r>
            <a:r>
              <a:rPr lang="en-US" altLang="ja-JP" dirty="0"/>
              <a:t>)</a:t>
            </a:r>
          </a:p>
          <a:p>
            <a:r>
              <a:rPr lang="en-US" altLang="en-US" dirty="0" err="1"/>
              <a:t>keď</a:t>
            </a:r>
            <a:r>
              <a:rPr lang="en-US" altLang="en-US" dirty="0"/>
              <a:t> je </a:t>
            </a:r>
            <a:r>
              <a:rPr lang="en-US" altLang="en-US" dirty="0" err="1"/>
              <a:t>ľudský</a:t>
            </a:r>
            <a:r>
              <a:rPr lang="en-US" altLang="en-US" dirty="0"/>
              <a:t> </a:t>
            </a:r>
            <a:r>
              <a:rPr lang="en-US" altLang="en-US" dirty="0" err="1"/>
              <a:t>osud</a:t>
            </a:r>
            <a:r>
              <a:rPr lang="en-US" altLang="en-US" dirty="0"/>
              <a:t> </a:t>
            </a:r>
            <a:r>
              <a:rPr lang="en-US" altLang="en-US" dirty="0" err="1"/>
              <a:t>zviazaný</a:t>
            </a:r>
            <a:r>
              <a:rPr lang="en-US" altLang="en-US" dirty="0"/>
              <a:t> s </a:t>
            </a:r>
            <a:r>
              <a:rPr lang="en-US" altLang="en-US" dirty="0" err="1"/>
              <a:t>príslušnosťou</a:t>
            </a:r>
            <a:r>
              <a:rPr lang="en-US" altLang="en-US" dirty="0"/>
              <a:t> k </a:t>
            </a:r>
            <a:r>
              <a:rPr lang="en-US" altLang="en-US" dirty="0" err="1"/>
              <a:t>nejakej</a:t>
            </a:r>
            <a:r>
              <a:rPr lang="en-US" altLang="en-US" dirty="0"/>
              <a:t> </a:t>
            </a:r>
            <a:r>
              <a:rPr lang="en-US" altLang="en-US" dirty="0" err="1"/>
              <a:t>skupine</a:t>
            </a:r>
            <a:r>
              <a:rPr lang="en-US" altLang="en-US" dirty="0"/>
              <a:t>, </a:t>
            </a:r>
            <a:r>
              <a:rPr lang="en-US" altLang="en-US" dirty="0" err="1"/>
              <a:t>identita</a:t>
            </a:r>
            <a:r>
              <a:rPr lang="en-US" altLang="en-US" dirty="0"/>
              <a:t> </a:t>
            </a:r>
            <a:r>
              <a:rPr lang="en-US" altLang="en-US" dirty="0" err="1"/>
              <a:t>zosilnieva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0386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Etnicita</a:t>
            </a:r>
            <a:r>
              <a:rPr lang="en-US" dirty="0" smtClean="0"/>
              <a:t> a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 err="1" smtClean="0"/>
              <a:t>pôvod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významná</a:t>
            </a:r>
            <a:r>
              <a:rPr lang="en-US" altLang="en-US" dirty="0"/>
              <a:t> </a:t>
            </a:r>
            <a:r>
              <a:rPr lang="en-US" altLang="en-US" dirty="0" err="1"/>
              <a:t>identita</a:t>
            </a:r>
            <a:r>
              <a:rPr lang="en-US" altLang="en-US" dirty="0"/>
              <a:t>, </a:t>
            </a:r>
            <a:r>
              <a:rPr lang="en-US" altLang="en-US" dirty="0" err="1"/>
              <a:t>pretože</a:t>
            </a:r>
            <a:r>
              <a:rPr lang="en-US" altLang="en-US" dirty="0"/>
              <a:t>:</a:t>
            </a:r>
          </a:p>
          <a:p>
            <a:r>
              <a:rPr lang="en-US" altLang="en-US" dirty="0"/>
              <a:t>(1) </a:t>
            </a:r>
            <a:r>
              <a:rPr lang="en-US" altLang="en-US" dirty="0" err="1"/>
              <a:t>zahŕňa</a:t>
            </a:r>
            <a:r>
              <a:rPr lang="en-US" altLang="en-US" dirty="0"/>
              <a:t> </a:t>
            </a:r>
            <a:r>
              <a:rPr lang="en-US" altLang="en-US" dirty="0" err="1"/>
              <a:t>komunikačné</a:t>
            </a:r>
            <a:r>
              <a:rPr lang="en-US" altLang="en-US" dirty="0"/>
              <a:t> </a:t>
            </a:r>
            <a:r>
              <a:rPr lang="en-US" altLang="en-US" dirty="0" err="1"/>
              <a:t>bariéry</a:t>
            </a:r>
            <a:r>
              <a:rPr lang="en-US" altLang="en-US" dirty="0"/>
              <a:t> (</a:t>
            </a:r>
            <a:r>
              <a:rPr lang="en-US" altLang="en-US" dirty="0" err="1"/>
              <a:t>jazyk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(2) (</a:t>
            </a:r>
            <a:r>
              <a:rPr lang="en-US" altLang="en-US" dirty="0" err="1"/>
              <a:t>niekedy</a:t>
            </a:r>
            <a:r>
              <a:rPr lang="en-US" altLang="en-US" dirty="0"/>
              <a:t>) </a:t>
            </a:r>
            <a:r>
              <a:rPr lang="en-US" altLang="en-US" dirty="0" err="1"/>
              <a:t>zahŕňa</a:t>
            </a:r>
            <a:r>
              <a:rPr lang="en-US" altLang="en-US" dirty="0"/>
              <a:t> </a:t>
            </a:r>
            <a:r>
              <a:rPr lang="en-US" altLang="en-US" dirty="0" err="1"/>
              <a:t>fyzické</a:t>
            </a:r>
            <a:r>
              <a:rPr lang="en-US" altLang="en-US" dirty="0"/>
              <a:t> </a:t>
            </a:r>
            <a:r>
              <a:rPr lang="en-US" altLang="en-US" dirty="0" err="1"/>
              <a:t>rozdiely</a:t>
            </a:r>
            <a:endParaRPr lang="en-US" altLang="en-US" dirty="0"/>
          </a:p>
          <a:p>
            <a:r>
              <a:rPr lang="en-US" altLang="en-US" dirty="0"/>
              <a:t>(3) 1. a 2. </a:t>
            </a:r>
            <a:r>
              <a:rPr lang="en-US" altLang="en-US" dirty="0" err="1"/>
              <a:t>sú</a:t>
            </a:r>
            <a:r>
              <a:rPr lang="en-US" altLang="en-US" dirty="0"/>
              <a:t> </a:t>
            </a:r>
            <a:r>
              <a:rPr lang="en-US" altLang="en-US" dirty="0" err="1"/>
              <a:t>často</a:t>
            </a:r>
            <a:r>
              <a:rPr lang="en-US" altLang="en-US" dirty="0"/>
              <a:t> </a:t>
            </a:r>
            <a:r>
              <a:rPr lang="en-US" altLang="en-US" dirty="0" err="1"/>
              <a:t>teritoriálne</a:t>
            </a:r>
            <a:r>
              <a:rPr lang="en-US" altLang="en-US" dirty="0"/>
              <a:t> </a:t>
            </a:r>
            <a:r>
              <a:rPr lang="en-US" altLang="en-US" dirty="0" err="1"/>
              <a:t>koncentrované</a:t>
            </a:r>
            <a:endParaRPr lang="en-US" altLang="en-US" dirty="0"/>
          </a:p>
          <a:p>
            <a:r>
              <a:rPr lang="en-US" altLang="en-US" dirty="0"/>
              <a:t>(4) </a:t>
            </a:r>
            <a:r>
              <a:rPr lang="en-US" altLang="en-US" dirty="0" err="1"/>
              <a:t>symboly</a:t>
            </a:r>
            <a:r>
              <a:rPr lang="en-US" altLang="en-US" dirty="0"/>
              <a:t> </a:t>
            </a:r>
            <a:r>
              <a:rPr lang="en-US" altLang="en-US" dirty="0" err="1"/>
              <a:t>etnickej</a:t>
            </a:r>
            <a:r>
              <a:rPr lang="en-US" altLang="en-US" dirty="0"/>
              <a:t> identity </a:t>
            </a:r>
            <a:r>
              <a:rPr lang="en-US" altLang="en-US" dirty="0" err="1"/>
              <a:t>sú</a:t>
            </a:r>
            <a:r>
              <a:rPr lang="en-US" altLang="en-US" dirty="0"/>
              <a:t> </a:t>
            </a:r>
            <a:r>
              <a:rPr lang="en-US" altLang="en-US" dirty="0" err="1"/>
              <a:t>zdieľané</a:t>
            </a:r>
            <a:r>
              <a:rPr lang="en-US" altLang="en-US" dirty="0"/>
              <a:t> </a:t>
            </a:r>
            <a:r>
              <a:rPr lang="en-US" altLang="en-US" dirty="0" err="1"/>
              <a:t>celou</a:t>
            </a:r>
            <a:r>
              <a:rPr lang="en-US" altLang="en-US" dirty="0"/>
              <a:t> </a:t>
            </a:r>
            <a:r>
              <a:rPr lang="en-US" altLang="en-US" dirty="0" err="1"/>
              <a:t>komunitou</a:t>
            </a:r>
            <a:endParaRPr lang="en-US" altLang="en-US" dirty="0"/>
          </a:p>
          <a:p>
            <a:r>
              <a:rPr lang="en-US" altLang="en-US" dirty="0"/>
              <a:t>(5) </a:t>
            </a:r>
            <a:r>
              <a:rPr lang="en-US" altLang="en-US" dirty="0" err="1"/>
              <a:t>identita</a:t>
            </a:r>
            <a:r>
              <a:rPr lang="en-US" altLang="en-US" dirty="0"/>
              <a:t>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mení</a:t>
            </a:r>
            <a:r>
              <a:rPr lang="en-US" altLang="en-US" dirty="0"/>
              <a:t>, </a:t>
            </a:r>
            <a:r>
              <a:rPr lang="en-US" altLang="en-US" dirty="0" err="1"/>
              <a:t>identifikácie</a:t>
            </a:r>
            <a:r>
              <a:rPr lang="en-US" altLang="en-US" dirty="0"/>
              <a:t> a </a:t>
            </a:r>
            <a:r>
              <a:rPr lang="en-US" altLang="en-US" dirty="0" err="1"/>
              <a:t>významy</a:t>
            </a:r>
            <a:r>
              <a:rPr lang="en-US" altLang="en-US" dirty="0"/>
              <a:t> </a:t>
            </a:r>
            <a:r>
              <a:rPr lang="en-US" altLang="en-US" dirty="0" err="1"/>
              <a:t>sú</a:t>
            </a:r>
            <a:r>
              <a:rPr lang="en-US" altLang="en-US" dirty="0"/>
              <a:t> “</a:t>
            </a:r>
            <a:r>
              <a:rPr lang="en-US" altLang="ja-JP" dirty="0" err="1"/>
              <a:t>manipulovateľné</a:t>
            </a:r>
            <a:r>
              <a:rPr lang="en-US" altLang="en-US" dirty="0"/>
              <a:t>”</a:t>
            </a:r>
            <a:r>
              <a:rPr lang="en-US" altLang="ja-JP" dirty="0"/>
              <a:t> </a:t>
            </a:r>
            <a:r>
              <a:rPr lang="en-US" altLang="ja-JP" dirty="0" err="1"/>
              <a:t>elitami</a:t>
            </a:r>
            <a:r>
              <a:rPr lang="en-US" altLang="ja-JP" dirty="0"/>
              <a:t> </a:t>
            </a:r>
            <a:r>
              <a:rPr lang="en-US" altLang="ja-JP" dirty="0" err="1"/>
              <a:t>aj</a:t>
            </a:r>
            <a:r>
              <a:rPr lang="en-US" altLang="ja-JP" dirty="0"/>
              <a:t> </a:t>
            </a:r>
            <a:r>
              <a:rPr lang="en-US" altLang="ja-JP" dirty="0" err="1"/>
              <a:t>samotnými</a:t>
            </a:r>
            <a:r>
              <a:rPr lang="en-US" altLang="ja-JP" dirty="0"/>
              <a:t> </a:t>
            </a:r>
            <a:r>
              <a:rPr lang="en-US" altLang="ja-JP" dirty="0" err="1"/>
              <a:t>jednotlivcami</a:t>
            </a:r>
            <a:endParaRPr lang="en-US" altLang="ja-JP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937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Etnicita</a:t>
            </a:r>
            <a:r>
              <a:rPr lang="en-US" dirty="0" smtClean="0"/>
              <a:t> a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 err="1" smtClean="0"/>
              <a:t>pôvod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jeden</a:t>
            </a:r>
            <a:r>
              <a:rPr lang="en-US" altLang="en-US" dirty="0"/>
              <a:t> z </a:t>
            </a:r>
            <a:r>
              <a:rPr lang="en-US" altLang="en-US" dirty="0" err="1"/>
              <a:t>najčastejšie</a:t>
            </a:r>
            <a:r>
              <a:rPr lang="en-US" altLang="en-US" dirty="0"/>
              <a:t> </a:t>
            </a:r>
            <a:r>
              <a:rPr lang="en-US" altLang="en-US" dirty="0" err="1"/>
              <a:t>používaných</a:t>
            </a:r>
            <a:r>
              <a:rPr lang="en-US" altLang="en-US" dirty="0"/>
              <a:t> </a:t>
            </a:r>
            <a:r>
              <a:rPr lang="en-US" altLang="en-US" dirty="0" err="1"/>
              <a:t>konceptov</a:t>
            </a:r>
            <a:r>
              <a:rPr lang="en-US" altLang="en-US" dirty="0"/>
              <a:t> v </a:t>
            </a:r>
            <a:r>
              <a:rPr lang="en-US" altLang="en-US" dirty="0" err="1"/>
              <a:t>modernej</a:t>
            </a:r>
            <a:r>
              <a:rPr lang="en-US" altLang="en-US" dirty="0"/>
              <a:t> </a:t>
            </a:r>
            <a:r>
              <a:rPr lang="en-US" altLang="en-US" dirty="0" err="1"/>
              <a:t>analýze</a:t>
            </a:r>
            <a:r>
              <a:rPr lang="en-US" altLang="en-US" dirty="0"/>
              <a:t>, </a:t>
            </a:r>
            <a:r>
              <a:rPr lang="en-US" altLang="en-US" dirty="0" err="1"/>
              <a:t>čo</a:t>
            </a:r>
            <a:r>
              <a:rPr lang="en-US" altLang="en-US" dirty="0"/>
              <a:t> </a:t>
            </a:r>
            <a:r>
              <a:rPr lang="en-US" altLang="en-US" dirty="0" err="1"/>
              <a:t>presne</a:t>
            </a:r>
            <a:r>
              <a:rPr lang="en-US" altLang="en-US" dirty="0"/>
              <a:t> ale </a:t>
            </a:r>
            <a:r>
              <a:rPr lang="en-US" altLang="en-US" dirty="0" err="1"/>
              <a:t>znamená</a:t>
            </a:r>
            <a:r>
              <a:rPr lang="en-US" altLang="en-US" dirty="0"/>
              <a:t>?</a:t>
            </a:r>
          </a:p>
          <a:p>
            <a:r>
              <a:rPr lang="en-US" altLang="en-US" dirty="0"/>
              <a:t>Chandra a Wilkinson (2008): </a:t>
            </a:r>
            <a:r>
              <a:rPr lang="en-US" altLang="en-US" dirty="0" err="1"/>
              <a:t>kategória</a:t>
            </a:r>
            <a:r>
              <a:rPr lang="en-US" altLang="en-US" dirty="0"/>
              <a:t>, v </a:t>
            </a:r>
            <a:r>
              <a:rPr lang="en-US" altLang="en-US" dirty="0" err="1"/>
              <a:t>ktorej</a:t>
            </a:r>
            <a:r>
              <a:rPr lang="en-US" altLang="en-US" dirty="0"/>
              <a:t> </a:t>
            </a:r>
            <a:r>
              <a:rPr lang="en-US" altLang="en-US" i="1" dirty="0" err="1"/>
              <a:t>atribúty</a:t>
            </a:r>
            <a:r>
              <a:rPr lang="en-US" altLang="en-US" i="1" dirty="0"/>
              <a:t> </a:t>
            </a:r>
            <a:r>
              <a:rPr lang="en-US" altLang="en-US" i="1" dirty="0" err="1"/>
              <a:t>spoločného</a:t>
            </a:r>
            <a:r>
              <a:rPr lang="en-US" altLang="en-US" i="1" dirty="0"/>
              <a:t> </a:t>
            </a:r>
            <a:r>
              <a:rPr lang="en-US" altLang="en-US" i="1" dirty="0" err="1"/>
              <a:t>pôvodu</a:t>
            </a:r>
            <a:r>
              <a:rPr lang="en-US" altLang="en-US" i="1" dirty="0"/>
              <a:t> </a:t>
            </a:r>
            <a:r>
              <a:rPr lang="en-US" altLang="en-US" dirty="0" err="1"/>
              <a:t>sú</a:t>
            </a:r>
            <a:r>
              <a:rPr lang="en-US" altLang="en-US" dirty="0"/>
              <a:t> </a:t>
            </a:r>
            <a:r>
              <a:rPr lang="en-US" altLang="en-US" dirty="0" err="1"/>
              <a:t>nevyhnutnou</a:t>
            </a:r>
            <a:r>
              <a:rPr lang="en-US" altLang="en-US" dirty="0"/>
              <a:t> </a:t>
            </a:r>
            <a:r>
              <a:rPr lang="en-US" altLang="en-US" dirty="0" err="1"/>
              <a:t>podmienkou</a:t>
            </a:r>
            <a:r>
              <a:rPr lang="en-US" altLang="en-US" dirty="0"/>
              <a:t> </a:t>
            </a:r>
            <a:r>
              <a:rPr lang="en-US" altLang="en-US" dirty="0" err="1"/>
              <a:t>príslušnosti</a:t>
            </a:r>
            <a:r>
              <a:rPr lang="en-US" altLang="en-US" dirty="0"/>
              <a:t> k </a:t>
            </a:r>
            <a:r>
              <a:rPr lang="en-US" altLang="en-US" dirty="0" err="1"/>
              <a:t>etniku</a:t>
            </a:r>
            <a:endParaRPr lang="en-US" altLang="en-US" dirty="0"/>
          </a:p>
          <a:p>
            <a:r>
              <a:rPr lang="cs-CZ" altLang="en-US" b="1" dirty="0" err="1" smtClean="0"/>
              <a:t>Nominálna</a:t>
            </a:r>
            <a:r>
              <a:rPr lang="cs-CZ" altLang="en-US" dirty="0" smtClean="0"/>
              <a:t> identita: </a:t>
            </a:r>
            <a:r>
              <a:rPr lang="cs-CZ" altLang="en-US" dirty="0" err="1" smtClean="0"/>
              <a:t>kategórie</a:t>
            </a:r>
            <a:r>
              <a:rPr lang="cs-CZ" altLang="en-US" dirty="0" smtClean="0"/>
              <a:t> etnicity, </a:t>
            </a:r>
            <a:r>
              <a:rPr lang="cs-CZ" altLang="en-US" dirty="0" err="1" smtClean="0"/>
              <a:t>ktoré</a:t>
            </a:r>
            <a:r>
              <a:rPr lang="cs-CZ" altLang="en-US" dirty="0" smtClean="0"/>
              <a:t> jednotlivcovi </a:t>
            </a:r>
            <a:r>
              <a:rPr lang="cs-CZ" altLang="en-US" dirty="0" err="1" smtClean="0"/>
              <a:t>prislúchajú</a:t>
            </a:r>
            <a:endParaRPr lang="cs-CZ" altLang="en-US" dirty="0" smtClean="0"/>
          </a:p>
          <a:p>
            <a:r>
              <a:rPr lang="cs-CZ" altLang="en-US" b="1" dirty="0" smtClean="0"/>
              <a:t>Aktivovaná</a:t>
            </a:r>
            <a:r>
              <a:rPr lang="cs-CZ" altLang="en-US" dirty="0" smtClean="0"/>
              <a:t> identita: </a:t>
            </a:r>
            <a:r>
              <a:rPr lang="cs-CZ" altLang="en-US" dirty="0" err="1" smtClean="0"/>
              <a:t>kategórie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nom</a:t>
            </a:r>
            <a:r>
              <a:rPr lang="cs-CZ" altLang="en-US" dirty="0" smtClean="0"/>
              <a:t>. Identity, </a:t>
            </a:r>
            <a:r>
              <a:rPr lang="cs-CZ" altLang="en-US" dirty="0" err="1" smtClean="0"/>
              <a:t>ktoré</a:t>
            </a:r>
            <a:r>
              <a:rPr lang="cs-CZ" altLang="en-US" dirty="0" smtClean="0"/>
              <a:t> jednotlivec aktivuje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1298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Etnicita</a:t>
            </a:r>
            <a:r>
              <a:rPr lang="en-US" dirty="0" smtClean="0"/>
              <a:t> a </a:t>
            </a:r>
            <a:r>
              <a:rPr lang="en-US" dirty="0" err="1" smtClean="0"/>
              <a:t>jej</a:t>
            </a:r>
            <a:r>
              <a:rPr lang="en-US" dirty="0" smtClean="0"/>
              <a:t> </a:t>
            </a:r>
            <a:r>
              <a:rPr lang="en-US" dirty="0" err="1" smtClean="0"/>
              <a:t>pôvod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r>
              <a:rPr lang="cs-CZ" altLang="en-US" dirty="0" err="1" smtClean="0"/>
              <a:t>Etn</a:t>
            </a:r>
            <a:r>
              <a:rPr lang="cs-CZ" altLang="en-US" dirty="0" smtClean="0"/>
              <a:t>. </a:t>
            </a:r>
            <a:r>
              <a:rPr lang="en-US" altLang="en-US" dirty="0" err="1" smtClean="0"/>
              <a:t>štruktúra</a:t>
            </a:r>
            <a:r>
              <a:rPr lang="en-US" altLang="en-US" dirty="0" smtClean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</a:t>
            </a:r>
            <a:r>
              <a:rPr lang="en-US" altLang="en-US" dirty="0" err="1"/>
              <a:t>statické</a:t>
            </a:r>
            <a:r>
              <a:rPr lang="en-US" altLang="en-US" dirty="0"/>
              <a:t> </a:t>
            </a:r>
            <a:r>
              <a:rPr lang="en-US" altLang="en-US" dirty="0" err="1" smtClean="0"/>
              <a:t>atributy</a:t>
            </a:r>
            <a:r>
              <a:rPr lang="en-US" altLang="en-US" dirty="0" smtClean="0"/>
              <a:t> </a:t>
            </a:r>
            <a:r>
              <a:rPr lang="en-US" altLang="en-US" dirty="0"/>
              <a:t>(</a:t>
            </a:r>
            <a:r>
              <a:rPr lang="en-US" altLang="en-US" dirty="0" err="1"/>
              <a:t>napr</a:t>
            </a:r>
            <a:r>
              <a:rPr lang="en-US" altLang="en-US" dirty="0"/>
              <a:t>. </a:t>
            </a:r>
            <a:r>
              <a:rPr lang="en-US" altLang="en-US" dirty="0" err="1"/>
              <a:t>jazyková</a:t>
            </a:r>
            <a:r>
              <a:rPr lang="en-US" altLang="en-US" dirty="0"/>
              <a:t> </a:t>
            </a:r>
            <a:r>
              <a:rPr lang="en-US" altLang="en-US" dirty="0" err="1"/>
              <a:t>odlišnosť</a:t>
            </a:r>
            <a:r>
              <a:rPr lang="en-US" altLang="en-US" dirty="0" smtClean="0"/>
              <a:t>)</a:t>
            </a:r>
            <a:endParaRPr lang="cs-CZ" altLang="en-US" dirty="0" smtClean="0"/>
          </a:p>
          <a:p>
            <a:r>
              <a:rPr lang="cs-CZ" altLang="en-US" dirty="0" smtClean="0"/>
              <a:t>Je v </a:t>
            </a:r>
            <a:r>
              <a:rPr lang="cs-CZ" altLang="en-US" dirty="0" err="1" smtClean="0"/>
              <a:t>krátkodobom</a:t>
            </a:r>
            <a:r>
              <a:rPr lang="cs-CZ" altLang="en-US" dirty="0" smtClean="0"/>
              <a:t> horizonte statická, </a:t>
            </a:r>
            <a:r>
              <a:rPr lang="cs-CZ" altLang="en-US" dirty="0" err="1" smtClean="0"/>
              <a:t>nemenná</a:t>
            </a:r>
            <a:r>
              <a:rPr lang="cs-CZ" altLang="en-US" dirty="0" smtClean="0"/>
              <a:t>, ale je možné, že </a:t>
            </a:r>
            <a:r>
              <a:rPr lang="cs-CZ" altLang="en-US" dirty="0" err="1" smtClean="0"/>
              <a:t>sa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zmení</a:t>
            </a:r>
            <a:r>
              <a:rPr lang="cs-CZ" altLang="en-US" dirty="0" smtClean="0"/>
              <a:t> aj etnickou </a:t>
            </a:r>
            <a:r>
              <a:rPr lang="cs-CZ" altLang="en-US" dirty="0" err="1" smtClean="0"/>
              <a:t>praxou</a:t>
            </a:r>
            <a:endParaRPr lang="en-US" altLang="en-US" dirty="0"/>
          </a:p>
          <a:p>
            <a:r>
              <a:rPr lang="cs-CZ" altLang="en-US" dirty="0" err="1" smtClean="0"/>
              <a:t>Etn</a:t>
            </a:r>
            <a:r>
              <a:rPr lang="cs-CZ" altLang="en-US" dirty="0" smtClean="0"/>
              <a:t>. </a:t>
            </a:r>
            <a:r>
              <a:rPr lang="en-US" altLang="en-US" dirty="0" err="1" smtClean="0"/>
              <a:t>prax</a:t>
            </a:r>
            <a:r>
              <a:rPr lang="en-US" altLang="en-US" dirty="0" smtClean="0"/>
              <a:t> </a:t>
            </a:r>
            <a:r>
              <a:rPr lang="mr-IN" altLang="en-US" dirty="0" smtClean="0"/>
              <a:t>–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použitie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štruktúrnych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znakov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pri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konkrétnych</a:t>
            </a:r>
            <a:r>
              <a:rPr lang="cs-CZ" altLang="en-US" dirty="0" smtClean="0"/>
              <a:t> aktivitách</a:t>
            </a:r>
          </a:p>
          <a:p>
            <a:r>
              <a:rPr lang="cs-CZ" altLang="en-US" dirty="0" smtClean="0"/>
              <a:t>V odlišných kontextech aktivované odlišné charakteristiky: armáda/</a:t>
            </a:r>
            <a:r>
              <a:rPr lang="cs-CZ" altLang="en-US" dirty="0" err="1" smtClean="0"/>
              <a:t>byrokracia</a:t>
            </a:r>
            <a:r>
              <a:rPr lang="cs-CZ" altLang="en-US" dirty="0" smtClean="0"/>
              <a:t> vs. </a:t>
            </a:r>
            <a:r>
              <a:rPr lang="cs-CZ" altLang="en-US" dirty="0" err="1" smtClean="0"/>
              <a:t>voľby</a:t>
            </a:r>
            <a:endParaRPr lang="cs-CZ" altLang="en-US" dirty="0" smtClean="0"/>
          </a:p>
          <a:p>
            <a:r>
              <a:rPr lang="en-US" altLang="en-US" dirty="0" err="1" smtClean="0"/>
              <a:t>vzťah</a:t>
            </a:r>
            <a:r>
              <a:rPr lang="en-US" altLang="en-US" dirty="0" smtClean="0"/>
              <a:t> </a:t>
            </a:r>
            <a:r>
              <a:rPr lang="en-US" altLang="en-US" dirty="0" err="1"/>
              <a:t>medzi</a:t>
            </a:r>
            <a:r>
              <a:rPr lang="en-US" altLang="en-US" dirty="0"/>
              <a:t> </a:t>
            </a:r>
            <a:r>
              <a:rPr lang="en-US" altLang="en-US" dirty="0" err="1"/>
              <a:t>štruktúrou</a:t>
            </a:r>
            <a:r>
              <a:rPr lang="en-US" altLang="en-US" dirty="0"/>
              <a:t> a </a:t>
            </a:r>
            <a:r>
              <a:rPr lang="en-US" altLang="en-US" dirty="0" err="1"/>
              <a:t>praxou</a:t>
            </a:r>
            <a:r>
              <a:rPr lang="en-US" altLang="en-US" dirty="0"/>
              <a:t> je </a:t>
            </a:r>
            <a:r>
              <a:rPr lang="en-US" altLang="en-US" dirty="0" err="1"/>
              <a:t>nejasný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136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Shayo</a:t>
            </a:r>
            <a:r>
              <a:rPr lang="cs-CZ" b="1" dirty="0" smtClean="0"/>
              <a:t>: etnicita, </a:t>
            </a:r>
            <a:r>
              <a:rPr lang="cs-CZ" b="1" dirty="0" err="1" smtClean="0"/>
              <a:t>trieda</a:t>
            </a:r>
            <a:r>
              <a:rPr lang="cs-CZ" b="1" dirty="0" smtClean="0"/>
              <a:t> a </a:t>
            </a:r>
            <a:r>
              <a:rPr lang="cs-CZ" b="1" dirty="0" err="1" smtClean="0"/>
              <a:t>redistribúcia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národná</a:t>
            </a:r>
            <a:r>
              <a:rPr lang="cs-CZ" dirty="0" smtClean="0"/>
              <a:t> </a:t>
            </a:r>
            <a:r>
              <a:rPr lang="cs-CZ" dirty="0" err="1"/>
              <a:t>hrdosť</a:t>
            </a:r>
            <a:r>
              <a:rPr lang="cs-CZ" dirty="0"/>
              <a:t> </a:t>
            </a:r>
            <a:r>
              <a:rPr lang="cs-CZ" dirty="0" err="1"/>
              <a:t>súvisí</a:t>
            </a:r>
            <a:r>
              <a:rPr lang="cs-CZ" dirty="0"/>
              <a:t> </a:t>
            </a:r>
            <a:r>
              <a:rPr lang="cs-CZ" dirty="0" smtClean="0"/>
              <a:t>s </a:t>
            </a:r>
            <a:r>
              <a:rPr lang="cs-CZ" dirty="0" err="1"/>
              <a:t>nižšou</a:t>
            </a:r>
            <a:r>
              <a:rPr lang="cs-CZ" dirty="0"/>
              <a:t> </a:t>
            </a:r>
            <a:r>
              <a:rPr lang="cs-CZ" dirty="0" err="1"/>
              <a:t>mierou</a:t>
            </a:r>
            <a:r>
              <a:rPr lang="cs-CZ" dirty="0"/>
              <a:t> </a:t>
            </a:r>
            <a:r>
              <a:rPr lang="cs-CZ" dirty="0" err="1"/>
              <a:t>redistribúcie</a:t>
            </a:r>
            <a:r>
              <a:rPr lang="cs-CZ" dirty="0"/>
              <a:t> a naopak, demokracie s </a:t>
            </a:r>
            <a:r>
              <a:rPr lang="cs-CZ" dirty="0" err="1"/>
              <a:t>menšou</a:t>
            </a:r>
            <a:r>
              <a:rPr lang="cs-CZ" dirty="0"/>
              <a:t> </a:t>
            </a:r>
            <a:r>
              <a:rPr lang="cs-CZ" dirty="0" err="1"/>
              <a:t>mierou</a:t>
            </a:r>
            <a:r>
              <a:rPr lang="cs-CZ" dirty="0"/>
              <a:t> </a:t>
            </a:r>
            <a:r>
              <a:rPr lang="cs-CZ" dirty="0" err="1"/>
              <a:t>národnej</a:t>
            </a:r>
            <a:r>
              <a:rPr lang="cs-CZ" dirty="0"/>
              <a:t> hrdosti </a:t>
            </a:r>
            <a:r>
              <a:rPr lang="cs-CZ" dirty="0" err="1"/>
              <a:t>redistribuujú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väčšej</a:t>
            </a:r>
            <a:r>
              <a:rPr lang="cs-CZ" dirty="0"/>
              <a:t> </a:t>
            </a:r>
            <a:r>
              <a:rPr lang="cs-CZ" dirty="0" err="1" smtClean="0"/>
              <a:t>miere</a:t>
            </a:r>
            <a:endParaRPr lang="cs-CZ" dirty="0" smtClean="0"/>
          </a:p>
          <a:p>
            <a:r>
              <a:rPr lang="cs-CZ" dirty="0" err="1"/>
              <a:t>signifikantné</a:t>
            </a:r>
            <a:r>
              <a:rPr lang="cs-CZ" dirty="0"/>
              <a:t> </a:t>
            </a:r>
            <a:r>
              <a:rPr lang="cs-CZ" dirty="0" err="1"/>
              <a:t>nielen</a:t>
            </a:r>
            <a:r>
              <a:rPr lang="cs-CZ" dirty="0"/>
              <a:t> na </a:t>
            </a:r>
            <a:r>
              <a:rPr lang="cs-CZ" dirty="0" err="1"/>
              <a:t>agregovanej</a:t>
            </a:r>
            <a:r>
              <a:rPr lang="cs-CZ" dirty="0"/>
              <a:t>, ale aj na </a:t>
            </a:r>
            <a:r>
              <a:rPr lang="cs-CZ" dirty="0" err="1"/>
              <a:t>individuálnej</a:t>
            </a:r>
            <a:r>
              <a:rPr lang="cs-CZ" dirty="0"/>
              <a:t> úrovni</a:t>
            </a:r>
            <a:endParaRPr lang="en-US" dirty="0"/>
          </a:p>
          <a:p>
            <a:r>
              <a:rPr lang="cs-CZ" dirty="0" err="1"/>
              <a:t>členovia</a:t>
            </a:r>
            <a:r>
              <a:rPr lang="cs-CZ" dirty="0"/>
              <a:t> (</a:t>
            </a:r>
            <a:r>
              <a:rPr lang="cs-CZ" dirty="0" err="1"/>
              <a:t>identitných</a:t>
            </a:r>
            <a:r>
              <a:rPr lang="cs-CZ" dirty="0"/>
              <a:t>) </a:t>
            </a:r>
            <a:r>
              <a:rPr lang="cs-CZ" dirty="0" err="1"/>
              <a:t>skupín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sklon </a:t>
            </a:r>
            <a:r>
              <a:rPr lang="cs-CZ" dirty="0" err="1"/>
              <a:t>rozhodovať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 </a:t>
            </a:r>
            <a:r>
              <a:rPr lang="cs-CZ" dirty="0" err="1"/>
              <a:t>súlade</a:t>
            </a:r>
            <a:r>
              <a:rPr lang="cs-CZ" dirty="0"/>
              <a:t> s </a:t>
            </a:r>
            <a:r>
              <a:rPr lang="cs-CZ" dirty="0" err="1"/>
              <a:t>očakávaním</a:t>
            </a:r>
            <a:r>
              <a:rPr lang="cs-CZ" dirty="0"/>
              <a:t> </a:t>
            </a:r>
            <a:r>
              <a:rPr lang="cs-CZ" dirty="0" err="1"/>
              <a:t>vlastnej</a:t>
            </a:r>
            <a:r>
              <a:rPr lang="cs-CZ" dirty="0"/>
              <a:t> </a:t>
            </a:r>
            <a:r>
              <a:rPr lang="cs-CZ" dirty="0" err="1"/>
              <a:t>sociálnej</a:t>
            </a:r>
            <a:r>
              <a:rPr lang="cs-CZ" dirty="0"/>
              <a:t> skupiny</a:t>
            </a:r>
            <a:r>
              <a:rPr lang="en-US" dirty="0"/>
              <a:t> </a:t>
            </a:r>
            <a:endParaRPr lang="en-US" dirty="0" smtClean="0"/>
          </a:p>
          <a:p>
            <a:r>
              <a:rPr lang="cs-CZ" dirty="0"/>
              <a:t>zároveň sú ochotní </a:t>
            </a:r>
            <a:r>
              <a:rPr lang="cs-CZ" dirty="0" err="1"/>
              <a:t>obetovať</a:t>
            </a:r>
            <a:r>
              <a:rPr lang="cs-CZ" dirty="0"/>
              <a:t>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materiálne</a:t>
            </a:r>
            <a:r>
              <a:rPr lang="cs-CZ" dirty="0"/>
              <a:t> zisky v </a:t>
            </a:r>
            <a:r>
              <a:rPr lang="cs-CZ" dirty="0" err="1"/>
              <a:t>záujme</a:t>
            </a:r>
            <a:r>
              <a:rPr lang="cs-CZ" dirty="0"/>
              <a:t> </a:t>
            </a:r>
            <a:r>
              <a:rPr lang="cs-CZ" dirty="0" err="1"/>
              <a:t>zvýšenia</a:t>
            </a:r>
            <a:r>
              <a:rPr lang="cs-CZ" dirty="0"/>
              <a:t> statusu </a:t>
            </a:r>
            <a:r>
              <a:rPr lang="cs-CZ" dirty="0" err="1"/>
              <a:t>celej</a:t>
            </a:r>
            <a:r>
              <a:rPr lang="cs-CZ" dirty="0"/>
              <a:t> skupiny</a:t>
            </a:r>
            <a:r>
              <a:rPr lang="en-US" dirty="0"/>
              <a:t> 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02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Shayo</a:t>
            </a:r>
            <a:r>
              <a:rPr lang="cs-CZ" b="1" dirty="0"/>
              <a:t>: etnicita, </a:t>
            </a:r>
            <a:r>
              <a:rPr lang="cs-CZ" b="1" dirty="0" err="1"/>
              <a:t>trieda</a:t>
            </a:r>
            <a:r>
              <a:rPr lang="cs-CZ" b="1" dirty="0"/>
              <a:t> a </a:t>
            </a:r>
            <a:r>
              <a:rPr lang="cs-CZ" b="1" dirty="0" err="1"/>
              <a:t>redistribúcia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aplikuje tento rámec na jednu konkrétnu </a:t>
            </a:r>
            <a:r>
              <a:rPr lang="cs-CZ" dirty="0" err="1"/>
              <a:t>tému</a:t>
            </a:r>
            <a:r>
              <a:rPr lang="cs-CZ" dirty="0"/>
              <a:t>: </a:t>
            </a:r>
            <a:r>
              <a:rPr lang="cs-CZ" dirty="0" err="1"/>
              <a:t>redistribúciu</a:t>
            </a:r>
            <a:r>
              <a:rPr lang="cs-CZ" dirty="0"/>
              <a:t> (</a:t>
            </a:r>
            <a:r>
              <a:rPr lang="cs-CZ" dirty="0" err="1"/>
              <a:t>príjmov</a:t>
            </a:r>
            <a:r>
              <a:rPr lang="cs-CZ" dirty="0"/>
              <a:t>) v </a:t>
            </a:r>
            <a:r>
              <a:rPr lang="cs-CZ" dirty="0" err="1"/>
              <a:t>demokraciách</a:t>
            </a:r>
            <a:endParaRPr lang="en-US" dirty="0"/>
          </a:p>
          <a:p>
            <a:r>
              <a:rPr lang="cs-CZ" dirty="0" smtClean="0"/>
              <a:t>na </a:t>
            </a:r>
            <a:r>
              <a:rPr lang="cs-CZ" dirty="0"/>
              <a:t>to,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ľudia</a:t>
            </a:r>
            <a:r>
              <a:rPr lang="cs-CZ" dirty="0"/>
              <a:t> politicky </a:t>
            </a:r>
            <a:r>
              <a:rPr lang="cs-CZ" dirty="0" err="1"/>
              <a:t>rozhodujú</a:t>
            </a:r>
            <a:r>
              <a:rPr lang="cs-CZ" dirty="0"/>
              <a:t>, </a:t>
            </a:r>
            <a:r>
              <a:rPr lang="cs-CZ" dirty="0" err="1"/>
              <a:t>pôsobí</a:t>
            </a:r>
            <a:r>
              <a:rPr lang="cs-CZ" dirty="0"/>
              <a:t> aj </a:t>
            </a:r>
            <a:r>
              <a:rPr lang="cs-CZ" dirty="0" err="1"/>
              <a:t>ich</a:t>
            </a:r>
            <a:r>
              <a:rPr lang="cs-CZ" dirty="0"/>
              <a:t> skupinová </a:t>
            </a:r>
            <a:r>
              <a:rPr lang="cs-CZ" dirty="0" err="1"/>
              <a:t>identifikácia</a:t>
            </a:r>
            <a:r>
              <a:rPr lang="cs-CZ" dirty="0"/>
              <a:t> (</a:t>
            </a:r>
            <a:r>
              <a:rPr lang="cs-CZ" dirty="0" err="1"/>
              <a:t>národná</a:t>
            </a:r>
            <a:r>
              <a:rPr lang="cs-CZ" dirty="0"/>
              <a:t> a </a:t>
            </a:r>
            <a:r>
              <a:rPr lang="cs-CZ" dirty="0" err="1"/>
              <a:t>triedna</a:t>
            </a:r>
            <a:r>
              <a:rPr lang="cs-CZ" dirty="0"/>
              <a:t> identita), </a:t>
            </a:r>
            <a:r>
              <a:rPr lang="cs-CZ" dirty="0" err="1"/>
              <a:t>nielen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úzke</a:t>
            </a:r>
            <a:r>
              <a:rPr lang="cs-CZ" dirty="0"/>
              <a:t> ekonomické </a:t>
            </a:r>
            <a:r>
              <a:rPr lang="cs-CZ" dirty="0" err="1" smtClean="0"/>
              <a:t>záujmy</a:t>
            </a:r>
            <a:endParaRPr lang="cs-CZ" dirty="0" smtClean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961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I</a:t>
            </a:r>
            <a:r>
              <a:rPr lang="cs-CZ" b="1" dirty="0" err="1" smtClean="0"/>
              <a:t>dentifikácia</a:t>
            </a:r>
            <a:r>
              <a:rPr lang="cs-CZ" b="1" dirty="0" smtClean="0"/>
              <a:t> </a:t>
            </a:r>
            <a:r>
              <a:rPr lang="cs-CZ" b="1" dirty="0" err="1"/>
              <a:t>jednotlivca</a:t>
            </a:r>
            <a:r>
              <a:rPr lang="cs-CZ" b="1" dirty="0"/>
              <a:t> so skupinou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status skupiny</a:t>
            </a:r>
            <a:r>
              <a:rPr lang="cs-CZ" dirty="0"/>
              <a:t>, t.j. </a:t>
            </a:r>
            <a:r>
              <a:rPr lang="cs-CZ" dirty="0" err="1"/>
              <a:t>relatívna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skupiny na </a:t>
            </a:r>
            <a:r>
              <a:rPr lang="cs-CZ" dirty="0" err="1"/>
              <a:t>tej</a:t>
            </a:r>
            <a:r>
              <a:rPr lang="cs-CZ" dirty="0"/>
              <a:t> </a:t>
            </a:r>
            <a:r>
              <a:rPr lang="cs-CZ" dirty="0" err="1"/>
              <a:t>dimenzii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je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jednotlivca</a:t>
            </a:r>
            <a:r>
              <a:rPr lang="cs-CZ" dirty="0"/>
              <a:t> </a:t>
            </a:r>
            <a:r>
              <a:rPr lang="cs-CZ" dirty="0" err="1"/>
              <a:t>dôležitá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napr</a:t>
            </a:r>
            <a:r>
              <a:rPr lang="cs-CZ" dirty="0"/>
              <a:t>. </a:t>
            </a:r>
            <a:r>
              <a:rPr lang="cs-CZ" dirty="0" err="1"/>
              <a:t>ak</a:t>
            </a:r>
            <a:r>
              <a:rPr lang="cs-CZ" dirty="0"/>
              <a:t> je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mňa</a:t>
            </a:r>
            <a:r>
              <a:rPr lang="cs-CZ" dirty="0"/>
              <a:t> </a:t>
            </a:r>
            <a:r>
              <a:rPr lang="cs-CZ" dirty="0" err="1"/>
              <a:t>dôležitá</a:t>
            </a:r>
            <a:r>
              <a:rPr lang="cs-CZ" dirty="0"/>
              <a:t> "</a:t>
            </a:r>
            <a:r>
              <a:rPr lang="cs-CZ" dirty="0" err="1"/>
              <a:t>spotreba</a:t>
            </a:r>
            <a:r>
              <a:rPr lang="cs-CZ" dirty="0"/>
              <a:t>", tak skupina,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ktorú</a:t>
            </a:r>
            <a:r>
              <a:rPr lang="cs-CZ" dirty="0"/>
              <a:t> je </a:t>
            </a:r>
            <a:r>
              <a:rPr lang="cs-CZ" dirty="0" err="1"/>
              <a:t>charateristická</a:t>
            </a:r>
            <a:r>
              <a:rPr lang="cs-CZ" dirty="0"/>
              <a:t> vysoká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spotreby</a:t>
            </a:r>
            <a:r>
              <a:rPr lang="cs-CZ" dirty="0"/>
              <a:t>, má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mňa</a:t>
            </a:r>
            <a:r>
              <a:rPr lang="cs-CZ" dirty="0"/>
              <a:t> vyšší status než </a:t>
            </a:r>
            <a:r>
              <a:rPr lang="cs-CZ" dirty="0" err="1"/>
              <a:t>iné</a:t>
            </a:r>
            <a:r>
              <a:rPr lang="cs-CZ" dirty="0"/>
              <a:t> skupiny </a:t>
            </a:r>
            <a:endParaRPr lang="cs-CZ" dirty="0" smtClean="0"/>
          </a:p>
          <a:p>
            <a:r>
              <a:rPr lang="cs-CZ" dirty="0" err="1"/>
              <a:t>vnímanie</a:t>
            </a:r>
            <a:r>
              <a:rPr lang="cs-CZ" dirty="0"/>
              <a:t> </a:t>
            </a:r>
            <a:r>
              <a:rPr lang="cs-CZ" b="1" dirty="0"/>
              <a:t>blízkosti, resp. </a:t>
            </a:r>
            <a:r>
              <a:rPr lang="cs-CZ" b="1" dirty="0" err="1"/>
              <a:t>vzdialenosti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jednotlivcom</a:t>
            </a:r>
            <a:r>
              <a:rPr lang="cs-CZ" dirty="0"/>
              <a:t> a </a:t>
            </a:r>
            <a:r>
              <a:rPr lang="cs-CZ" dirty="0" err="1"/>
              <a:t>ostatnými</a:t>
            </a:r>
            <a:r>
              <a:rPr lang="cs-CZ" dirty="0"/>
              <a:t> </a:t>
            </a:r>
            <a:r>
              <a:rPr lang="cs-CZ" dirty="0" err="1"/>
              <a:t>členmi</a:t>
            </a:r>
            <a:r>
              <a:rPr lang="cs-CZ" dirty="0"/>
              <a:t> skupiny: </a:t>
            </a:r>
            <a:endParaRPr lang="cs-CZ" dirty="0" smtClean="0"/>
          </a:p>
          <a:p>
            <a:r>
              <a:rPr lang="cs-CZ" dirty="0" err="1" smtClean="0"/>
              <a:t>ak</a:t>
            </a:r>
            <a:r>
              <a:rPr lang="cs-CZ" dirty="0" smtClean="0"/>
              <a:t> </a:t>
            </a:r>
            <a:r>
              <a:rPr lang="cs-CZ" dirty="0" err="1"/>
              <a:t>vnímam</a:t>
            </a:r>
            <a:r>
              <a:rPr lang="cs-CZ" dirty="0"/>
              <a:t>, že </a:t>
            </a:r>
            <a:r>
              <a:rPr lang="cs-CZ" dirty="0" err="1"/>
              <a:t>moja</a:t>
            </a:r>
            <a:r>
              <a:rPr lang="cs-CZ" dirty="0"/>
              <a:t> </a:t>
            </a:r>
            <a:r>
              <a:rPr lang="cs-CZ" dirty="0" err="1"/>
              <a:t>blízkosť</a:t>
            </a:r>
            <a:r>
              <a:rPr lang="cs-CZ" dirty="0"/>
              <a:t> k </a:t>
            </a:r>
            <a:r>
              <a:rPr lang="cs-CZ" dirty="0" smtClean="0"/>
              <a:t>“</a:t>
            </a:r>
            <a:r>
              <a:rPr lang="cs-CZ" dirty="0" err="1" smtClean="0"/>
              <a:t>priemernému</a:t>
            </a:r>
            <a:r>
              <a:rPr lang="cs-CZ" dirty="0" smtClean="0"/>
              <a:t>" </a:t>
            </a:r>
            <a:r>
              <a:rPr lang="cs-CZ" dirty="0"/>
              <a:t>členovi skupiny je </a:t>
            </a:r>
            <a:r>
              <a:rPr lang="cs-CZ" dirty="0" err="1"/>
              <a:t>väčšia</a:t>
            </a:r>
            <a:r>
              <a:rPr lang="cs-CZ" dirty="0"/>
              <a:t> než </a:t>
            </a:r>
            <a:r>
              <a:rPr lang="cs-CZ" dirty="0" err="1"/>
              <a:t>vzdialenosť</a:t>
            </a:r>
            <a:r>
              <a:rPr lang="cs-CZ" dirty="0"/>
              <a:t> od </a:t>
            </a:r>
            <a:r>
              <a:rPr lang="cs-CZ" dirty="0" err="1"/>
              <a:t>neho</a:t>
            </a:r>
            <a:r>
              <a:rPr lang="cs-CZ" dirty="0"/>
              <a:t>, </a:t>
            </a:r>
            <a:r>
              <a:rPr lang="cs-CZ" dirty="0" err="1"/>
              <a:t>budem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považovať</a:t>
            </a:r>
            <a:r>
              <a:rPr lang="cs-CZ" dirty="0"/>
              <a:t> za </a:t>
            </a:r>
            <a:r>
              <a:rPr lang="cs-CZ" dirty="0" err="1"/>
              <a:t>príslušníka</a:t>
            </a:r>
            <a:r>
              <a:rPr lang="cs-CZ" dirty="0"/>
              <a:t> </a:t>
            </a:r>
            <a:r>
              <a:rPr lang="cs-CZ" dirty="0" err="1"/>
              <a:t>takejto</a:t>
            </a:r>
            <a:r>
              <a:rPr lang="cs-CZ" dirty="0"/>
              <a:t> skupiny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37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Od štátu k národnému štátu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r>
              <a:rPr lang="en-US" altLang="en-US" sz="2600"/>
              <a:t>legitimizácia dnešných štátov je založená na spoločenstve rovnoprávnych občanov</a:t>
            </a:r>
          </a:p>
          <a:p>
            <a:r>
              <a:rPr lang="en-US" altLang="en-US" sz="2600"/>
              <a:t>rozdiel oproti impériám, kráľovstvám, mestským štátom a teokraciám minulosti</a:t>
            </a:r>
          </a:p>
          <a:p>
            <a:r>
              <a:rPr lang="en-US" altLang="en-US" sz="2600"/>
              <a:t>impériá neexistujú, teokracie boli zvrhnuté, na Blízkom východe pár monarchií </a:t>
            </a:r>
          </a:p>
          <a:p>
            <a:r>
              <a:rPr lang="en-US" altLang="en-US" sz="2600"/>
              <a:t>koncept národného štátu: revolučný projekt vo FRA a USA, dnes je normou</a:t>
            </a:r>
          </a:p>
          <a:p>
            <a:r>
              <a:rPr lang="en-US" altLang="en-US" sz="2600"/>
              <a:t>ako a prečo sa moderné štáty transformovali na národné štáty?</a:t>
            </a:r>
          </a:p>
        </p:txBody>
      </p:sp>
    </p:spTree>
    <p:extLst>
      <p:ext uri="{BB962C8B-B14F-4D97-AF65-F5344CB8AC3E}">
        <p14:creationId xmlns:p14="http://schemas.microsoft.com/office/powerpoint/2010/main" val="308557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</a:t>
            </a:r>
            <a:r>
              <a:rPr lang="cs-CZ" b="1" dirty="0" smtClean="0"/>
              <a:t>roces </a:t>
            </a:r>
            <a:r>
              <a:rPr lang="cs-CZ" b="1" dirty="0" err="1"/>
              <a:t>identifikácie</a:t>
            </a:r>
            <a:r>
              <a:rPr lang="cs-CZ" b="1" dirty="0"/>
              <a:t> so skupinou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dynamický</a:t>
            </a:r>
            <a:r>
              <a:rPr lang="cs-CZ" dirty="0"/>
              <a:t>, a závisí od </a:t>
            </a:r>
            <a:r>
              <a:rPr lang="cs-CZ" dirty="0" err="1"/>
              <a:t>dvoch</a:t>
            </a:r>
            <a:r>
              <a:rPr lang="cs-CZ" dirty="0"/>
              <a:t> </a:t>
            </a:r>
            <a:r>
              <a:rPr lang="cs-CZ" dirty="0" err="1"/>
              <a:t>faktorov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b="1" dirty="0" err="1" smtClean="0"/>
              <a:t>kognitívneho</a:t>
            </a:r>
            <a:r>
              <a:rPr lang="cs-CZ" dirty="0"/>
              <a:t>, </a:t>
            </a:r>
            <a:r>
              <a:rPr lang="cs-CZ" dirty="0" err="1"/>
              <a:t>t.j.ľudia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tým </a:t>
            </a:r>
            <a:r>
              <a:rPr lang="cs-CZ" dirty="0" err="1"/>
              <a:t>viac</a:t>
            </a:r>
            <a:r>
              <a:rPr lang="cs-CZ" dirty="0"/>
              <a:t> </a:t>
            </a:r>
            <a:r>
              <a:rPr lang="cs-CZ" dirty="0" err="1"/>
              <a:t>identifikujú</a:t>
            </a:r>
            <a:r>
              <a:rPr lang="cs-CZ" dirty="0"/>
              <a:t> so skupinou, čím </a:t>
            </a:r>
            <a:r>
              <a:rPr lang="cs-CZ" dirty="0" err="1"/>
              <a:t>podobnejší</a:t>
            </a:r>
            <a:r>
              <a:rPr lang="cs-CZ" dirty="0"/>
              <a:t> sú jej </a:t>
            </a:r>
            <a:r>
              <a:rPr lang="cs-CZ" dirty="0" err="1"/>
              <a:t>členom</a:t>
            </a:r>
            <a:r>
              <a:rPr lang="cs-CZ" dirty="0"/>
              <a:t>; a </a:t>
            </a:r>
            <a:endParaRPr lang="cs-CZ" dirty="0" smtClean="0"/>
          </a:p>
          <a:p>
            <a:r>
              <a:rPr lang="cs-CZ" b="1" dirty="0" err="1" smtClean="0"/>
              <a:t>afektívneho</a:t>
            </a:r>
            <a:r>
              <a:rPr lang="cs-CZ" dirty="0"/>
              <a:t>, t.j. </a:t>
            </a:r>
            <a:r>
              <a:rPr lang="cs-CZ" dirty="0" err="1"/>
              <a:t>ľudia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identifikujú</a:t>
            </a:r>
            <a:r>
              <a:rPr lang="cs-CZ" dirty="0"/>
              <a:t> </a:t>
            </a:r>
            <a:r>
              <a:rPr lang="cs-CZ" dirty="0" err="1"/>
              <a:t>skôr</a:t>
            </a:r>
            <a:r>
              <a:rPr lang="cs-CZ" dirty="0"/>
              <a:t> so skupinou, </a:t>
            </a:r>
            <a:r>
              <a:rPr lang="cs-CZ" dirty="0" err="1"/>
              <a:t>ktorá</a:t>
            </a:r>
            <a:r>
              <a:rPr lang="cs-CZ" dirty="0"/>
              <a:t> má vysoký status než so skupinou, </a:t>
            </a:r>
            <a:r>
              <a:rPr lang="cs-CZ" dirty="0" err="1"/>
              <a:t>ktorej</a:t>
            </a:r>
            <a:r>
              <a:rPr lang="cs-CZ" dirty="0"/>
              <a:t> status je </a:t>
            </a:r>
            <a:r>
              <a:rPr lang="cs-CZ" dirty="0" err="1" smtClean="0"/>
              <a:t>nízky</a:t>
            </a:r>
            <a:endParaRPr lang="cs-CZ" dirty="0" smtClean="0"/>
          </a:p>
          <a:p>
            <a:r>
              <a:rPr lang="cs-CZ" dirty="0"/>
              <a:t>že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</a:t>
            </a:r>
            <a:r>
              <a:rPr lang="cs-CZ" dirty="0" err="1"/>
              <a:t>triednej</a:t>
            </a:r>
            <a:r>
              <a:rPr lang="cs-CZ" dirty="0"/>
              <a:t> a </a:t>
            </a:r>
            <a:r>
              <a:rPr lang="cs-CZ" dirty="0" err="1"/>
              <a:t>národnej</a:t>
            </a:r>
            <a:r>
              <a:rPr lang="cs-CZ" dirty="0"/>
              <a:t> identity a </a:t>
            </a:r>
            <a:r>
              <a:rPr lang="cs-CZ" dirty="0" err="1"/>
              <a:t>postojom</a:t>
            </a:r>
            <a:r>
              <a:rPr lang="cs-CZ" dirty="0"/>
              <a:t> k </a:t>
            </a:r>
            <a:r>
              <a:rPr lang="cs-CZ" dirty="0" err="1"/>
              <a:t>redistribúcii</a:t>
            </a:r>
            <a:r>
              <a:rPr lang="cs-CZ" dirty="0"/>
              <a:t> (</a:t>
            </a:r>
            <a:r>
              <a:rPr lang="cs-CZ" dirty="0" err="1"/>
              <a:t>prerozdeľovaniu</a:t>
            </a:r>
            <a:r>
              <a:rPr lang="cs-CZ" dirty="0"/>
              <a:t> </a:t>
            </a:r>
            <a:r>
              <a:rPr lang="cs-CZ" dirty="0" err="1"/>
              <a:t>prostredníctvom</a:t>
            </a:r>
            <a:r>
              <a:rPr lang="cs-CZ" dirty="0"/>
              <a:t> daní) sú možné dva stavy (</a:t>
            </a:r>
            <a:r>
              <a:rPr lang="cs-CZ" dirty="0" err="1"/>
              <a:t>ekvilibriá</a:t>
            </a:r>
            <a:r>
              <a:rPr lang="cs-CZ" dirty="0"/>
              <a:t>):</a:t>
            </a:r>
            <a:endParaRPr lang="en-US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356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Identita</a:t>
            </a:r>
            <a:r>
              <a:rPr lang="en-US" b="1" dirty="0" smtClean="0"/>
              <a:t> a </a:t>
            </a:r>
            <a:r>
              <a:rPr lang="en-US" b="1" dirty="0" err="1" smtClean="0"/>
              <a:t>redistribúcia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dirty="0" err="1"/>
              <a:t>prvom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členovia</a:t>
            </a:r>
            <a:r>
              <a:rPr lang="cs-CZ" dirty="0"/>
              <a:t> </a:t>
            </a:r>
            <a:r>
              <a:rPr lang="cs-CZ" dirty="0" err="1"/>
              <a:t>nižšej</a:t>
            </a:r>
            <a:r>
              <a:rPr lang="cs-CZ" dirty="0"/>
              <a:t> vrstvy </a:t>
            </a:r>
            <a:r>
              <a:rPr lang="cs-CZ" b="1" dirty="0" err="1" smtClean="0"/>
              <a:t>identifikujú</a:t>
            </a:r>
            <a:r>
              <a:rPr lang="cs-CZ" b="1" dirty="0" smtClean="0"/>
              <a:t> </a:t>
            </a:r>
            <a:r>
              <a:rPr lang="cs-CZ" b="1" dirty="0"/>
              <a:t>so </a:t>
            </a:r>
            <a:r>
              <a:rPr lang="cs-CZ" b="1" dirty="0" err="1"/>
              <a:t>svojou</a:t>
            </a:r>
            <a:r>
              <a:rPr lang="cs-CZ" b="1" dirty="0"/>
              <a:t> </a:t>
            </a:r>
            <a:r>
              <a:rPr lang="cs-CZ" b="1" dirty="0" err="1"/>
              <a:t>triedou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uprednostňujú</a:t>
            </a:r>
            <a:r>
              <a:rPr lang="cs-CZ" dirty="0" smtClean="0"/>
              <a:t> </a:t>
            </a:r>
            <a:r>
              <a:rPr lang="cs-CZ" dirty="0"/>
              <a:t>zvýšené </a:t>
            </a:r>
            <a:r>
              <a:rPr lang="cs-CZ" dirty="0" err="1"/>
              <a:t>zdaňovanie</a:t>
            </a:r>
            <a:r>
              <a:rPr lang="cs-CZ" dirty="0"/>
              <a:t>/</a:t>
            </a:r>
            <a:r>
              <a:rPr lang="cs-CZ" dirty="0" err="1"/>
              <a:t>prerozdeľovanie</a:t>
            </a:r>
            <a:r>
              <a:rPr lang="cs-CZ" dirty="0"/>
              <a:t> a v jeho </a:t>
            </a:r>
            <a:r>
              <a:rPr lang="cs-CZ" dirty="0" err="1"/>
              <a:t>dôsledku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zvyšuje status skupiny, </a:t>
            </a:r>
            <a:r>
              <a:rPr lang="cs-CZ" dirty="0" err="1"/>
              <a:t>čo</a:t>
            </a:r>
            <a:r>
              <a:rPr lang="cs-CZ" dirty="0"/>
              <a:t> zase posilňuje </a:t>
            </a:r>
            <a:r>
              <a:rPr lang="cs-CZ" dirty="0" err="1"/>
              <a:t>triednu</a:t>
            </a:r>
            <a:r>
              <a:rPr lang="cs-CZ" dirty="0"/>
              <a:t> </a:t>
            </a:r>
            <a:r>
              <a:rPr lang="cs-CZ" dirty="0" err="1" smtClean="0"/>
              <a:t>identifikáciu</a:t>
            </a:r>
            <a:endParaRPr lang="cs-CZ" dirty="0" smtClean="0"/>
          </a:p>
          <a:p>
            <a:r>
              <a:rPr lang="cs-CZ" dirty="0"/>
              <a:t>v </a:t>
            </a:r>
            <a:r>
              <a:rPr lang="cs-CZ" dirty="0" err="1"/>
              <a:t>druhom</a:t>
            </a:r>
            <a:r>
              <a:rPr lang="cs-CZ" dirty="0"/>
              <a:t>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členovia</a:t>
            </a:r>
            <a:r>
              <a:rPr lang="cs-CZ" dirty="0"/>
              <a:t> </a:t>
            </a:r>
            <a:r>
              <a:rPr lang="cs-CZ" dirty="0" err="1"/>
              <a:t>nižšej</a:t>
            </a:r>
            <a:r>
              <a:rPr lang="cs-CZ" dirty="0"/>
              <a:t> </a:t>
            </a:r>
            <a:r>
              <a:rPr lang="cs-CZ" dirty="0" err="1"/>
              <a:t>triedy</a:t>
            </a:r>
            <a:r>
              <a:rPr lang="cs-CZ" dirty="0"/>
              <a:t> </a:t>
            </a:r>
            <a:r>
              <a:rPr lang="cs-CZ" b="1" dirty="0" err="1"/>
              <a:t>identifikujú</a:t>
            </a:r>
            <a:r>
              <a:rPr lang="cs-CZ" b="1" dirty="0"/>
              <a:t> </a:t>
            </a:r>
            <a:r>
              <a:rPr lang="cs-CZ" b="1" dirty="0" err="1"/>
              <a:t>viac</a:t>
            </a:r>
            <a:r>
              <a:rPr lang="cs-CZ" b="1" dirty="0"/>
              <a:t> so </a:t>
            </a:r>
            <a:r>
              <a:rPr lang="cs-CZ" b="1" dirty="0" err="1"/>
              <a:t>svojím</a:t>
            </a:r>
            <a:r>
              <a:rPr lang="cs-CZ" b="1" dirty="0"/>
              <a:t> </a:t>
            </a:r>
            <a:r>
              <a:rPr lang="cs-CZ" b="1" dirty="0" err="1"/>
              <a:t>národom</a:t>
            </a:r>
            <a:r>
              <a:rPr lang="cs-CZ" dirty="0"/>
              <a:t> než s </a:t>
            </a:r>
            <a:r>
              <a:rPr lang="cs-CZ" dirty="0" err="1"/>
              <a:t>nižšou</a:t>
            </a:r>
            <a:r>
              <a:rPr lang="cs-CZ" dirty="0"/>
              <a:t> </a:t>
            </a:r>
            <a:r>
              <a:rPr lang="cs-CZ" dirty="0" err="1"/>
              <a:t>sociálnou</a:t>
            </a:r>
            <a:r>
              <a:rPr lang="cs-CZ" dirty="0"/>
              <a:t> </a:t>
            </a:r>
            <a:r>
              <a:rPr lang="cs-CZ" dirty="0" err="1"/>
              <a:t>triedou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je jeho </a:t>
            </a:r>
            <a:r>
              <a:rPr lang="cs-CZ" dirty="0" err="1" smtClean="0"/>
              <a:t>súčasťou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menej</a:t>
            </a:r>
            <a:r>
              <a:rPr lang="cs-CZ" dirty="0" smtClean="0"/>
              <a:t> </a:t>
            </a:r>
            <a:r>
              <a:rPr lang="cs-CZ" dirty="0" err="1"/>
              <a:t>preferujú</a:t>
            </a:r>
            <a:r>
              <a:rPr lang="cs-CZ" dirty="0"/>
              <a:t> </a:t>
            </a:r>
            <a:r>
              <a:rPr lang="cs-CZ" dirty="0" err="1"/>
              <a:t>prerozdeľovanie</a:t>
            </a:r>
            <a:r>
              <a:rPr lang="cs-CZ" dirty="0"/>
              <a:t> (</a:t>
            </a:r>
            <a:r>
              <a:rPr lang="cs-CZ" dirty="0" err="1"/>
              <a:t>zdaňovanie</a:t>
            </a:r>
            <a:r>
              <a:rPr lang="cs-CZ" dirty="0"/>
              <a:t>) a v </a:t>
            </a:r>
            <a:r>
              <a:rPr lang="cs-CZ" dirty="0" err="1"/>
              <a:t>dôsledku</a:t>
            </a:r>
            <a:r>
              <a:rPr lang="cs-CZ" dirty="0"/>
              <a:t> toho je aj </a:t>
            </a:r>
            <a:r>
              <a:rPr lang="cs-CZ" dirty="0" err="1"/>
              <a:t>identifikácia</a:t>
            </a:r>
            <a:r>
              <a:rPr lang="cs-CZ" dirty="0"/>
              <a:t> s </a:t>
            </a:r>
            <a:r>
              <a:rPr lang="cs-CZ" dirty="0" err="1"/>
              <a:t>nízkopríjmovou</a:t>
            </a:r>
            <a:r>
              <a:rPr lang="cs-CZ" dirty="0"/>
              <a:t> </a:t>
            </a:r>
            <a:r>
              <a:rPr lang="cs-CZ" dirty="0" err="1"/>
              <a:t>sociálnou</a:t>
            </a:r>
            <a:r>
              <a:rPr lang="cs-CZ" dirty="0"/>
              <a:t> skupinou </a:t>
            </a:r>
            <a:r>
              <a:rPr lang="cs-CZ" dirty="0" err="1"/>
              <a:t>naďalej</a:t>
            </a:r>
            <a:r>
              <a:rPr lang="cs-CZ" dirty="0"/>
              <a:t> </a:t>
            </a:r>
            <a:r>
              <a:rPr lang="cs-CZ" dirty="0" err="1"/>
              <a:t>menej</a:t>
            </a:r>
            <a:r>
              <a:rPr lang="cs-CZ" dirty="0"/>
              <a:t> </a:t>
            </a:r>
            <a:r>
              <a:rPr lang="cs-CZ" dirty="0" err="1"/>
              <a:t>atraktívna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64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Identita</a:t>
            </a:r>
            <a:r>
              <a:rPr lang="en-US" b="1" dirty="0"/>
              <a:t> a </a:t>
            </a:r>
            <a:r>
              <a:rPr lang="en-US" b="1" dirty="0" err="1"/>
              <a:t>redistribúcia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nie</a:t>
            </a:r>
            <a:r>
              <a:rPr lang="cs-CZ" dirty="0"/>
              <a:t> je možné </a:t>
            </a:r>
            <a:r>
              <a:rPr lang="cs-CZ" dirty="0" err="1"/>
              <a:t>apriori</a:t>
            </a:r>
            <a:r>
              <a:rPr lang="cs-CZ" dirty="0"/>
              <a:t> </a:t>
            </a:r>
            <a:r>
              <a:rPr lang="cs-CZ" dirty="0" err="1"/>
              <a:t>predvídať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z </a:t>
            </a:r>
            <a:r>
              <a:rPr lang="cs-CZ" dirty="0" err="1"/>
              <a:t>týchto</a:t>
            </a:r>
            <a:r>
              <a:rPr lang="cs-CZ" dirty="0"/>
              <a:t> </a:t>
            </a:r>
            <a:r>
              <a:rPr lang="cs-CZ" dirty="0" err="1"/>
              <a:t>situácií</a:t>
            </a:r>
            <a:r>
              <a:rPr lang="cs-CZ" dirty="0"/>
              <a:t> nastane, možné sú </a:t>
            </a:r>
            <a:r>
              <a:rPr lang="cs-CZ" dirty="0" err="1"/>
              <a:t>obe</a:t>
            </a:r>
            <a:r>
              <a:rPr lang="cs-CZ" dirty="0"/>
              <a:t> a </a:t>
            </a:r>
            <a:r>
              <a:rPr lang="cs-CZ" dirty="0" err="1"/>
              <a:t>závisia</a:t>
            </a:r>
            <a:r>
              <a:rPr lang="cs-CZ" dirty="0"/>
              <a:t> od toho, </a:t>
            </a:r>
            <a:r>
              <a:rPr lang="cs-CZ" dirty="0" err="1"/>
              <a:t>ako</a:t>
            </a:r>
            <a:r>
              <a:rPr lang="cs-CZ" dirty="0"/>
              <a:t> jednotlivec </a:t>
            </a:r>
            <a:r>
              <a:rPr lang="cs-CZ" dirty="0" err="1"/>
              <a:t>vníma</a:t>
            </a:r>
            <a:r>
              <a:rPr lang="cs-CZ" dirty="0"/>
              <a:t> </a:t>
            </a:r>
            <a:r>
              <a:rPr lang="cs-CZ" dirty="0" err="1"/>
              <a:t>vzdialenosť</a:t>
            </a:r>
            <a:r>
              <a:rPr lang="cs-CZ" dirty="0"/>
              <a:t> od </a:t>
            </a:r>
            <a:r>
              <a:rPr lang="cs-CZ" dirty="0" err="1"/>
              <a:t>národnej</a:t>
            </a:r>
            <a:r>
              <a:rPr lang="cs-CZ" dirty="0"/>
              <a:t>, resp. </a:t>
            </a:r>
            <a:r>
              <a:rPr lang="cs-CZ" dirty="0" err="1"/>
              <a:t>sociálnej</a:t>
            </a:r>
            <a:r>
              <a:rPr lang="cs-CZ" dirty="0"/>
              <a:t> skupiny, </a:t>
            </a:r>
            <a:endParaRPr lang="en-US" dirty="0"/>
          </a:p>
          <a:p>
            <a:r>
              <a:rPr lang="cs-CZ" dirty="0" smtClean="0"/>
              <a:t>to </a:t>
            </a:r>
            <a:r>
              <a:rPr lang="cs-CZ" dirty="0"/>
              <a:t>je zase </a:t>
            </a:r>
            <a:r>
              <a:rPr lang="cs-CZ" dirty="0" err="1"/>
              <a:t>podmienené</a:t>
            </a:r>
            <a:r>
              <a:rPr lang="cs-CZ" dirty="0"/>
              <a:t> </a:t>
            </a:r>
            <a:r>
              <a:rPr lang="cs-CZ" dirty="0" err="1"/>
              <a:t>rozsahom</a:t>
            </a:r>
            <a:r>
              <a:rPr lang="cs-CZ" dirty="0"/>
              <a:t> a </a:t>
            </a:r>
            <a:r>
              <a:rPr lang="cs-CZ" dirty="0" err="1"/>
              <a:t>pálčivosťou</a:t>
            </a:r>
            <a:r>
              <a:rPr lang="cs-CZ" dirty="0"/>
              <a:t> </a:t>
            </a:r>
            <a:r>
              <a:rPr lang="cs-CZ" dirty="0" err="1"/>
              <a:t>spoločných</a:t>
            </a:r>
            <a:r>
              <a:rPr lang="cs-CZ" dirty="0"/>
              <a:t> </a:t>
            </a:r>
            <a:r>
              <a:rPr lang="cs-CZ" dirty="0" err="1"/>
              <a:t>národných</a:t>
            </a:r>
            <a:r>
              <a:rPr lang="cs-CZ" dirty="0"/>
              <a:t> </a:t>
            </a:r>
            <a:r>
              <a:rPr lang="cs-CZ" dirty="0" err="1"/>
              <a:t>charakteristíkv</a:t>
            </a:r>
            <a:r>
              <a:rPr lang="cs-CZ" dirty="0"/>
              <a:t> porovnaní s </a:t>
            </a:r>
            <a:r>
              <a:rPr lang="cs-CZ" dirty="0" err="1"/>
              <a:t>atribútmi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</a:t>
            </a:r>
            <a:r>
              <a:rPr lang="cs-CZ" dirty="0" err="1"/>
              <a:t>špecifické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príjmem</a:t>
            </a:r>
            <a:r>
              <a:rPr lang="cs-CZ" dirty="0"/>
              <a:t> a </a:t>
            </a:r>
            <a:r>
              <a:rPr lang="cs-CZ" dirty="0" err="1"/>
              <a:t>triednu</a:t>
            </a:r>
            <a:r>
              <a:rPr lang="cs-CZ" dirty="0"/>
              <a:t> </a:t>
            </a:r>
            <a:r>
              <a:rPr lang="cs-CZ" dirty="0" smtClean="0"/>
              <a:t>identitu</a:t>
            </a:r>
          </a:p>
          <a:p>
            <a:r>
              <a:rPr lang="cs-CZ" b="1" dirty="0" err="1"/>
              <a:t>negatívny</a:t>
            </a:r>
            <a:r>
              <a:rPr lang="cs-CZ" b="1" dirty="0"/>
              <a:t> </a:t>
            </a:r>
            <a:r>
              <a:rPr lang="cs-CZ" b="1" dirty="0" err="1"/>
              <a:t>vzťah</a:t>
            </a:r>
            <a:r>
              <a:rPr lang="cs-CZ" b="1" dirty="0"/>
              <a:t> </a:t>
            </a:r>
            <a:r>
              <a:rPr lang="cs-CZ" b="1" dirty="0" err="1"/>
              <a:t>medzi</a:t>
            </a:r>
            <a:r>
              <a:rPr lang="cs-CZ" b="1" dirty="0"/>
              <a:t> </a:t>
            </a:r>
            <a:r>
              <a:rPr lang="cs-CZ" b="1" dirty="0" err="1"/>
              <a:t>národnou</a:t>
            </a:r>
            <a:r>
              <a:rPr lang="cs-CZ" b="1" dirty="0"/>
              <a:t> </a:t>
            </a:r>
            <a:r>
              <a:rPr lang="cs-CZ" b="1" dirty="0" err="1"/>
              <a:t>identifikáciou</a:t>
            </a:r>
            <a:r>
              <a:rPr lang="cs-CZ" b="1" dirty="0"/>
              <a:t> a </a:t>
            </a:r>
            <a:r>
              <a:rPr lang="cs-CZ" b="1" dirty="0" err="1"/>
              <a:t>mierou</a:t>
            </a:r>
            <a:r>
              <a:rPr lang="cs-CZ" b="1" dirty="0"/>
              <a:t> </a:t>
            </a:r>
            <a:r>
              <a:rPr lang="cs-CZ" b="1" dirty="0" err="1"/>
              <a:t>prerozdeľovania</a:t>
            </a:r>
            <a:r>
              <a:rPr lang="cs-CZ" dirty="0"/>
              <a:t> a </a:t>
            </a:r>
            <a:r>
              <a:rPr lang="cs-CZ" dirty="0" err="1"/>
              <a:t>pre</a:t>
            </a:r>
            <a:r>
              <a:rPr lang="cs-CZ" dirty="0"/>
              <a:t> tento </a:t>
            </a:r>
            <a:r>
              <a:rPr lang="cs-CZ" dirty="0" err="1"/>
              <a:t>predpoklad</a:t>
            </a:r>
            <a:r>
              <a:rPr lang="cs-CZ" dirty="0"/>
              <a:t> má aj </a:t>
            </a:r>
            <a:r>
              <a:rPr lang="cs-CZ" dirty="0" err="1"/>
              <a:t>veľmi</a:t>
            </a:r>
            <a:r>
              <a:rPr lang="cs-CZ" dirty="0"/>
              <a:t> silné </a:t>
            </a:r>
            <a:r>
              <a:rPr lang="cs-CZ" dirty="0" err="1"/>
              <a:t>štatistické</a:t>
            </a:r>
            <a:r>
              <a:rPr lang="cs-CZ" dirty="0"/>
              <a:t> empirické </a:t>
            </a:r>
            <a:r>
              <a:rPr lang="cs-CZ" dirty="0" err="1"/>
              <a:t>dôkazy</a:t>
            </a:r>
            <a:endParaRPr lang="en-US" dirty="0"/>
          </a:p>
          <a:p>
            <a:r>
              <a:rPr lang="cs-CZ" dirty="0" err="1" smtClean="0"/>
              <a:t>akonáhle</a:t>
            </a:r>
            <a:r>
              <a:rPr lang="cs-CZ" dirty="0" smtClean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dosiahne</a:t>
            </a:r>
            <a:r>
              <a:rPr lang="cs-CZ" dirty="0"/>
              <a:t> jedno z </a:t>
            </a:r>
            <a:r>
              <a:rPr lang="cs-CZ" dirty="0" err="1"/>
              <a:t>týchto</a:t>
            </a:r>
            <a:r>
              <a:rPr lang="cs-CZ" dirty="0"/>
              <a:t> </a:t>
            </a:r>
            <a:r>
              <a:rPr lang="cs-CZ" dirty="0" err="1"/>
              <a:t>ekvilibrií</a:t>
            </a:r>
            <a:r>
              <a:rPr lang="cs-CZ" dirty="0"/>
              <a:t>, jeho </a:t>
            </a:r>
            <a:r>
              <a:rPr lang="cs-CZ" dirty="0" err="1"/>
              <a:t>zmena</a:t>
            </a:r>
            <a:r>
              <a:rPr lang="cs-CZ" dirty="0"/>
              <a:t> je, v </a:t>
            </a:r>
            <a:r>
              <a:rPr lang="cs-CZ" dirty="0" err="1"/>
              <a:t>súlade</a:t>
            </a:r>
            <a:r>
              <a:rPr lang="cs-CZ" dirty="0"/>
              <a:t> s racionalistickou </a:t>
            </a:r>
            <a:r>
              <a:rPr lang="cs-CZ" dirty="0" err="1"/>
              <a:t>paradigmou</a:t>
            </a:r>
            <a:r>
              <a:rPr lang="cs-CZ" dirty="0"/>
              <a:t>, možná len </a:t>
            </a:r>
            <a:r>
              <a:rPr lang="cs-CZ" dirty="0" err="1"/>
              <a:t>zmenou</a:t>
            </a:r>
            <a:r>
              <a:rPr lang="cs-CZ" dirty="0"/>
              <a:t> </a:t>
            </a:r>
            <a:r>
              <a:rPr lang="cs-CZ" dirty="0" err="1"/>
              <a:t>vonkajších</a:t>
            </a:r>
            <a:r>
              <a:rPr lang="cs-CZ" dirty="0"/>
              <a:t> (</a:t>
            </a:r>
            <a:r>
              <a:rPr lang="cs-CZ" dirty="0" err="1"/>
              <a:t>exogénnych</a:t>
            </a:r>
            <a:r>
              <a:rPr lang="cs-CZ" dirty="0"/>
              <a:t>) </a:t>
            </a:r>
            <a:r>
              <a:rPr lang="cs-CZ" dirty="0" err="1"/>
              <a:t>faktorov</a:t>
            </a:r>
            <a:r>
              <a:rPr lang="cs-CZ" dirty="0"/>
              <a:t>, </a:t>
            </a:r>
            <a:r>
              <a:rPr lang="cs-CZ" dirty="0" err="1"/>
              <a:t>faktorov</a:t>
            </a:r>
            <a:r>
              <a:rPr lang="cs-CZ" dirty="0"/>
              <a:t> v </a:t>
            </a:r>
            <a:r>
              <a:rPr lang="cs-CZ" dirty="0" err="1"/>
              <a:t>prostredí</a:t>
            </a:r>
            <a:r>
              <a:rPr lang="cs-CZ" dirty="0"/>
              <a:t> </a:t>
            </a:r>
            <a:r>
              <a:rPr lang="cs-CZ" dirty="0" err="1"/>
              <a:t>jednotlivca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08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Identita</a:t>
            </a:r>
            <a:r>
              <a:rPr lang="en-US" b="1" dirty="0"/>
              <a:t> a </a:t>
            </a:r>
            <a:r>
              <a:rPr lang="en-US" b="1" dirty="0" err="1"/>
              <a:t>redistribúcia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napríklad</a:t>
            </a:r>
            <a:r>
              <a:rPr lang="cs-CZ" dirty="0"/>
              <a:t> </a:t>
            </a:r>
            <a:r>
              <a:rPr lang="cs-CZ" dirty="0" err="1"/>
              <a:t>pálčivé</a:t>
            </a:r>
            <a:r>
              <a:rPr lang="cs-CZ" dirty="0"/>
              <a:t> </a:t>
            </a:r>
            <a:r>
              <a:rPr lang="cs-CZ" dirty="0" err="1"/>
              <a:t>nebezpečenstvo</a:t>
            </a:r>
            <a:r>
              <a:rPr lang="cs-CZ" dirty="0"/>
              <a:t>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národnú</a:t>
            </a:r>
            <a:r>
              <a:rPr lang="cs-CZ" dirty="0"/>
              <a:t> </a:t>
            </a:r>
            <a:r>
              <a:rPr lang="cs-CZ" dirty="0" err="1"/>
              <a:t>bezpečnosť</a:t>
            </a:r>
            <a:r>
              <a:rPr lang="cs-CZ" dirty="0"/>
              <a:t> (</a:t>
            </a:r>
            <a:r>
              <a:rPr lang="cs-CZ" dirty="0" err="1"/>
              <a:t>ohrozenie</a:t>
            </a:r>
            <a:r>
              <a:rPr lang="cs-CZ" dirty="0"/>
              <a:t> </a:t>
            </a:r>
            <a:r>
              <a:rPr lang="cs-CZ" dirty="0" err="1"/>
              <a:t>zvonka</a:t>
            </a:r>
            <a:r>
              <a:rPr lang="cs-CZ" dirty="0"/>
              <a:t>) </a:t>
            </a:r>
            <a:r>
              <a:rPr lang="cs-CZ" dirty="0" err="1"/>
              <a:t>vedie</a:t>
            </a:r>
            <a:r>
              <a:rPr lang="cs-CZ" dirty="0"/>
              <a:t> k pocitu, že "</a:t>
            </a:r>
            <a:r>
              <a:rPr lang="cs-CZ" dirty="0" err="1"/>
              <a:t>sme</a:t>
            </a:r>
            <a:r>
              <a:rPr lang="cs-CZ" dirty="0"/>
              <a:t> </a:t>
            </a:r>
            <a:r>
              <a:rPr lang="cs-CZ" dirty="0" err="1"/>
              <a:t>všetci</a:t>
            </a:r>
            <a:r>
              <a:rPr lang="cs-CZ" dirty="0"/>
              <a:t> na jednej lodi" - bohatí aj </a:t>
            </a:r>
            <a:r>
              <a:rPr lang="cs-CZ" dirty="0" smtClean="0"/>
              <a:t>chudobní</a:t>
            </a:r>
          </a:p>
          <a:p>
            <a:r>
              <a:rPr lang="cs-CZ" dirty="0" smtClean="0"/>
              <a:t>to </a:t>
            </a:r>
            <a:r>
              <a:rPr lang="cs-CZ" dirty="0"/>
              <a:t>znamená, že </a:t>
            </a:r>
            <a:r>
              <a:rPr lang="cs-CZ" dirty="0" err="1"/>
              <a:t>menej</a:t>
            </a:r>
            <a:r>
              <a:rPr lang="cs-CZ" dirty="0"/>
              <a:t> pozornosti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venuje</a:t>
            </a:r>
            <a:r>
              <a:rPr lang="cs-CZ" dirty="0"/>
              <a:t> </a:t>
            </a:r>
            <a:r>
              <a:rPr lang="cs-CZ" dirty="0" err="1"/>
              <a:t>triednej</a:t>
            </a:r>
            <a:r>
              <a:rPr lang="cs-CZ" dirty="0"/>
              <a:t> </a:t>
            </a:r>
            <a:r>
              <a:rPr lang="cs-CZ" dirty="0" err="1"/>
              <a:t>identite</a:t>
            </a:r>
            <a:r>
              <a:rPr lang="cs-CZ" dirty="0"/>
              <a:t> a podpore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zdaňovanie</a:t>
            </a:r>
            <a:r>
              <a:rPr lang="cs-CZ" dirty="0"/>
              <a:t> a </a:t>
            </a:r>
            <a:r>
              <a:rPr lang="cs-CZ" dirty="0" err="1"/>
              <a:t>prerozdeľovanie</a:t>
            </a:r>
            <a:endParaRPr lang="en-US" dirty="0"/>
          </a:p>
          <a:p>
            <a:r>
              <a:rPr lang="cs-CZ" dirty="0" smtClean="0"/>
              <a:t>naopak </a:t>
            </a:r>
            <a:r>
              <a:rPr lang="cs-CZ" dirty="0"/>
              <a:t>v </a:t>
            </a:r>
            <a:r>
              <a:rPr lang="cs-CZ" dirty="0" err="1"/>
              <a:t>situácii</a:t>
            </a:r>
            <a:r>
              <a:rPr lang="cs-CZ" dirty="0"/>
              <a:t> </a:t>
            </a:r>
            <a:r>
              <a:rPr lang="cs-CZ" dirty="0" err="1"/>
              <a:t>strádania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nejakých</a:t>
            </a:r>
            <a:r>
              <a:rPr lang="cs-CZ" dirty="0"/>
              <a:t> katastrof, v </a:t>
            </a:r>
            <a:r>
              <a:rPr lang="cs-CZ" dirty="0" err="1"/>
              <a:t>dôsledku</a:t>
            </a:r>
            <a:r>
              <a:rPr lang="cs-CZ" dirty="0"/>
              <a:t>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nadmerne</a:t>
            </a:r>
            <a:r>
              <a:rPr lang="cs-CZ" dirty="0"/>
              <a:t> </a:t>
            </a:r>
            <a:r>
              <a:rPr lang="cs-CZ" dirty="0" err="1"/>
              <a:t>trpia</a:t>
            </a:r>
            <a:r>
              <a:rPr lang="cs-CZ" dirty="0"/>
              <a:t> </a:t>
            </a:r>
            <a:r>
              <a:rPr lang="cs-CZ" dirty="0" err="1"/>
              <a:t>príslušníci</a:t>
            </a:r>
            <a:r>
              <a:rPr lang="cs-CZ" dirty="0"/>
              <a:t> nižších </a:t>
            </a:r>
            <a:r>
              <a:rPr lang="cs-CZ" dirty="0" err="1"/>
              <a:t>vrstiev</a:t>
            </a:r>
            <a:r>
              <a:rPr lang="cs-CZ" dirty="0"/>
              <a:t>, </a:t>
            </a:r>
            <a:r>
              <a:rPr lang="cs-CZ" dirty="0" err="1"/>
              <a:t>povedie</a:t>
            </a:r>
            <a:r>
              <a:rPr lang="cs-CZ" dirty="0"/>
              <a:t> k </a:t>
            </a:r>
            <a:r>
              <a:rPr lang="cs-CZ" dirty="0" err="1"/>
              <a:t>vyššej</a:t>
            </a:r>
            <a:r>
              <a:rPr lang="cs-CZ" dirty="0"/>
              <a:t> </a:t>
            </a:r>
            <a:r>
              <a:rPr lang="cs-CZ" dirty="0" err="1"/>
              <a:t>miere</a:t>
            </a:r>
            <a:r>
              <a:rPr lang="cs-CZ" dirty="0"/>
              <a:t> </a:t>
            </a:r>
            <a:r>
              <a:rPr lang="cs-CZ" dirty="0" err="1"/>
              <a:t>identifikácie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</a:t>
            </a:r>
            <a:r>
              <a:rPr lang="cs-CZ" dirty="0" err="1"/>
              <a:t>ľudí</a:t>
            </a:r>
            <a:r>
              <a:rPr lang="cs-CZ" dirty="0"/>
              <a:t> s </a:t>
            </a:r>
            <a:r>
              <a:rPr lang="cs-CZ" dirty="0" err="1"/>
              <a:t>príslušníkmi</a:t>
            </a:r>
            <a:r>
              <a:rPr lang="cs-CZ" dirty="0"/>
              <a:t> </a:t>
            </a:r>
            <a:r>
              <a:rPr lang="cs-CZ" dirty="0" err="1"/>
              <a:t>svojej</a:t>
            </a:r>
            <a:r>
              <a:rPr lang="cs-CZ" dirty="0"/>
              <a:t> </a:t>
            </a:r>
            <a:r>
              <a:rPr lang="cs-CZ" dirty="0" err="1"/>
              <a:t>sociálnej</a:t>
            </a:r>
            <a:r>
              <a:rPr lang="cs-CZ" dirty="0"/>
              <a:t> skupiny a k </a:t>
            </a:r>
            <a:r>
              <a:rPr lang="cs-CZ" dirty="0" err="1"/>
              <a:t>ich</a:t>
            </a:r>
            <a:r>
              <a:rPr lang="cs-CZ" dirty="0"/>
              <a:t> zvýšeným </a:t>
            </a:r>
            <a:r>
              <a:rPr lang="cs-CZ" dirty="0" err="1"/>
              <a:t>požiadavkam</a:t>
            </a:r>
            <a:r>
              <a:rPr lang="cs-CZ" dirty="0"/>
              <a:t> na </a:t>
            </a:r>
            <a:r>
              <a:rPr lang="cs-CZ" dirty="0" err="1"/>
              <a:t>prerozdeľovanie</a:t>
            </a:r>
            <a:r>
              <a:rPr lang="cs-CZ" dirty="0"/>
              <a:t> a </a:t>
            </a:r>
            <a:r>
              <a:rPr lang="cs-CZ" dirty="0" err="1"/>
              <a:t>zdaňovanie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20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Aplikácia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dobre</a:t>
            </a:r>
            <a:r>
              <a:rPr lang="cs-CZ" dirty="0" smtClean="0"/>
              <a:t> </a:t>
            </a:r>
            <a:r>
              <a:rPr lang="cs-CZ" dirty="0" err="1"/>
              <a:t>vysvetľuje</a:t>
            </a:r>
            <a:r>
              <a:rPr lang="cs-CZ" dirty="0"/>
              <a:t> 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situáciu</a:t>
            </a:r>
            <a:r>
              <a:rPr lang="cs-CZ" dirty="0"/>
              <a:t> v USA, kde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nízkopríjmové</a:t>
            </a:r>
            <a:r>
              <a:rPr lang="cs-CZ" dirty="0"/>
              <a:t> skupiny </a:t>
            </a:r>
            <a:r>
              <a:rPr lang="cs-CZ" dirty="0" err="1"/>
              <a:t>nadštandardne</a:t>
            </a:r>
            <a:r>
              <a:rPr lang="cs-CZ" dirty="0"/>
              <a:t> vysoko </a:t>
            </a:r>
            <a:r>
              <a:rPr lang="cs-CZ" dirty="0" err="1"/>
              <a:t>identifikujú</a:t>
            </a:r>
            <a:r>
              <a:rPr lang="cs-CZ" dirty="0"/>
              <a:t> s </a:t>
            </a:r>
            <a:r>
              <a:rPr lang="cs-CZ" dirty="0" err="1"/>
              <a:t>národom</a:t>
            </a:r>
            <a:r>
              <a:rPr lang="cs-CZ" dirty="0"/>
              <a:t> a len v </a:t>
            </a:r>
            <a:r>
              <a:rPr lang="cs-CZ" dirty="0" err="1"/>
              <a:t>malej</a:t>
            </a:r>
            <a:r>
              <a:rPr lang="cs-CZ" dirty="0"/>
              <a:t> </a:t>
            </a:r>
            <a:r>
              <a:rPr lang="cs-CZ" dirty="0" err="1"/>
              <a:t>miere</a:t>
            </a:r>
            <a:r>
              <a:rPr lang="cs-CZ" dirty="0"/>
              <a:t> </a:t>
            </a:r>
            <a:r>
              <a:rPr lang="cs-CZ" dirty="0" err="1"/>
              <a:t>preferujú</a:t>
            </a:r>
            <a:r>
              <a:rPr lang="cs-CZ" dirty="0"/>
              <a:t> </a:t>
            </a:r>
            <a:r>
              <a:rPr lang="cs-CZ" dirty="0" err="1"/>
              <a:t>prerozdeľovanie</a:t>
            </a:r>
            <a:r>
              <a:rPr lang="cs-CZ" dirty="0"/>
              <a:t> </a:t>
            </a:r>
            <a:r>
              <a:rPr lang="cs-CZ" dirty="0" err="1"/>
              <a:t>prostredníctvom</a:t>
            </a:r>
            <a:r>
              <a:rPr lang="cs-CZ" dirty="0"/>
              <a:t> daní</a:t>
            </a:r>
            <a:endParaRPr lang="en-US" dirty="0"/>
          </a:p>
          <a:p>
            <a:r>
              <a:rPr lang="cs-CZ" dirty="0" err="1" smtClean="0"/>
              <a:t>tiež</a:t>
            </a:r>
            <a:r>
              <a:rPr lang="cs-CZ" dirty="0" smtClean="0"/>
              <a:t> </a:t>
            </a:r>
            <a:r>
              <a:rPr lang="cs-CZ" dirty="0" err="1"/>
              <a:t>vysvetľuje</a:t>
            </a:r>
            <a:r>
              <a:rPr lang="cs-CZ" dirty="0"/>
              <a:t>, </a:t>
            </a:r>
            <a:r>
              <a:rPr lang="cs-CZ" dirty="0" err="1"/>
              <a:t>prečo</a:t>
            </a:r>
            <a:r>
              <a:rPr lang="cs-CZ" dirty="0"/>
              <a:t> v </a:t>
            </a:r>
            <a:r>
              <a:rPr lang="cs-CZ" dirty="0" err="1"/>
              <a:t>západnej</a:t>
            </a:r>
            <a:r>
              <a:rPr lang="cs-CZ" dirty="0"/>
              <a:t> </a:t>
            </a:r>
            <a:r>
              <a:rPr lang="cs-CZ" dirty="0" err="1"/>
              <a:t>Európe</a:t>
            </a:r>
            <a:r>
              <a:rPr lang="cs-CZ" dirty="0"/>
              <a:t> </a:t>
            </a:r>
            <a:r>
              <a:rPr lang="cs-CZ" dirty="0" err="1"/>
              <a:t>veľká</a:t>
            </a:r>
            <a:r>
              <a:rPr lang="cs-CZ" dirty="0"/>
              <a:t> </a:t>
            </a:r>
            <a:r>
              <a:rPr lang="cs-CZ" dirty="0" err="1"/>
              <a:t>časť</a:t>
            </a:r>
            <a:r>
              <a:rPr lang="cs-CZ" dirty="0"/>
              <a:t> </a:t>
            </a:r>
            <a:r>
              <a:rPr lang="cs-CZ" dirty="0" err="1"/>
              <a:t>voličov</a:t>
            </a:r>
            <a:r>
              <a:rPr lang="cs-CZ" dirty="0"/>
              <a:t> </a:t>
            </a:r>
            <a:r>
              <a:rPr lang="cs-CZ" dirty="0" err="1"/>
              <a:t>sociálnodemokratických</a:t>
            </a:r>
            <a:r>
              <a:rPr lang="cs-CZ" dirty="0"/>
              <a:t> </a:t>
            </a:r>
            <a:r>
              <a:rPr lang="cs-CZ" dirty="0" err="1"/>
              <a:t>strán</a:t>
            </a:r>
            <a:r>
              <a:rPr lang="cs-CZ" dirty="0"/>
              <a:t> </a:t>
            </a:r>
            <a:r>
              <a:rPr lang="cs-CZ" dirty="0" err="1"/>
              <a:t>prešla</a:t>
            </a:r>
            <a:r>
              <a:rPr lang="cs-CZ" dirty="0"/>
              <a:t> k podpore (</a:t>
            </a:r>
            <a:r>
              <a:rPr lang="cs-CZ" dirty="0" err="1"/>
              <a:t>radikálnej</a:t>
            </a:r>
            <a:r>
              <a:rPr lang="cs-CZ" dirty="0"/>
              <a:t>) </a:t>
            </a:r>
            <a:r>
              <a:rPr lang="cs-CZ" dirty="0" err="1"/>
              <a:t>protiimigrantskej</a:t>
            </a:r>
            <a:r>
              <a:rPr lang="cs-CZ" dirty="0"/>
              <a:t> pravice: </a:t>
            </a:r>
            <a:endParaRPr lang="cs-CZ" dirty="0" smtClean="0"/>
          </a:p>
          <a:p>
            <a:r>
              <a:rPr lang="cs-CZ" dirty="0" err="1" smtClean="0"/>
              <a:t>prisťahovalci</a:t>
            </a:r>
            <a:r>
              <a:rPr lang="cs-CZ" dirty="0"/>
              <a:t>, </a:t>
            </a:r>
            <a:r>
              <a:rPr lang="cs-CZ" dirty="0" err="1"/>
              <a:t>väčšina</a:t>
            </a:r>
            <a:r>
              <a:rPr lang="cs-CZ" dirty="0"/>
              <a:t> z nich </a:t>
            </a:r>
            <a:r>
              <a:rPr lang="cs-CZ" dirty="0" err="1"/>
              <a:t>príslušníci</a:t>
            </a:r>
            <a:r>
              <a:rPr lang="cs-CZ" dirty="0"/>
              <a:t> </a:t>
            </a:r>
            <a:r>
              <a:rPr lang="cs-CZ" dirty="0" err="1"/>
              <a:t>nízkopríjmových</a:t>
            </a:r>
            <a:r>
              <a:rPr lang="cs-CZ" dirty="0"/>
              <a:t> </a:t>
            </a:r>
            <a:r>
              <a:rPr lang="cs-CZ" dirty="0" err="1"/>
              <a:t>skupín</a:t>
            </a:r>
            <a:r>
              <a:rPr lang="cs-CZ" dirty="0"/>
              <a:t>, "</a:t>
            </a:r>
            <a:r>
              <a:rPr lang="cs-CZ" dirty="0" err="1"/>
              <a:t>exogénne</a:t>
            </a:r>
            <a:r>
              <a:rPr lang="cs-CZ" dirty="0"/>
              <a:t>" </a:t>
            </a:r>
            <a:r>
              <a:rPr lang="cs-CZ" dirty="0" err="1"/>
              <a:t>prispeli</a:t>
            </a:r>
            <a:r>
              <a:rPr lang="cs-CZ" dirty="0"/>
              <a:t> k </a:t>
            </a:r>
            <a:r>
              <a:rPr lang="cs-CZ" dirty="0" err="1"/>
              <a:t>nižšej</a:t>
            </a:r>
            <a:r>
              <a:rPr lang="cs-CZ" dirty="0"/>
              <a:t> </a:t>
            </a:r>
            <a:r>
              <a:rPr lang="cs-CZ" dirty="0" err="1"/>
              <a:t>sociálnej</a:t>
            </a:r>
            <a:r>
              <a:rPr lang="cs-CZ" dirty="0"/>
              <a:t> </a:t>
            </a:r>
            <a:r>
              <a:rPr lang="cs-CZ" dirty="0" err="1"/>
              <a:t>triede</a:t>
            </a:r>
            <a:r>
              <a:rPr lang="cs-CZ" dirty="0"/>
              <a:t> s charakteristikami, </a:t>
            </a:r>
            <a:r>
              <a:rPr lang="cs-CZ" dirty="0" err="1"/>
              <a:t>ktoré</a:t>
            </a:r>
            <a:r>
              <a:rPr lang="cs-CZ" dirty="0"/>
              <a:t> zvýšili </a:t>
            </a:r>
            <a:r>
              <a:rPr lang="cs-CZ" dirty="0" err="1"/>
              <a:t>dištanc</a:t>
            </a:r>
            <a:r>
              <a:rPr lang="cs-CZ" dirty="0"/>
              <a:t>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príslušníkov</a:t>
            </a:r>
            <a:r>
              <a:rPr lang="cs-CZ" dirty="0"/>
              <a:t> </a:t>
            </a:r>
            <a:r>
              <a:rPr lang="cs-CZ" dirty="0" err="1"/>
              <a:t>nižšej</a:t>
            </a:r>
            <a:r>
              <a:rPr lang="cs-CZ" dirty="0"/>
              <a:t> </a:t>
            </a:r>
            <a:r>
              <a:rPr lang="cs-CZ" dirty="0" err="1"/>
              <a:t>triedy</a:t>
            </a:r>
            <a:r>
              <a:rPr lang="cs-CZ" dirty="0"/>
              <a:t> od </a:t>
            </a:r>
            <a:r>
              <a:rPr lang="cs-CZ" dirty="0" err="1"/>
              <a:t>tejto</a:t>
            </a:r>
            <a:r>
              <a:rPr lang="cs-CZ" dirty="0"/>
              <a:t> skupiny a posilnili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identifikáciu</a:t>
            </a:r>
            <a:r>
              <a:rPr lang="cs-CZ" dirty="0"/>
              <a:t> s </a:t>
            </a:r>
            <a:r>
              <a:rPr lang="cs-CZ" dirty="0" err="1"/>
              <a:t>inou</a:t>
            </a:r>
            <a:r>
              <a:rPr lang="cs-CZ" dirty="0"/>
              <a:t> (</a:t>
            </a:r>
            <a:r>
              <a:rPr lang="cs-CZ" dirty="0" err="1"/>
              <a:t>národnou</a:t>
            </a:r>
            <a:r>
              <a:rPr lang="cs-CZ" dirty="0"/>
              <a:t>) skupinou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19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Nacionalizmus ako legitimizácia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existuje množstvo teórií vysvetľujúcich vznik národov a štátov a nacionalizmu</a:t>
            </a:r>
          </a:p>
          <a:p>
            <a:r>
              <a:rPr lang="en-US" altLang="en-US"/>
              <a:t>Gellner: doktrína, ktorá hlása, že národná a štátna jednotka by mali byť zhodné (kongruentné)</a:t>
            </a:r>
          </a:p>
          <a:p>
            <a:r>
              <a:rPr lang="en-US" altLang="en-US"/>
              <a:t>otázna je ich explanačná sila, keď pozeráme na vznik štátov a národov v globálnom merítku a nie len cez skúsenosť Európy</a:t>
            </a:r>
          </a:p>
        </p:txBody>
      </p:sp>
    </p:spTree>
    <p:extLst>
      <p:ext uri="{BB962C8B-B14F-4D97-AF65-F5344CB8AC3E}">
        <p14:creationId xmlns:p14="http://schemas.microsoft.com/office/powerpoint/2010/main" val="190874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E.Gellner</a:t>
            </a:r>
            <a:r>
              <a:rPr lang="en-US" dirty="0" smtClean="0"/>
              <a:t> (1983)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nacionalizmus ako dôsledok prechodu od agrárnej k industriálnej spoločnosti</a:t>
            </a:r>
          </a:p>
          <a:p>
            <a:r>
              <a:rPr lang="en-US" altLang="en-US"/>
              <a:t>vyžaduje mobilnú a flexibilnú pracovnú silu</a:t>
            </a:r>
          </a:p>
          <a:p>
            <a:r>
              <a:rPr lang="en-US" altLang="en-US"/>
              <a:t>tá potrebuje štandardizované vzdelanie v jednotnom médiu/jazyku</a:t>
            </a:r>
          </a:p>
          <a:p>
            <a:r>
              <a:rPr lang="en-US" altLang="en-US"/>
              <a:t>štátna administratíva produkuje jednotnú a homogenizovanú jazyku s jednotným jazykom</a:t>
            </a:r>
          </a:p>
        </p:txBody>
      </p:sp>
    </p:spTree>
    <p:extLst>
      <p:ext uri="{BB962C8B-B14F-4D97-AF65-F5344CB8AC3E}">
        <p14:creationId xmlns:p14="http://schemas.microsoft.com/office/powerpoint/2010/main" val="122579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 smtClean="0"/>
              <a:t>E.Gellner</a:t>
            </a:r>
            <a:r>
              <a:rPr lang="en-US" dirty="0" smtClean="0"/>
              <a:t> (1983)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r>
              <a:rPr lang="en-US" altLang="en-US" sz="2600" dirty="0" err="1"/>
              <a:t>modernizácia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nezasahuje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všetky</a:t>
            </a:r>
            <a:r>
              <a:rPr lang="en-US" altLang="en-US" sz="2600" dirty="0"/>
              <a:t> </a:t>
            </a:r>
            <a:r>
              <a:rPr lang="en-US" altLang="en-US" sz="2600" dirty="0" err="1"/>
              <a:t>geografické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oblasti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krajiny</a:t>
            </a:r>
            <a:r>
              <a:rPr lang="en-US" altLang="en-US" sz="2600" dirty="0"/>
              <a:t> v </a:t>
            </a:r>
            <a:r>
              <a:rPr lang="en-US" altLang="en-US" sz="2600" dirty="0" err="1"/>
              <a:t>rovnakom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čase</a:t>
            </a:r>
            <a:endParaRPr lang="en-US" altLang="en-US" sz="2600" dirty="0"/>
          </a:p>
          <a:p>
            <a:r>
              <a:rPr lang="cs-CZ" altLang="en-US" sz="2600" dirty="0" err="1" smtClean="0"/>
              <a:t>rurálne</a:t>
            </a:r>
            <a:r>
              <a:rPr lang="en-US" altLang="en-US" sz="2600" dirty="0" smtClean="0"/>
              <a:t> </a:t>
            </a:r>
            <a:r>
              <a:rPr lang="en-US" altLang="en-US" sz="2600" dirty="0" err="1"/>
              <a:t>obyvateľstvo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ktoré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prichádzalo</a:t>
            </a:r>
            <a:r>
              <a:rPr lang="en-US" altLang="en-US" sz="2600" dirty="0"/>
              <a:t> do </a:t>
            </a:r>
            <a:r>
              <a:rPr lang="en-US" altLang="en-US" sz="2600" dirty="0" err="1"/>
              <a:t>industriálnych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centier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narážalo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rozvinutú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kultúru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ľudí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hovoriacich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iným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jazykom</a:t>
            </a:r>
            <a:endParaRPr lang="en-US" altLang="en-US" sz="2600" dirty="0"/>
          </a:p>
          <a:p>
            <a:r>
              <a:rPr lang="en-US" altLang="en-US" sz="2600" dirty="0" err="1"/>
              <a:t>výsledkom</a:t>
            </a:r>
            <a:r>
              <a:rPr lang="en-US" altLang="en-US" sz="2600" dirty="0"/>
              <a:t> bola </a:t>
            </a:r>
            <a:r>
              <a:rPr lang="en-US" altLang="en-US" sz="2600" dirty="0" err="1"/>
              <a:t>nevôľa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rozhorčenie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často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alternatívny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projekt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národa</a:t>
            </a:r>
            <a:r>
              <a:rPr lang="en-US" altLang="en-US" sz="2600" dirty="0"/>
              <a:t>/</a:t>
            </a:r>
            <a:r>
              <a:rPr lang="en-US" altLang="en-US" sz="2600" dirty="0" err="1"/>
              <a:t>štátu</a:t>
            </a:r>
            <a:endParaRPr lang="en-US" altLang="en-US" sz="2600" dirty="0"/>
          </a:p>
          <a:p>
            <a:r>
              <a:rPr lang="en-US" altLang="en-US" sz="2600" dirty="0" err="1"/>
              <a:t>podobným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procesom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prešli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aj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kolónie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industrializácia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delegitimizovala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tradičnú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hierarchiu</a:t>
            </a:r>
            <a:r>
              <a:rPr lang="en-US" altLang="en-US" sz="2600" dirty="0"/>
              <a:t>, rasa </a:t>
            </a:r>
            <a:r>
              <a:rPr lang="en-US" altLang="en-US" sz="2600" dirty="0" err="1"/>
              <a:t>ako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indikátor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nerovnosti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06224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M. </a:t>
            </a:r>
            <a:r>
              <a:rPr lang="en-US" dirty="0" err="1" smtClean="0"/>
              <a:t>Hechter</a:t>
            </a:r>
            <a:r>
              <a:rPr lang="en-US" dirty="0" smtClean="0"/>
              <a:t> (2000)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162425"/>
          </a:xfrm>
        </p:spPr>
        <p:txBody>
          <a:bodyPr/>
          <a:lstStyle/>
          <a:p>
            <a:r>
              <a:rPr lang="en-US" altLang="en-US"/>
              <a:t>rozdiel medzi nacionalizmom budujúcim štát (state-building) a nacionalizmom periférie (secesionistický, resp. periférny)</a:t>
            </a:r>
          </a:p>
          <a:p>
            <a:r>
              <a:rPr lang="en-US" altLang="en-US"/>
              <a:t>prvý asimiluje/integruje rozličné kultúry do jednej, výsledok úsilia aktuálnych vládcov o homogenitu</a:t>
            </a:r>
          </a:p>
          <a:p>
            <a:r>
              <a:rPr lang="en-US" altLang="en-US"/>
              <a:t>druhý zdôrazňuje kultúrnu odlišnosť periférneho obyvateľstva, smeruje k novému štátnemu útvaru, často reakcia na prvý</a:t>
            </a:r>
          </a:p>
        </p:txBody>
      </p:sp>
    </p:spTree>
    <p:extLst>
      <p:ext uri="{BB962C8B-B14F-4D97-AF65-F5344CB8AC3E}">
        <p14:creationId xmlns:p14="http://schemas.microsoft.com/office/powerpoint/2010/main" val="104955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B. Anderson (1991)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kľúčová je úloha tlačového kapitalizmu (print capitalism)</a:t>
            </a:r>
          </a:p>
          <a:p>
            <a:r>
              <a:rPr lang="en-US" altLang="en-US"/>
              <a:t>vznik tlače/denníkov a rozšírenie gramotnosti, schopnosť čítať v domácom jazyku, vedú k </a:t>
            </a:r>
            <a:r>
              <a:rPr lang="en-US" altLang="en-US" b="1" i="1"/>
              <a:t>imagined community</a:t>
            </a:r>
          </a:p>
          <a:p>
            <a:r>
              <a:rPr lang="en-US" altLang="en-US"/>
              <a:t>ľudia začínajú sami seba chápať ako spoločenstvá, ktoré zdieľajú pôvod a spoločné politické smerovanie</a:t>
            </a:r>
          </a:p>
        </p:txBody>
      </p:sp>
    </p:spTree>
    <p:extLst>
      <p:ext uri="{BB962C8B-B14F-4D97-AF65-F5344CB8AC3E}">
        <p14:creationId xmlns:p14="http://schemas.microsoft.com/office/powerpoint/2010/main" val="37772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B. Anderson (1991)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r>
              <a:rPr lang="en-US" altLang="en-US"/>
              <a:t>národ je spoločenstvo vzniknuté z predstavivosti, ktorú podnecujú moderné masovokomunikačné technológie: </a:t>
            </a:r>
          </a:p>
          <a:p>
            <a:r>
              <a:rPr lang="en-US" altLang="en-US"/>
              <a:t>kníhtlač produkujúca masovú dennú tlač</a:t>
            </a:r>
          </a:p>
          <a:p>
            <a:r>
              <a:rPr lang="en-US" altLang="en-US"/>
              <a:t>masová románová literatúra a pod.</a:t>
            </a:r>
          </a:p>
          <a:p>
            <a:r>
              <a:rPr lang="en-US" altLang="en-US"/>
              <a:t>analýza juhových. Ázie: kolonisti rozšírili vzdelávací systém v administratívnych jednotkách, ktoré nemali etnický základ</a:t>
            </a:r>
          </a:p>
          <a:p>
            <a:r>
              <a:rPr lang="en-US" altLang="en-US"/>
              <a:t>administratíva + kultúra =nadetnické národy</a:t>
            </a:r>
          </a:p>
        </p:txBody>
      </p:sp>
    </p:spTree>
    <p:extLst>
      <p:ext uri="{BB962C8B-B14F-4D97-AF65-F5344CB8AC3E}">
        <p14:creationId xmlns:p14="http://schemas.microsoft.com/office/powerpoint/2010/main" val="38032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L. </a:t>
            </a:r>
            <a:r>
              <a:rPr lang="en-US" dirty="0" err="1" smtClean="0"/>
              <a:t>Greenfeld</a:t>
            </a:r>
            <a:r>
              <a:rPr lang="en-US" dirty="0" smtClean="0"/>
              <a:t> (1992)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235450"/>
          </a:xfrm>
        </p:spPr>
        <p:txBody>
          <a:bodyPr/>
          <a:lstStyle/>
          <a:p>
            <a:r>
              <a:rPr lang="en-US" altLang="en-US"/>
              <a:t>nie hlboko zakorenené socioekonomické faktory, ale “</a:t>
            </a:r>
            <a:r>
              <a:rPr lang="en-US" altLang="ja-JP"/>
              <a:t>dynamické premenné</a:t>
            </a:r>
            <a:r>
              <a:rPr lang="en-US" altLang="en-US"/>
              <a:t>”</a:t>
            </a:r>
            <a:r>
              <a:rPr lang="en-US" altLang="ja-JP"/>
              <a:t> hrajú úlohu pri šírení nacionalizmu</a:t>
            </a:r>
          </a:p>
          <a:p>
            <a:r>
              <a:rPr lang="en-US" altLang="en-US"/>
              <a:t>mocenská konfigurácia domácich aktérov</a:t>
            </a:r>
          </a:p>
          <a:p>
            <a:r>
              <a:rPr lang="en-US" altLang="en-US"/>
              <a:t>nacionalisti v rôznych častiach sveta “</a:t>
            </a:r>
            <a:r>
              <a:rPr lang="en-US" altLang="ja-JP"/>
              <a:t>imitovali</a:t>
            </a:r>
            <a:r>
              <a:rPr lang="en-US" altLang="en-US"/>
              <a:t>”</a:t>
            </a:r>
            <a:r>
              <a:rPr lang="en-US" altLang="ja-JP"/>
              <a:t> nacionalizujúce procesy v krajinách, s ktorými mali dlhodobé väzby</a:t>
            </a:r>
          </a:p>
          <a:p>
            <a:r>
              <a:rPr lang="en-US" altLang="en-US"/>
              <a:t>TUR a JAP (NEM), AFR (FRA a BRIT), Kurdi a Arabi (TUR)</a:t>
            </a:r>
          </a:p>
        </p:txBody>
      </p:sp>
    </p:spTree>
    <p:extLst>
      <p:ext uri="{BB962C8B-B14F-4D97-AF65-F5344CB8AC3E}">
        <p14:creationId xmlns:p14="http://schemas.microsoft.com/office/powerpoint/2010/main" val="1279514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1484</Words>
  <Application>Microsoft Macintosh PowerPoint</Application>
  <PresentationFormat>Widescreen</PresentationFormat>
  <Paragraphs>113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Calibri Light</vt:lpstr>
      <vt:lpstr>Mangal</vt:lpstr>
      <vt:lpstr>Yu Gothic</vt:lpstr>
      <vt:lpstr>Arial</vt:lpstr>
      <vt:lpstr>Office Theme</vt:lpstr>
      <vt:lpstr>Etnicita, národ, nacionalizmus</vt:lpstr>
      <vt:lpstr>Od štátu k národnému štátu</vt:lpstr>
      <vt:lpstr>Nacionalizmus ako legitimizácia</vt:lpstr>
      <vt:lpstr>E.Gellner (1983)</vt:lpstr>
      <vt:lpstr>E.Gellner (1983)</vt:lpstr>
      <vt:lpstr>M. Hechter (2000)</vt:lpstr>
      <vt:lpstr>B. Anderson (1991)</vt:lpstr>
      <vt:lpstr>B. Anderson (1991)</vt:lpstr>
      <vt:lpstr>L. Greenfeld (1992)</vt:lpstr>
      <vt:lpstr>Empirické testovanie nacionalizmu</vt:lpstr>
      <vt:lpstr>Wimmer a Feinstein (2010)</vt:lpstr>
      <vt:lpstr>Wimmer a Feinstein (2010)</vt:lpstr>
      <vt:lpstr>Etnicita a jej pôvod</vt:lpstr>
      <vt:lpstr>Etnicita a jej pôvod 2</vt:lpstr>
      <vt:lpstr>Etnicita a jej pôvod 3</vt:lpstr>
      <vt:lpstr>Etnicita a jej pôvod 4</vt:lpstr>
      <vt:lpstr>Shayo: etnicita, trieda a redistribúcia</vt:lpstr>
      <vt:lpstr>Shayo: etnicita, trieda a redistribúcia</vt:lpstr>
      <vt:lpstr>Identifikácia jednotlivca so skupinou </vt:lpstr>
      <vt:lpstr>Proces identifikácie so skupinou </vt:lpstr>
      <vt:lpstr>Identita a redistribúcia</vt:lpstr>
      <vt:lpstr>Identita a redistribúcia</vt:lpstr>
      <vt:lpstr>Identita a redistribúcia</vt:lpstr>
      <vt:lpstr>Aplikácia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Etnicita, národ, nacionalizmus</dc:title>
  <dc:creator>Marek Rybar</dc:creator>
  <cp:lastModifiedBy>Marek Rybar</cp:lastModifiedBy>
  <cp:revision>10</cp:revision>
  <dcterms:created xsi:type="dcterms:W3CDTF">2017-11-01T06:18:26Z</dcterms:created>
  <dcterms:modified xsi:type="dcterms:W3CDTF">2017-11-08T10:23:26Z</dcterms:modified>
</cp:coreProperties>
</file>