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49"/>
  </p:notesMasterIdLst>
  <p:sldIdLst>
    <p:sldId id="256" r:id="rId2"/>
    <p:sldId id="259" r:id="rId3"/>
    <p:sldId id="268" r:id="rId4"/>
    <p:sldId id="307" r:id="rId5"/>
    <p:sldId id="305" r:id="rId6"/>
    <p:sldId id="267" r:id="rId7"/>
    <p:sldId id="273" r:id="rId8"/>
    <p:sldId id="274" r:id="rId9"/>
    <p:sldId id="275" r:id="rId10"/>
    <p:sldId id="270" r:id="rId11"/>
    <p:sldId id="271" r:id="rId12"/>
    <p:sldId id="276" r:id="rId13"/>
    <p:sldId id="277" r:id="rId14"/>
    <p:sldId id="278" r:id="rId15"/>
    <p:sldId id="279" r:id="rId16"/>
    <p:sldId id="280" r:id="rId17"/>
    <p:sldId id="306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312" r:id="rId28"/>
    <p:sldId id="290" r:id="rId29"/>
    <p:sldId id="291" r:id="rId30"/>
    <p:sldId id="292" r:id="rId31"/>
    <p:sldId id="293" r:id="rId32"/>
    <p:sldId id="294" r:id="rId33"/>
    <p:sldId id="295" r:id="rId34"/>
    <p:sldId id="313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16" r:id="rId43"/>
    <p:sldId id="315" r:id="rId44"/>
    <p:sldId id="311" r:id="rId45"/>
    <p:sldId id="309" r:id="rId46"/>
    <p:sldId id="317" r:id="rId47"/>
    <p:sldId id="30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24"/>
  </p:normalViewPr>
  <p:slideViewPr>
    <p:cSldViewPr>
      <p:cViewPr>
        <p:scale>
          <a:sx n="100" d="100"/>
          <a:sy n="100" d="100"/>
        </p:scale>
        <p:origin x="760" y="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56D6010-45C3-6344-99F2-744796545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4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2D63774-3E97-814F-9B22-570A998C2F3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672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278C-B405-DC4E-82F6-AF5E8CAE6A2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439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368D3-5EC1-A74A-B571-76CD082D05B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964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2248-423C-8549-823E-364EB5E9601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772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F43F6-4C7A-F040-AB58-E24596DBAE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052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2D61B-3874-F44D-A1D0-52A0DE6C51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559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B25EF-304E-0F45-953E-65A5AEC222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869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A3F3D-75BA-BB4F-AE34-5BE8466EC1C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133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4199D-49EE-AD40-8936-D619D927DE9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6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659D5-5F8D-244D-B909-51C3F6565A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8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0F12-A6AA-3D44-B9D4-9DD7051F782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0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406F9674-AC0A-3B4D-A092-7313E7C4D6B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err="1" smtClean="0">
                <a:cs typeface="+mj-cs"/>
              </a:rPr>
              <a:t>Komparatívna</a:t>
            </a:r>
            <a:r>
              <a:rPr lang="cs-CZ" sz="4000" dirty="0" smtClean="0">
                <a:cs typeface="+mj-cs"/>
              </a:rPr>
              <a:t> </a:t>
            </a:r>
            <a:r>
              <a:rPr lang="cs-CZ" sz="4000" dirty="0" err="1" smtClean="0">
                <a:cs typeface="+mj-cs"/>
              </a:rPr>
              <a:t>metóda</a:t>
            </a:r>
            <a:r>
              <a:rPr lang="cs-CZ" sz="4000" dirty="0" smtClean="0">
                <a:cs typeface="+mj-cs"/>
              </a:rPr>
              <a:t> a </a:t>
            </a:r>
            <a:r>
              <a:rPr lang="cs-CZ" sz="4000" dirty="0" err="1" smtClean="0">
                <a:cs typeface="+mj-cs"/>
              </a:rPr>
              <a:t>komparatívna</a:t>
            </a:r>
            <a:r>
              <a:rPr lang="cs-CZ" sz="4000" dirty="0" smtClean="0">
                <a:cs typeface="+mj-cs"/>
              </a:rPr>
              <a:t> politika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Komparatistika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FSS MU </a:t>
            </a:r>
            <a:r>
              <a:rPr lang="sk-SK" dirty="0" smtClean="0">
                <a:cs typeface="+mn-cs"/>
              </a:rPr>
              <a:t>2017/18</a:t>
            </a:r>
            <a:endParaRPr lang="sk-SK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</a:t>
            </a:r>
            <a:r>
              <a:rPr lang="sk-SK" dirty="0" smtClean="0">
                <a:cs typeface="+mn-cs"/>
              </a:rPr>
              <a:t>oc. Marek Rybář, PhD.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Testovanie</a:t>
            </a:r>
            <a:r>
              <a:rPr lang="cs-CZ" dirty="0" smtClean="0">
                <a:cs typeface="+mj-cs"/>
              </a:rPr>
              <a:t> hypotéz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err="1" smtClean="0">
                <a:cs typeface="+mn-cs"/>
              </a:rPr>
              <a:t>komparácia</a:t>
            </a:r>
            <a:r>
              <a:rPr lang="cs-CZ" sz="3000" dirty="0" smtClean="0">
                <a:cs typeface="+mn-cs"/>
              </a:rPr>
              <a:t> umožňuje </a:t>
            </a:r>
            <a:r>
              <a:rPr lang="cs-CZ" sz="3000" dirty="0" err="1" smtClean="0">
                <a:cs typeface="+mn-cs"/>
              </a:rPr>
              <a:t>preskúmať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viaceré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vysvetlenia</a:t>
            </a:r>
            <a:r>
              <a:rPr lang="cs-CZ" sz="3000" dirty="0" smtClean="0">
                <a:cs typeface="+mn-cs"/>
              </a:rPr>
              <a:t> a </a:t>
            </a:r>
            <a:r>
              <a:rPr lang="cs-CZ" sz="3000" dirty="0" err="1" smtClean="0">
                <a:cs typeface="+mn-cs"/>
              </a:rPr>
              <a:t>vylúčiť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tie</a:t>
            </a:r>
            <a:r>
              <a:rPr lang="cs-CZ" sz="3000" dirty="0" smtClean="0">
                <a:cs typeface="+mn-cs"/>
              </a:rPr>
              <a:t>, </a:t>
            </a:r>
            <a:r>
              <a:rPr lang="cs-CZ" sz="3000" dirty="0" err="1" smtClean="0">
                <a:cs typeface="+mn-cs"/>
              </a:rPr>
              <a:t>ktoré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nepotvrdili</a:t>
            </a:r>
          </a:p>
          <a:p>
            <a:pPr eaLnBrk="1" hangingPunct="1">
              <a:defRPr/>
            </a:pPr>
            <a:r>
              <a:rPr lang="cs-CZ" sz="3000" dirty="0" err="1" smtClean="0">
                <a:cs typeface="+mn-cs"/>
              </a:rPr>
              <a:t>najskôr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identifikujú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kľúčové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premenné</a:t>
            </a:r>
            <a:endParaRPr lang="cs-CZ" sz="30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potom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pomenuje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vzťah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medzi</a:t>
            </a:r>
            <a:r>
              <a:rPr lang="cs-CZ" sz="3000" dirty="0" smtClean="0">
                <a:cs typeface="+mn-cs"/>
              </a:rPr>
              <a:t> nimi</a:t>
            </a:r>
          </a:p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a </a:t>
            </a:r>
            <a:r>
              <a:rPr lang="cs-CZ" sz="3000" dirty="0" err="1" smtClean="0">
                <a:cs typeface="+mn-cs"/>
              </a:rPr>
              <a:t>napokon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tieto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vzťahy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ukazujú</a:t>
            </a:r>
            <a:r>
              <a:rPr lang="cs-CZ" sz="3000" dirty="0" smtClean="0">
                <a:cs typeface="+mn-cs"/>
              </a:rPr>
              <a:t> s </a:t>
            </a:r>
            <a:r>
              <a:rPr lang="cs-CZ" sz="3000" dirty="0" err="1" smtClean="0">
                <a:cs typeface="+mn-cs"/>
              </a:rPr>
              <a:t>cieľom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generovať</a:t>
            </a:r>
            <a:r>
              <a:rPr lang="cs-CZ" sz="3000" dirty="0" smtClean="0">
                <a:cs typeface="+mn-cs"/>
              </a:rPr>
              <a:t> a </a:t>
            </a:r>
            <a:r>
              <a:rPr lang="cs-CZ" sz="3000" dirty="0" err="1" smtClean="0">
                <a:cs typeface="+mn-cs"/>
              </a:rPr>
              <a:t>vytvoriť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teórie</a:t>
            </a:r>
            <a:r>
              <a:rPr lang="cs-CZ" sz="3000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r>
              <a:rPr lang="cs-CZ" sz="3000" dirty="0" err="1" smtClean="0">
                <a:cs typeface="+mn-cs"/>
              </a:rPr>
              <a:t>komparáciou</a:t>
            </a:r>
            <a:r>
              <a:rPr lang="cs-CZ" sz="3000" dirty="0" smtClean="0">
                <a:cs typeface="+mn-cs"/>
              </a:rPr>
              <a:t> empirických </a:t>
            </a:r>
            <a:r>
              <a:rPr lang="cs-CZ" sz="3000" dirty="0" err="1" smtClean="0">
                <a:cs typeface="+mn-cs"/>
              </a:rPr>
              <a:t>dôkazov</a:t>
            </a:r>
            <a:r>
              <a:rPr lang="cs-CZ" sz="30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sk-SK" sz="30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Predikcia</a:t>
            </a:r>
            <a:r>
              <a:rPr lang="cs-CZ" dirty="0" smtClean="0">
                <a:cs typeface="+mj-cs"/>
              </a:rPr>
              <a:t> 1/3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348880"/>
            <a:ext cx="7693025" cy="4248472"/>
          </a:xfrm>
        </p:spPr>
        <p:txBody>
          <a:bodyPr/>
          <a:lstStyle/>
          <a:p>
            <a:pPr eaLnBrk="1" hangingPunct="1">
              <a:defRPr/>
            </a:pPr>
            <a:r>
              <a:rPr lang="cs-CZ" sz="2900" dirty="0" smtClean="0">
                <a:cs typeface="+mn-cs"/>
              </a:rPr>
              <a:t>logické </a:t>
            </a:r>
            <a:r>
              <a:rPr lang="cs-CZ" sz="2900" dirty="0" err="1" smtClean="0">
                <a:cs typeface="+mn-cs"/>
              </a:rPr>
              <a:t>rozšírenie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testovania</a:t>
            </a:r>
            <a:endParaRPr lang="cs-CZ" sz="29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900" dirty="0" err="1" smtClean="0">
                <a:cs typeface="+mn-cs"/>
              </a:rPr>
              <a:t>predpovedanie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vývoja</a:t>
            </a:r>
            <a:r>
              <a:rPr lang="cs-CZ" sz="2900" dirty="0" smtClean="0">
                <a:cs typeface="+mn-cs"/>
              </a:rPr>
              <a:t> a </a:t>
            </a:r>
            <a:r>
              <a:rPr lang="cs-CZ" sz="2900" dirty="0" err="1" smtClean="0">
                <a:cs typeface="+mn-cs"/>
              </a:rPr>
              <a:t>udalostí</a:t>
            </a:r>
            <a:r>
              <a:rPr lang="cs-CZ" sz="2900" dirty="0" smtClean="0">
                <a:cs typeface="+mn-cs"/>
              </a:rPr>
              <a:t> v </a:t>
            </a:r>
            <a:r>
              <a:rPr lang="cs-CZ" sz="2900" dirty="0" err="1" smtClean="0">
                <a:cs typeface="+mn-cs"/>
              </a:rPr>
              <a:t>tých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prípadoch</a:t>
            </a:r>
            <a:r>
              <a:rPr lang="cs-CZ" sz="2900" dirty="0" smtClean="0">
                <a:cs typeface="+mn-cs"/>
              </a:rPr>
              <a:t>, </a:t>
            </a:r>
            <a:r>
              <a:rPr lang="cs-CZ" sz="2900" dirty="0" err="1" smtClean="0">
                <a:cs typeface="+mn-cs"/>
              </a:rPr>
              <a:t>ktoré</a:t>
            </a:r>
            <a:r>
              <a:rPr lang="cs-CZ" sz="2900" dirty="0" smtClean="0">
                <a:cs typeface="+mn-cs"/>
              </a:rPr>
              <a:t> neboli </a:t>
            </a:r>
            <a:r>
              <a:rPr lang="cs-CZ" sz="2900" dirty="0" err="1" smtClean="0">
                <a:cs typeface="+mn-cs"/>
              </a:rPr>
              <a:t>predmetom</a:t>
            </a:r>
            <a:r>
              <a:rPr lang="cs-CZ" sz="2900" dirty="0" smtClean="0">
                <a:cs typeface="+mn-cs"/>
              </a:rPr>
              <a:t> samotného </a:t>
            </a:r>
            <a:r>
              <a:rPr lang="cs-CZ" sz="2900" dirty="0" err="1" smtClean="0">
                <a:cs typeface="+mn-cs"/>
              </a:rPr>
              <a:t>komparatívneho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skúmania</a:t>
            </a:r>
            <a:endParaRPr lang="cs-CZ" sz="29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900" dirty="0" err="1" smtClean="0">
                <a:cs typeface="+mn-cs"/>
              </a:rPr>
              <a:t>predikcie</a:t>
            </a:r>
            <a:r>
              <a:rPr lang="cs-CZ" sz="2900" dirty="0" smtClean="0">
                <a:cs typeface="+mn-cs"/>
              </a:rPr>
              <a:t> v </a:t>
            </a:r>
            <a:r>
              <a:rPr lang="cs-CZ" sz="2900" dirty="0" err="1" smtClean="0">
                <a:cs typeface="+mn-cs"/>
              </a:rPr>
              <a:t>komparatívnej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politológii</a:t>
            </a:r>
            <a:r>
              <a:rPr lang="cs-CZ" sz="2900" dirty="0" smtClean="0">
                <a:cs typeface="+mn-cs"/>
              </a:rPr>
              <a:t> sú probabilistické (</a:t>
            </a:r>
            <a:r>
              <a:rPr lang="cs-CZ" sz="2900" dirty="0" err="1" smtClean="0">
                <a:cs typeface="+mn-cs"/>
              </a:rPr>
              <a:t>pravdepodobnostné</a:t>
            </a:r>
            <a:r>
              <a:rPr lang="cs-CZ" sz="2900" dirty="0" smtClean="0">
                <a:cs typeface="+mn-cs"/>
              </a:rPr>
              <a:t>), </a:t>
            </a:r>
            <a:r>
              <a:rPr lang="cs-CZ" sz="2900" dirty="0" err="1" smtClean="0">
                <a:cs typeface="+mn-cs"/>
              </a:rPr>
              <a:t>napr</a:t>
            </a:r>
            <a:r>
              <a:rPr lang="cs-CZ" sz="2900" dirty="0" smtClean="0">
                <a:cs typeface="+mn-cs"/>
              </a:rPr>
              <a:t>.:</a:t>
            </a:r>
          </a:p>
          <a:p>
            <a:pPr eaLnBrk="1" hangingPunct="1">
              <a:defRPr/>
            </a:pPr>
            <a:r>
              <a:rPr lang="cs-CZ" sz="2900" dirty="0" err="1" smtClean="0">
                <a:cs typeface="+mn-cs"/>
              </a:rPr>
              <a:t>inkumbenti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majú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väčšiu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pravdepodobnosť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zvíťaziť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vo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voľbách</a:t>
            </a:r>
            <a:r>
              <a:rPr lang="cs-CZ" sz="2900" dirty="0" smtClean="0">
                <a:cs typeface="+mn-cs"/>
              </a:rPr>
              <a:t> než </a:t>
            </a:r>
            <a:r>
              <a:rPr lang="cs-CZ" sz="2900" dirty="0" err="1" smtClean="0">
                <a:cs typeface="+mn-cs"/>
              </a:rPr>
              <a:t>ich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vyzývatelia</a:t>
            </a:r>
            <a:r>
              <a:rPr lang="cs-CZ" sz="2900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endParaRPr lang="sk-SK" sz="29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Predikcia</a:t>
            </a:r>
            <a:r>
              <a:rPr lang="cs-CZ" dirty="0" smtClean="0">
                <a:cs typeface="+mj-cs"/>
              </a:rPr>
              <a:t> 2/3</a:t>
            </a:r>
            <a:endParaRPr lang="sk-SK" dirty="0" smtClean="0">
              <a:cs typeface="+mj-cs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eaLnBrk="1" hangingPunct="1">
              <a:defRPr/>
            </a:pPr>
            <a:r>
              <a:rPr lang="en-US" sz="2700" dirty="0" smtClean="0">
                <a:cs typeface="+mn-cs"/>
              </a:rPr>
              <a:t>A</a:t>
            </a:r>
            <a:r>
              <a:rPr lang="sk-SK" sz="2700" dirty="0" smtClean="0">
                <a:cs typeface="+mn-cs"/>
              </a:rPr>
              <a:t>lebo: </a:t>
            </a:r>
            <a:r>
              <a:rPr lang="cs-CZ" sz="2700" dirty="0" smtClean="0">
                <a:cs typeface="+mn-cs"/>
              </a:rPr>
              <a:t>v krajinách s </a:t>
            </a:r>
            <a:r>
              <a:rPr lang="cs-CZ" sz="2700" dirty="0" err="1" smtClean="0">
                <a:cs typeface="+mn-cs"/>
              </a:rPr>
              <a:t>pomernými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volebnými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systémami</a:t>
            </a:r>
            <a:r>
              <a:rPr lang="cs-CZ" sz="2700" dirty="0" smtClean="0">
                <a:cs typeface="+mn-cs"/>
              </a:rPr>
              <a:t> je </a:t>
            </a:r>
            <a:r>
              <a:rPr lang="cs-CZ" sz="2700" dirty="0" err="1" smtClean="0">
                <a:cs typeface="+mn-cs"/>
              </a:rPr>
              <a:t>väčšia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pravdepodobnosť</a:t>
            </a:r>
            <a:r>
              <a:rPr lang="cs-CZ" sz="2700" dirty="0" smtClean="0">
                <a:cs typeface="+mn-cs"/>
              </a:rPr>
              <a:t>, že </a:t>
            </a:r>
            <a:r>
              <a:rPr lang="cs-CZ" sz="2700" dirty="0" err="1" smtClean="0">
                <a:cs typeface="+mn-cs"/>
              </a:rPr>
              <a:t>budú</a:t>
            </a:r>
            <a:r>
              <a:rPr lang="cs-CZ" sz="2700" dirty="0" smtClean="0">
                <a:cs typeface="+mn-cs"/>
              </a:rPr>
              <a:t> mať </a:t>
            </a:r>
            <a:r>
              <a:rPr lang="cs-CZ" sz="2700" dirty="0" err="1" smtClean="0">
                <a:cs typeface="+mn-cs"/>
              </a:rPr>
              <a:t>viacero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relevantných</a:t>
            </a:r>
            <a:r>
              <a:rPr lang="cs-CZ" sz="2700" dirty="0" smtClean="0">
                <a:cs typeface="+mn-cs"/>
              </a:rPr>
              <a:t> politických </a:t>
            </a:r>
            <a:r>
              <a:rPr lang="cs-CZ" sz="2700" dirty="0" err="1" smtClean="0">
                <a:cs typeface="+mn-cs"/>
              </a:rPr>
              <a:t>strán</a:t>
            </a:r>
            <a:r>
              <a:rPr lang="cs-CZ" sz="2700" dirty="0" smtClean="0">
                <a:cs typeface="+mn-cs"/>
              </a:rPr>
              <a:t> (než krajiny s </a:t>
            </a:r>
            <a:r>
              <a:rPr lang="cs-CZ" sz="2700" dirty="0" err="1" smtClean="0">
                <a:cs typeface="+mn-cs"/>
              </a:rPr>
              <a:t>väčšinovým</a:t>
            </a:r>
            <a:r>
              <a:rPr lang="cs-CZ" sz="2700" dirty="0" smtClean="0">
                <a:cs typeface="+mn-cs"/>
              </a:rPr>
              <a:t> vol. </a:t>
            </a:r>
            <a:r>
              <a:rPr lang="en-US" sz="2700" dirty="0" smtClean="0">
                <a:cs typeface="+mn-cs"/>
              </a:rPr>
              <a:t>s</a:t>
            </a:r>
            <a:r>
              <a:rPr lang="cs-CZ" sz="2700" dirty="0" err="1" smtClean="0">
                <a:cs typeface="+mn-cs"/>
              </a:rPr>
              <a:t>ystémom</a:t>
            </a:r>
            <a:r>
              <a:rPr lang="cs-CZ" sz="27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sz="2700" dirty="0" smtClean="0">
                <a:cs typeface="+mn-cs"/>
              </a:rPr>
              <a:t>teda dokážeme </a:t>
            </a:r>
            <a:r>
              <a:rPr lang="cs-CZ" sz="2700" dirty="0" err="1" smtClean="0">
                <a:cs typeface="+mn-cs"/>
              </a:rPr>
              <a:t>predpovedať</a:t>
            </a:r>
            <a:r>
              <a:rPr lang="cs-CZ" sz="2700" dirty="0" smtClean="0">
                <a:cs typeface="+mn-cs"/>
              </a:rPr>
              <a:t> účinky </a:t>
            </a:r>
            <a:r>
              <a:rPr lang="cs-CZ" sz="2700" dirty="0" err="1" smtClean="0">
                <a:cs typeface="+mn-cs"/>
              </a:rPr>
              <a:t>zmeny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väčšinového</a:t>
            </a:r>
            <a:r>
              <a:rPr lang="cs-CZ" sz="2700" dirty="0" smtClean="0">
                <a:cs typeface="+mn-cs"/>
              </a:rPr>
              <a:t> na </a:t>
            </a:r>
            <a:r>
              <a:rPr lang="cs-CZ" sz="2700" dirty="0" err="1" smtClean="0">
                <a:cs typeface="+mn-cs"/>
              </a:rPr>
              <a:t>pomerný</a:t>
            </a:r>
            <a:r>
              <a:rPr lang="cs-CZ" sz="2700" dirty="0" smtClean="0">
                <a:cs typeface="+mn-cs"/>
              </a:rPr>
              <a:t> vol. systém</a:t>
            </a:r>
          </a:p>
          <a:p>
            <a:pPr eaLnBrk="1" hangingPunct="1">
              <a:defRPr/>
            </a:pPr>
            <a:r>
              <a:rPr lang="cs-CZ" sz="2700" dirty="0" smtClean="0">
                <a:cs typeface="+mn-cs"/>
              </a:rPr>
              <a:t>POZOR: to neznamená, že </a:t>
            </a:r>
            <a:r>
              <a:rPr lang="cs-CZ" sz="2700" dirty="0" err="1" smtClean="0">
                <a:cs typeface="+mn-cs"/>
              </a:rPr>
              <a:t>vieme</a:t>
            </a:r>
            <a:r>
              <a:rPr lang="cs-CZ" sz="2700" dirty="0" smtClean="0">
                <a:cs typeface="+mn-cs"/>
              </a:rPr>
              <a:t> s </a:t>
            </a:r>
            <a:r>
              <a:rPr lang="cs-CZ" sz="2700" dirty="0" err="1" smtClean="0">
                <a:cs typeface="+mn-cs"/>
              </a:rPr>
              <a:t>určitosťou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predpovedať</a:t>
            </a:r>
            <a:r>
              <a:rPr lang="cs-CZ" sz="2700" dirty="0" smtClean="0">
                <a:cs typeface="+mn-cs"/>
              </a:rPr>
              <a:t>, </a:t>
            </a:r>
            <a:r>
              <a:rPr lang="cs-CZ" sz="2700" dirty="0" err="1" smtClean="0">
                <a:cs typeface="+mn-cs"/>
              </a:rPr>
              <a:t>čo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sa</a:t>
            </a:r>
            <a:r>
              <a:rPr lang="cs-CZ" sz="2700" dirty="0" smtClean="0">
                <a:cs typeface="+mn-cs"/>
              </a:rPr>
              <a:t> stane v </a:t>
            </a:r>
            <a:r>
              <a:rPr lang="cs-CZ" sz="2700" dirty="0" err="1" smtClean="0">
                <a:cs typeface="+mn-cs"/>
              </a:rPr>
              <a:t>konkrétnej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krajine</a:t>
            </a:r>
            <a:r>
              <a:rPr lang="cs-CZ" sz="2700" dirty="0" smtClean="0">
                <a:cs typeface="+mn-cs"/>
              </a:rPr>
              <a:t> po </a:t>
            </a:r>
            <a:r>
              <a:rPr lang="cs-CZ" sz="2700" dirty="0" err="1" smtClean="0">
                <a:cs typeface="+mn-cs"/>
              </a:rPr>
              <a:t>zmene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volebných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pravidiel</a:t>
            </a:r>
            <a:r>
              <a:rPr lang="cs-CZ" sz="2700" dirty="0" smtClean="0">
                <a:cs typeface="+mn-cs"/>
              </a:rPr>
              <a:t>!</a:t>
            </a:r>
            <a:endParaRPr lang="sk-SK" sz="27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dirty="0" err="1" smtClean="0">
                <a:cs typeface="+mj-cs"/>
              </a:rPr>
              <a:t>Predikcia</a:t>
            </a:r>
            <a:r>
              <a:rPr lang="cs-CZ" sz="3200" dirty="0" smtClean="0">
                <a:cs typeface="+mj-cs"/>
              </a:rPr>
              <a:t> 3/3</a:t>
            </a:r>
            <a:endParaRPr lang="sk-SK" sz="3200" dirty="0" smtClean="0">
              <a:cs typeface="+mj-cs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predikcie</a:t>
            </a:r>
            <a:r>
              <a:rPr lang="cs-CZ" dirty="0" smtClean="0">
                <a:cs typeface="+mn-cs"/>
              </a:rPr>
              <a:t> v komp. </a:t>
            </a:r>
            <a:r>
              <a:rPr lang="en-US" dirty="0">
                <a:cs typeface="+mn-cs"/>
              </a:rPr>
              <a:t>p</a:t>
            </a:r>
            <a:r>
              <a:rPr lang="cs-CZ" dirty="0" err="1" smtClean="0">
                <a:cs typeface="+mn-cs"/>
              </a:rPr>
              <a:t>olitológii</a:t>
            </a:r>
            <a:r>
              <a:rPr lang="cs-CZ" dirty="0" smtClean="0">
                <a:cs typeface="+mn-cs"/>
              </a:rPr>
              <a:t> sú dnes </a:t>
            </a: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časté než v minulosti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známou "</a:t>
            </a:r>
            <a:r>
              <a:rPr lang="cs-CZ" dirty="0" err="1" smtClean="0">
                <a:cs typeface="+mn-cs"/>
              </a:rPr>
              <a:t>súčasnou</a:t>
            </a:r>
            <a:r>
              <a:rPr lang="cs-CZ" dirty="0" smtClean="0">
                <a:cs typeface="+mn-cs"/>
              </a:rPr>
              <a:t>" </a:t>
            </a:r>
            <a:r>
              <a:rPr lang="cs-CZ" dirty="0" err="1" smtClean="0">
                <a:cs typeface="+mn-cs"/>
              </a:rPr>
              <a:t>predikciou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Huntingtonovo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tvrdenie</a:t>
            </a:r>
            <a:r>
              <a:rPr lang="cs-CZ" dirty="0" smtClean="0">
                <a:cs typeface="+mn-cs"/>
              </a:rPr>
              <a:t>, že konflikty po </a:t>
            </a:r>
            <a:r>
              <a:rPr lang="cs-CZ" dirty="0" err="1" smtClean="0">
                <a:cs typeface="+mn-cs"/>
              </a:rPr>
              <a:t>Studenej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vojne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najpravdepodobnejšie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oblastiach</a:t>
            </a:r>
            <a:r>
              <a:rPr lang="cs-CZ" dirty="0" smtClean="0">
                <a:cs typeface="+mn-cs"/>
              </a:rPr>
              <a:t>, kde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stretávajú</a:t>
            </a:r>
            <a:r>
              <a:rPr lang="cs-CZ" dirty="0" smtClean="0">
                <a:cs typeface="+mn-cs"/>
              </a:rPr>
              <a:t> „</a:t>
            </a:r>
            <a:r>
              <a:rPr lang="cs-CZ" dirty="0" err="1" smtClean="0">
                <a:cs typeface="+mn-cs"/>
              </a:rPr>
              <a:t>civilizácie</a:t>
            </a:r>
            <a:r>
              <a:rPr lang="cs-CZ" dirty="0" smtClean="0">
                <a:cs typeface="+mn-cs"/>
              </a:rPr>
              <a:t>“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Huntington</a:t>
            </a:r>
            <a:r>
              <a:rPr lang="cs-CZ" dirty="0" smtClean="0">
                <a:cs typeface="+mn-cs"/>
              </a:rPr>
              <a:t> tvrdí, že táto </a:t>
            </a:r>
            <a:r>
              <a:rPr lang="cs-CZ" dirty="0" err="1" smtClean="0">
                <a:cs typeface="+mn-cs"/>
              </a:rPr>
              <a:t>predikcia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presnejšia</a:t>
            </a:r>
            <a:r>
              <a:rPr lang="cs-CZ" dirty="0" smtClean="0">
                <a:cs typeface="+mn-cs"/>
              </a:rPr>
              <a:t> než </a:t>
            </a:r>
            <a:r>
              <a:rPr lang="cs-CZ" dirty="0" err="1" smtClean="0">
                <a:cs typeface="+mn-cs"/>
              </a:rPr>
              <a:t>akákoľvek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iná</a:t>
            </a:r>
            <a:r>
              <a:rPr lang="cs-CZ" dirty="0" smtClean="0">
                <a:cs typeface="+mn-cs"/>
              </a:rPr>
              <a:t> v tomto období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Rozdiely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sociálnych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a </a:t>
            </a:r>
            <a:r>
              <a:rPr lang="en-US" dirty="0" err="1" smtClean="0">
                <a:cs typeface="+mj-cs"/>
              </a:rPr>
              <a:t>prírodných</a:t>
            </a:r>
            <a:r>
              <a:rPr lang="en-US" dirty="0" smtClean="0">
                <a:cs typeface="+mj-cs"/>
              </a:rPr>
              <a:t> vied 1/2</a:t>
            </a:r>
            <a:endParaRPr lang="sk-SK" dirty="0" smtClean="0">
              <a:cs typeface="+mj-cs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štyri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ciele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komparatívnej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politológie</a:t>
            </a:r>
            <a:r>
              <a:rPr lang="cs-CZ" sz="2400" dirty="0" smtClean="0">
                <a:cs typeface="+mn-cs"/>
              </a:rPr>
              <a:t> (</a:t>
            </a:r>
            <a:r>
              <a:rPr lang="cs-CZ" sz="2400" dirty="0" err="1" smtClean="0">
                <a:cs typeface="+mn-cs"/>
              </a:rPr>
              <a:t>deskripcia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klasifikácia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testovanie</a:t>
            </a:r>
            <a:r>
              <a:rPr lang="cs-CZ" sz="2400" dirty="0" smtClean="0">
                <a:cs typeface="+mn-cs"/>
              </a:rPr>
              <a:t> hypotéz a </a:t>
            </a:r>
            <a:r>
              <a:rPr lang="cs-CZ" sz="2400" dirty="0" err="1" smtClean="0">
                <a:cs typeface="+mn-cs"/>
              </a:rPr>
              <a:t>predikcia</a:t>
            </a:r>
            <a:r>
              <a:rPr lang="cs-CZ" sz="2400" dirty="0" smtClean="0">
                <a:cs typeface="+mn-cs"/>
              </a:rPr>
              <a:t>) sú totožné s </a:t>
            </a:r>
            <a:r>
              <a:rPr lang="cs-CZ" sz="2400" dirty="0" err="1" smtClean="0">
                <a:cs typeface="+mn-cs"/>
              </a:rPr>
              <a:t>cieľmi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prírodných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vied</a:t>
            </a:r>
            <a:endParaRPr lang="cs-CZ" sz="24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400" dirty="0" smtClean="0">
                <a:cs typeface="+mn-cs"/>
              </a:rPr>
              <a:t>aj Newtonova </a:t>
            </a:r>
            <a:r>
              <a:rPr lang="cs-CZ" sz="2400" dirty="0" err="1" smtClean="0">
                <a:cs typeface="+mn-cs"/>
              </a:rPr>
              <a:t>teória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gravitácie</a:t>
            </a:r>
            <a:r>
              <a:rPr lang="cs-CZ" sz="2400" dirty="0" smtClean="0">
                <a:cs typeface="+mn-cs"/>
              </a:rPr>
              <a:t> bola založená na </a:t>
            </a:r>
            <a:r>
              <a:rPr lang="cs-CZ" sz="2400" dirty="0" err="1" smtClean="0">
                <a:cs typeface="+mn-cs"/>
              </a:rPr>
              <a:t>zhromažďovaní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dôkazov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ktoré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viedli</a:t>
            </a:r>
            <a:r>
              <a:rPr lang="cs-CZ" sz="2400" dirty="0" smtClean="0">
                <a:cs typeface="+mn-cs"/>
              </a:rPr>
              <a:t> k </a:t>
            </a:r>
            <a:r>
              <a:rPr lang="cs-CZ" sz="2400" dirty="0" err="1" smtClean="0">
                <a:cs typeface="+mn-cs"/>
              </a:rPr>
              <a:t>zovšeobecneniu</a:t>
            </a:r>
            <a:r>
              <a:rPr lang="cs-CZ" sz="2400" dirty="0" smtClean="0">
                <a:cs typeface="+mn-cs"/>
              </a:rPr>
              <a:t> a k </a:t>
            </a:r>
            <a:r>
              <a:rPr lang="cs-CZ" sz="2400" dirty="0" err="1" smtClean="0">
                <a:cs typeface="+mn-cs"/>
              </a:rPr>
              <a:t>ďalšej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predikcii</a:t>
            </a:r>
            <a:r>
              <a:rPr lang="cs-CZ" sz="24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gravitáciu</a:t>
            </a:r>
            <a:r>
              <a:rPr lang="cs-CZ" sz="2400" dirty="0" smtClean="0">
                <a:cs typeface="+mn-cs"/>
              </a:rPr>
              <a:t> (a </a:t>
            </a:r>
            <a:r>
              <a:rPr lang="cs-CZ" sz="2400" dirty="0" err="1" smtClean="0">
                <a:cs typeface="+mn-cs"/>
              </a:rPr>
              <a:t>ďalšie</a:t>
            </a:r>
            <a:r>
              <a:rPr lang="cs-CZ" sz="2400" dirty="0" smtClean="0">
                <a:cs typeface="+mn-cs"/>
              </a:rPr>
              <a:t> koncepty) </a:t>
            </a:r>
            <a:r>
              <a:rPr lang="cs-CZ" sz="2400" dirty="0" err="1" smtClean="0">
                <a:cs typeface="+mn-cs"/>
              </a:rPr>
              <a:t>nie</a:t>
            </a:r>
            <a:r>
              <a:rPr lang="cs-CZ" sz="2400" dirty="0" smtClean="0">
                <a:cs typeface="+mn-cs"/>
              </a:rPr>
              <a:t> je možné </a:t>
            </a:r>
            <a:r>
              <a:rPr lang="cs-CZ" sz="2400" dirty="0" err="1" smtClean="0">
                <a:cs typeface="+mn-cs"/>
              </a:rPr>
              <a:t>pozorovať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priamo</a:t>
            </a:r>
            <a:r>
              <a:rPr lang="cs-CZ" sz="2400" dirty="0" smtClean="0">
                <a:cs typeface="+mn-cs"/>
              </a:rPr>
              <a:t>, ale len </a:t>
            </a:r>
            <a:r>
              <a:rPr lang="cs-CZ" sz="2400" dirty="0" err="1" smtClean="0">
                <a:cs typeface="+mn-cs"/>
              </a:rPr>
              <a:t>pozorovať</a:t>
            </a:r>
            <a:r>
              <a:rPr lang="cs-CZ" sz="2400" dirty="0" smtClean="0">
                <a:cs typeface="+mn-cs"/>
              </a:rPr>
              <a:t> jej </a:t>
            </a:r>
            <a:r>
              <a:rPr lang="cs-CZ" sz="2400" dirty="0" err="1" smtClean="0">
                <a:cs typeface="+mn-cs"/>
              </a:rPr>
              <a:t>dôsledky</a:t>
            </a:r>
            <a:r>
              <a:rPr lang="cs-CZ" sz="2400" dirty="0" smtClean="0">
                <a:cs typeface="+mn-cs"/>
              </a:rPr>
              <a:t>: je to </a:t>
            </a:r>
            <a:r>
              <a:rPr lang="cs-CZ" sz="2400" dirty="0" err="1" smtClean="0">
                <a:cs typeface="+mn-cs"/>
              </a:rPr>
              <a:t>myšlienkový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konštrukt</a:t>
            </a:r>
            <a:r>
              <a:rPr lang="cs-CZ" sz="2400" dirty="0" smtClean="0">
                <a:cs typeface="+mn-cs"/>
              </a:rPr>
              <a:t> a jeho opakovanou </a:t>
            </a:r>
            <a:r>
              <a:rPr lang="cs-CZ" sz="2400" dirty="0" err="1" smtClean="0">
                <a:cs typeface="+mn-cs"/>
              </a:rPr>
              <a:t>verifikáciou</a:t>
            </a:r>
            <a:r>
              <a:rPr lang="cs-CZ" sz="2400" dirty="0" smtClean="0">
                <a:cs typeface="+mn-cs"/>
              </a:rPr>
              <a:t> došlo k </a:t>
            </a:r>
            <a:r>
              <a:rPr lang="cs-CZ" sz="2400" dirty="0" err="1" smtClean="0">
                <a:cs typeface="+mn-cs"/>
              </a:rPr>
              <a:t>formulovaniu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teórie</a:t>
            </a:r>
            <a:r>
              <a:rPr lang="cs-CZ" sz="24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cs-CZ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/>
              <a:t>Rozdiely</a:t>
            </a:r>
            <a:r>
              <a:rPr lang="en-US" dirty="0"/>
              <a:t> </a:t>
            </a:r>
            <a:r>
              <a:rPr lang="en-US" dirty="0" err="1"/>
              <a:t>sociálnych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 err="1"/>
              <a:t>prírodných</a:t>
            </a:r>
            <a:r>
              <a:rPr lang="en-US" dirty="0"/>
              <a:t> vied </a:t>
            </a:r>
            <a:r>
              <a:rPr lang="en-US" dirty="0" smtClean="0"/>
              <a:t>2/</a:t>
            </a:r>
            <a:r>
              <a:rPr lang="en-US" dirty="0"/>
              <a:t>2</a:t>
            </a:r>
            <a:endParaRPr lang="sk-SK" dirty="0" smtClean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1) experimenty (pokusy): nemožné/neetické v </a:t>
            </a:r>
            <a:r>
              <a:rPr lang="cs-CZ" dirty="0" err="1" smtClean="0">
                <a:cs typeface="+mn-cs"/>
              </a:rPr>
              <a:t>sociálnych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vedách</a:t>
            </a:r>
            <a:r>
              <a:rPr lang="cs-CZ" dirty="0" smtClean="0">
                <a:cs typeface="+mn-cs"/>
              </a:rPr>
              <a:t>, typické </a:t>
            </a:r>
            <a:r>
              <a:rPr lang="cs-CZ" dirty="0" err="1" smtClean="0">
                <a:cs typeface="+mn-cs"/>
              </a:rPr>
              <a:t>pre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prírod</a:t>
            </a:r>
            <a:r>
              <a:rPr lang="cs-CZ" dirty="0" smtClean="0">
                <a:cs typeface="+mn-cs"/>
              </a:rPr>
              <a:t>. </a:t>
            </a:r>
            <a:r>
              <a:rPr lang="en-US" dirty="0" smtClean="0">
                <a:cs typeface="+mn-cs"/>
              </a:rPr>
              <a:t>v</a:t>
            </a:r>
            <a:r>
              <a:rPr lang="cs-CZ" dirty="0" err="1" smtClean="0">
                <a:cs typeface="+mn-cs"/>
              </a:rPr>
              <a:t>edy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</a:t>
            </a:r>
            <a:r>
              <a:rPr lang="cs-CZ" dirty="0" err="1" smtClean="0">
                <a:cs typeface="+mn-cs"/>
              </a:rPr>
              <a:t>ôležitosť</a:t>
            </a:r>
            <a:r>
              <a:rPr lang="cs-CZ" dirty="0" smtClean="0">
                <a:cs typeface="+mn-cs"/>
              </a:rPr>
              <a:t> „</a:t>
            </a:r>
            <a:r>
              <a:rPr lang="cs-CZ" dirty="0" err="1" smtClean="0">
                <a:cs typeface="+mn-cs"/>
              </a:rPr>
              <a:t>kontrafaktov</a:t>
            </a:r>
            <a:r>
              <a:rPr lang="cs-CZ" dirty="0" smtClean="0">
                <a:cs typeface="+mn-cs"/>
              </a:rPr>
              <a:t>“ - </a:t>
            </a:r>
            <a:r>
              <a:rPr lang="cs-CZ" dirty="0" err="1" smtClean="0">
                <a:cs typeface="+mn-cs"/>
              </a:rPr>
              <a:t>situácie</a:t>
            </a:r>
            <a:r>
              <a:rPr lang="cs-CZ" dirty="0" smtClean="0">
                <a:cs typeface="+mn-cs"/>
              </a:rPr>
              <a:t>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si </a:t>
            </a:r>
            <a:r>
              <a:rPr lang="cs-CZ" dirty="0" err="1" smtClean="0">
                <a:cs typeface="+mn-cs"/>
              </a:rPr>
              <a:t>výskumník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predstaví</a:t>
            </a:r>
            <a:r>
              <a:rPr lang="cs-CZ" dirty="0" smtClean="0">
                <a:cs typeface="+mn-cs"/>
              </a:rPr>
              <a:t>, že faktory </a:t>
            </a:r>
            <a:r>
              <a:rPr lang="cs-CZ" dirty="0" err="1" smtClean="0">
                <a:cs typeface="+mn-cs"/>
              </a:rPr>
              <a:t>predchádzajúce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určitej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udalosti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absentujú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 kde teda </a:t>
            </a:r>
            <a:r>
              <a:rPr lang="cs-CZ" dirty="0" err="1" smtClean="0">
                <a:cs typeface="+mn-cs"/>
              </a:rPr>
              <a:t>mohol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prebehnúť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alternatívny</a:t>
            </a:r>
            <a:r>
              <a:rPr lang="cs-CZ" dirty="0" smtClean="0">
                <a:cs typeface="+mn-cs"/>
              </a:rPr>
              <a:t> vývoj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NAPR: D</a:t>
            </a:r>
            <a:r>
              <a:rPr lang="sk-SK" dirty="0" smtClean="0">
                <a:cs typeface="+mn-cs"/>
              </a:rPr>
              <a:t>emokratická tranzícia v ŠPA a parlamentný/prezidentský systém v krajine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Komparácia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namiesto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experimentu</a:t>
            </a:r>
            <a:endParaRPr lang="sk-SK" dirty="0" smtClean="0">
              <a:cs typeface="+mj-cs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cs typeface="+mn-cs"/>
              </a:rPr>
              <a:t>vždy pracujeme s </a:t>
            </a:r>
            <a:r>
              <a:rPr lang="cs-CZ" dirty="0" err="1" smtClean="0">
                <a:cs typeface="+mn-cs"/>
              </a:rPr>
              <a:t>kontrafaktickými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situáciami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zdôrazňujeme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nejaký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explanačný</a:t>
            </a:r>
            <a:r>
              <a:rPr lang="cs-CZ" dirty="0" smtClean="0">
                <a:cs typeface="+mn-cs"/>
              </a:rPr>
              <a:t> faktor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err="1" smtClean="0">
                <a:cs typeface="+mn-cs"/>
              </a:rPr>
              <a:t>tvrdiť</a:t>
            </a:r>
            <a:r>
              <a:rPr lang="cs-CZ" dirty="0" smtClean="0">
                <a:cs typeface="+mn-cs"/>
              </a:rPr>
              <a:t>, že jednokolový </a:t>
            </a:r>
            <a:r>
              <a:rPr lang="cs-CZ" dirty="0" err="1" smtClean="0">
                <a:cs typeface="+mn-cs"/>
              </a:rPr>
              <a:t>väčšinový</a:t>
            </a:r>
            <a:r>
              <a:rPr lang="cs-CZ" dirty="0" smtClean="0">
                <a:cs typeface="+mn-cs"/>
              </a:rPr>
              <a:t> systém má sklon </a:t>
            </a:r>
            <a:r>
              <a:rPr lang="cs-CZ" dirty="0" err="1" smtClean="0">
                <a:cs typeface="+mn-cs"/>
              </a:rPr>
              <a:t>vyprodukovať</a:t>
            </a:r>
            <a:r>
              <a:rPr lang="cs-CZ" dirty="0" smtClean="0">
                <a:cs typeface="+mn-cs"/>
              </a:rPr>
              <a:t> systém </a:t>
            </a:r>
            <a:r>
              <a:rPr lang="cs-CZ" dirty="0" err="1" smtClean="0">
                <a:cs typeface="+mn-cs"/>
              </a:rPr>
              <a:t>dvoch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strán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skutočnosti</a:t>
            </a:r>
            <a:r>
              <a:rPr lang="cs-CZ" dirty="0" smtClean="0">
                <a:cs typeface="+mn-cs"/>
              </a:rPr>
              <a:t> zároveň znamená </a:t>
            </a:r>
            <a:r>
              <a:rPr lang="cs-CZ" dirty="0" err="1" smtClean="0">
                <a:cs typeface="+mn-cs"/>
              </a:rPr>
              <a:t>zvažovať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kontrafaktickú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situáciu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tvrdiť</a:t>
            </a:r>
            <a:r>
              <a:rPr lang="cs-CZ" dirty="0" smtClean="0">
                <a:cs typeface="+mn-cs"/>
              </a:rPr>
              <a:t>, že krajiny bez </a:t>
            </a:r>
            <a:r>
              <a:rPr lang="cs-CZ" dirty="0" err="1" smtClean="0">
                <a:cs typeface="+mn-cs"/>
              </a:rPr>
              <a:t>takéhoto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volebného</a:t>
            </a:r>
            <a:r>
              <a:rPr lang="cs-CZ" dirty="0" smtClean="0">
                <a:cs typeface="+mn-cs"/>
              </a:rPr>
              <a:t> systému </a:t>
            </a:r>
            <a:r>
              <a:rPr lang="cs-CZ" dirty="0" err="1" smtClean="0">
                <a:cs typeface="+mn-cs"/>
              </a:rPr>
              <a:t>nebudú</a:t>
            </a:r>
            <a:r>
              <a:rPr lang="cs-CZ" dirty="0" smtClean="0">
                <a:cs typeface="+mn-cs"/>
              </a:rPr>
              <a:t> mať systém </a:t>
            </a:r>
            <a:r>
              <a:rPr lang="cs-CZ" dirty="0" err="1" smtClean="0">
                <a:cs typeface="+mn-cs"/>
              </a:rPr>
              <a:t>dvoch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strán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cs typeface="+mn-cs"/>
              </a:rPr>
              <a:t>v tomto </a:t>
            </a:r>
            <a:r>
              <a:rPr lang="cs-CZ" dirty="0" err="1" smtClean="0">
                <a:cs typeface="+mn-cs"/>
              </a:rPr>
              <a:t>zmysle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komparácia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nahrádza</a:t>
            </a:r>
            <a:r>
              <a:rPr lang="cs-CZ" b="1" dirty="0" smtClean="0">
                <a:cs typeface="+mn-cs"/>
              </a:rPr>
              <a:t> experiment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cs-CZ" dirty="0" smtClean="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600" dirty="0" err="1"/>
              <a:t>O</a:t>
            </a:r>
            <a:r>
              <a:rPr lang="en-US" sz="4600" dirty="0" err="1" smtClean="0"/>
              <a:t>tázka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600" dirty="0" err="1" smtClean="0"/>
              <a:t>Poznáte</a:t>
            </a:r>
            <a:r>
              <a:rPr lang="en-US" sz="3600" dirty="0" smtClean="0"/>
              <a:t> </a:t>
            </a:r>
            <a:r>
              <a:rPr lang="en-US" sz="3600" dirty="0" err="1" smtClean="0"/>
              <a:t>nejaký</a:t>
            </a:r>
            <a:r>
              <a:rPr lang="en-US" sz="3600" dirty="0" smtClean="0"/>
              <a:t> </a:t>
            </a:r>
            <a:r>
              <a:rPr lang="en-US" sz="3600" dirty="0" err="1" smtClean="0"/>
              <a:t>politologický</a:t>
            </a:r>
            <a:r>
              <a:rPr lang="en-US" sz="3600" dirty="0" smtClean="0"/>
              <a:t> </a:t>
            </a:r>
            <a:r>
              <a:rPr lang="en-US" sz="3600" dirty="0" err="1" smtClean="0"/>
              <a:t>zákon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210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 smtClean="0">
                <a:cs typeface="+mj-cs"/>
              </a:rPr>
              <a:t>Komparatívna politika nemá schopnosť formulovať „zákony“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76475"/>
            <a:ext cx="7693025" cy="3724275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(Ale sú aj výnimky):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Duvergerov zákon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Michelsov železný zákon oligarchie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Demokratický mier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sk-SK" dirty="0" smtClean="0">
                <a:cs typeface="+mn-cs"/>
              </a:rPr>
              <a:t>roblém je s malým (nedostatočným) počtom pozorovaní </a:t>
            </a:r>
            <a:r>
              <a:rPr lang="en-US" dirty="0" smtClean="0">
                <a:cs typeface="+mn-cs"/>
              </a:rPr>
              <a:t>–</a:t>
            </a:r>
            <a:r>
              <a:rPr lang="sk-SK" dirty="0" smtClean="0">
                <a:cs typeface="+mn-cs"/>
              </a:rPr>
              <a:t> ne/opakovaním javov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</a:t>
            </a:r>
            <a:r>
              <a:rPr lang="sk-SK" dirty="0" smtClean="0">
                <a:cs typeface="+mn-cs"/>
              </a:rPr>
              <a:t>amiesto zákonov porozumenie a vysvetlenie javov, o ktorých sme si „dostatočne istí“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Ako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komparujeme</a:t>
            </a:r>
            <a:r>
              <a:rPr lang="en-US" dirty="0" smtClean="0">
                <a:cs typeface="+mj-cs"/>
              </a:rPr>
              <a:t>?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J</a:t>
            </a:r>
            <a:r>
              <a:rPr lang="sk-SK" dirty="0" smtClean="0">
                <a:cs typeface="+mn-cs"/>
              </a:rPr>
              <a:t>ednoprípadové štúdie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sk-SK" dirty="0" smtClean="0">
                <a:cs typeface="+mn-cs"/>
              </a:rPr>
              <a:t>orovnanie malého počtu prípadov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sk-SK" dirty="0" smtClean="0">
                <a:cs typeface="+mn-cs"/>
              </a:rPr>
              <a:t>orovnanie veľkého počtu prípadov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</a:t>
            </a:r>
            <a:r>
              <a:rPr lang="cs-CZ" dirty="0" err="1" smtClean="0">
                <a:cs typeface="+mn-cs"/>
              </a:rPr>
              <a:t>ozdiely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spočívajú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smtClean="0">
                <a:cs typeface="+mn-cs"/>
              </a:rPr>
              <a:t>v stupni abstraktnosti </a:t>
            </a:r>
            <a:r>
              <a:rPr lang="cs-CZ" dirty="0" smtClean="0">
                <a:cs typeface="+mn-cs"/>
              </a:rPr>
              <a:t>našich </a:t>
            </a:r>
            <a:r>
              <a:rPr lang="cs-CZ" dirty="0" err="1" smtClean="0">
                <a:cs typeface="+mn-cs"/>
              </a:rPr>
              <a:t>záverov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čím </a:t>
            </a: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, tým </a:t>
            </a: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možností na </a:t>
            </a:r>
            <a:r>
              <a:rPr lang="cs-CZ" dirty="0" err="1" smtClean="0">
                <a:cs typeface="+mn-cs"/>
              </a:rPr>
              <a:t>zovšeobecnenie</a:t>
            </a:r>
            <a:r>
              <a:rPr lang="cs-CZ" dirty="0" smtClean="0">
                <a:cs typeface="+mn-cs"/>
              </a:rPr>
              <a:t>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Prehľad prednášky</a:t>
            </a:r>
            <a:endParaRPr lang="en-US" dirty="0" smtClean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Komparácia a jej ciele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Rozdiely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sociálnych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prírodných</a:t>
            </a:r>
            <a:r>
              <a:rPr lang="en-US" sz="3000" dirty="0" smtClean="0">
                <a:cs typeface="+mn-cs"/>
              </a:rPr>
              <a:t> vied a </a:t>
            </a:r>
            <a:r>
              <a:rPr lang="en-US" sz="3000" dirty="0" err="1" smtClean="0">
                <a:cs typeface="+mn-cs"/>
              </a:rPr>
              <a:t>úloha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Spôsoby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Riziká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problémy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Stratégie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cs typeface="+mj-cs"/>
              </a:rPr>
              <a:t>J</a:t>
            </a:r>
            <a:r>
              <a:rPr lang="sk-SK" dirty="0" smtClean="0">
                <a:cs typeface="+mj-cs"/>
              </a:rPr>
              <a:t>ednoprípadové štúdie 1/2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Čo je na nich komparatívne?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A</a:t>
            </a:r>
            <a:r>
              <a:rPr lang="sk-SK" sz="2400" dirty="0" smtClean="0">
                <a:cs typeface="+mn-cs"/>
              </a:rPr>
              <a:t>k pracuje s konceptmi použiteľnými aj v iných prípadoch (kontextoch)</a:t>
            </a:r>
          </a:p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Ak sa snaží formulovať všeobecnejšie závery o politických javoch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poskytujú</a:t>
            </a:r>
            <a:r>
              <a:rPr lang="cs-CZ" sz="2400" dirty="0" smtClean="0">
                <a:cs typeface="+mn-cs"/>
              </a:rPr>
              <a:t> popis kontextu, 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vytvárajú</a:t>
            </a:r>
            <a:r>
              <a:rPr lang="cs-CZ" sz="2400" dirty="0" smtClean="0">
                <a:cs typeface="+mn-cs"/>
              </a:rPr>
              <a:t> nové </a:t>
            </a:r>
            <a:r>
              <a:rPr lang="cs-CZ" sz="2400" dirty="0" err="1" smtClean="0">
                <a:cs typeface="+mn-cs"/>
              </a:rPr>
              <a:t>klasifikácie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generujú</a:t>
            </a:r>
            <a:r>
              <a:rPr lang="cs-CZ" sz="2400" dirty="0" smtClean="0">
                <a:cs typeface="+mn-cs"/>
              </a:rPr>
              <a:t> hypotézy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potvrdzujú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alebo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vyvracajú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teórie</a:t>
            </a:r>
            <a:r>
              <a:rPr lang="cs-CZ" sz="2400" dirty="0" smtClean="0">
                <a:cs typeface="+mn-cs"/>
              </a:rPr>
              <a:t> a </a:t>
            </a:r>
            <a:r>
              <a:rPr lang="cs-CZ" sz="2400" dirty="0" err="1" smtClean="0">
                <a:cs typeface="+mn-cs"/>
              </a:rPr>
              <a:t>vysvetľujú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existenciu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deviantných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prípadov</a:t>
            </a:r>
            <a:endParaRPr lang="cs-CZ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cs typeface="+mj-cs"/>
              </a:rPr>
              <a:t>J</a:t>
            </a:r>
            <a:r>
              <a:rPr lang="sk-SK" dirty="0" smtClean="0">
                <a:cs typeface="+mj-cs"/>
              </a:rPr>
              <a:t>ednoprípadové štúdie 2/2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A</a:t>
            </a:r>
            <a:r>
              <a:rPr lang="sk-SK" dirty="0" smtClean="0">
                <a:cs typeface="+mn-cs"/>
              </a:rPr>
              <a:t>j pri štúdiu jedného prípadu (štátu) je možné zvyšovať počet pozorovaní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R</a:t>
            </a:r>
            <a:r>
              <a:rPr lang="sk-SK" dirty="0" smtClean="0">
                <a:cs typeface="+mn-cs"/>
              </a:rPr>
              <a:t>ozdiel je medzi prípadom (CASE) a pozorovaním (OBSERVATION)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S</a:t>
            </a:r>
            <a:r>
              <a:rPr lang="sk-SK" dirty="0" smtClean="0">
                <a:cs typeface="+mn-cs"/>
              </a:rPr>
              <a:t>kúmať viacero volieb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S</a:t>
            </a:r>
            <a:r>
              <a:rPr lang="sk-SK" dirty="0" smtClean="0">
                <a:cs typeface="+mn-cs"/>
              </a:rPr>
              <a:t>kúmať viacero regiónov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Taliansko a civic culture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India a rola misionárov pre demokr. vývoj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malého počtu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(2 - cca 20) </a:t>
            </a:r>
            <a:endParaRPr lang="sk-SK" dirty="0" smtClean="0">
              <a:cs typeface="+mj-cs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zámerne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vyberieme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niekoľko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spomedzi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populácie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všetkých</a:t>
            </a:r>
            <a:r>
              <a:rPr lang="cs-CZ" dirty="0" smtClean="0">
                <a:cs typeface="+mn-cs"/>
              </a:rPr>
              <a:t> možných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skúmame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skôr</a:t>
            </a:r>
            <a:r>
              <a:rPr lang="cs-CZ" dirty="0" smtClean="0">
                <a:cs typeface="+mn-cs"/>
              </a:rPr>
              <a:t> podobnosti a </a:t>
            </a:r>
            <a:r>
              <a:rPr lang="cs-CZ" dirty="0" err="1" smtClean="0">
                <a:cs typeface="+mn-cs"/>
              </a:rPr>
              <a:t>rozdiely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než analytické </a:t>
            </a:r>
            <a:r>
              <a:rPr lang="cs-CZ" dirty="0" err="1" smtClean="0">
                <a:cs typeface="+mn-cs"/>
              </a:rPr>
              <a:t>vzťahy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medzi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premennými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porovnaním</a:t>
            </a:r>
            <a:r>
              <a:rPr lang="cs-CZ" dirty="0" smtClean="0">
                <a:cs typeface="+mn-cs"/>
              </a:rPr>
              <a:t> podobností a </a:t>
            </a:r>
            <a:r>
              <a:rPr lang="cs-CZ" dirty="0" err="1" smtClean="0">
                <a:cs typeface="+mn-cs"/>
              </a:rPr>
              <a:t>rozdielov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snažíme </a:t>
            </a:r>
            <a:r>
              <a:rPr lang="cs-CZ" dirty="0" err="1" smtClean="0">
                <a:cs typeface="+mn-cs"/>
              </a:rPr>
              <a:t>odhaliť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čo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majú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spoločné</a:t>
            </a:r>
            <a:r>
              <a:rPr lang="cs-CZ" dirty="0" smtClean="0">
                <a:cs typeface="+mn-cs"/>
              </a:rPr>
              <a:t>, čím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politický </a:t>
            </a:r>
            <a:r>
              <a:rPr lang="cs-CZ" dirty="0" err="1" smtClean="0">
                <a:cs typeface="+mn-cs"/>
              </a:rPr>
              <a:t>jav</a:t>
            </a:r>
            <a:r>
              <a:rPr lang="cs-CZ" dirty="0" smtClean="0">
                <a:cs typeface="+mn-cs"/>
              </a:rPr>
              <a:t> dá </a:t>
            </a:r>
            <a:r>
              <a:rPr lang="cs-CZ" dirty="0" err="1" smtClean="0">
                <a:cs typeface="+mn-cs"/>
              </a:rPr>
              <a:t>vysvetliť</a:t>
            </a:r>
            <a:r>
              <a:rPr lang="cs-CZ" dirty="0" smtClean="0">
                <a:cs typeface="+mn-cs"/>
              </a:rPr>
              <a:t>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veľkého</a:t>
            </a:r>
            <a:r>
              <a:rPr lang="cs-CZ" dirty="0" smtClean="0">
                <a:cs typeface="+mj-cs"/>
              </a:rPr>
              <a:t> počtu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1/2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najviac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približuje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experimentálnym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metódam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prírodných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vied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</a:t>
            </a:r>
            <a:r>
              <a:rPr lang="cs-CZ" dirty="0" err="1" smtClean="0">
                <a:cs typeface="+mn-cs"/>
              </a:rPr>
              <a:t>ýhody</a:t>
            </a:r>
            <a:r>
              <a:rPr lang="cs-CZ" dirty="0" smtClean="0">
                <a:cs typeface="+mn-cs"/>
              </a:rPr>
              <a:t>: </a:t>
            </a:r>
            <a:r>
              <a:rPr lang="cs-CZ" dirty="0" err="1" smtClean="0">
                <a:cs typeface="+mn-cs"/>
              </a:rPr>
              <a:t>schopnosť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štatisticky</a:t>
            </a:r>
            <a:r>
              <a:rPr lang="cs-CZ" dirty="0" smtClean="0">
                <a:cs typeface="+mn-cs"/>
              </a:rPr>
              <a:t> "</a:t>
            </a:r>
            <a:r>
              <a:rPr lang="cs-CZ" dirty="0" err="1" smtClean="0">
                <a:cs typeface="+mn-cs"/>
              </a:rPr>
              <a:t>kontrolovať</a:t>
            </a:r>
            <a:r>
              <a:rPr lang="cs-CZ" dirty="0" smtClean="0">
                <a:cs typeface="+mn-cs"/>
              </a:rPr>
              <a:t>" a </a:t>
            </a:r>
            <a:r>
              <a:rPr lang="cs-CZ" dirty="0" err="1" smtClean="0">
                <a:cs typeface="+mn-cs"/>
              </a:rPr>
              <a:t>eliminovať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alternatívne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vysvetlenia</a:t>
            </a:r>
            <a:r>
              <a:rPr lang="cs-CZ" dirty="0" smtClean="0">
                <a:cs typeface="+mn-cs"/>
              </a:rPr>
              <a:t>,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rozsiahle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pokrytie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priestore</a:t>
            </a:r>
            <a:r>
              <a:rPr lang="cs-CZ" dirty="0" smtClean="0">
                <a:cs typeface="+mn-cs"/>
              </a:rPr>
              <a:t> aj čase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 </a:t>
            </a:r>
            <a:r>
              <a:rPr lang="cs-CZ" dirty="0" err="1" smtClean="0">
                <a:cs typeface="+mn-cs"/>
              </a:rPr>
              <a:t>formulovanie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záverov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platné </a:t>
            </a:r>
            <a:r>
              <a:rPr lang="cs-CZ" dirty="0" err="1" smtClean="0">
                <a:cs typeface="+mn-cs"/>
              </a:rPr>
              <a:t>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viacerých</a:t>
            </a:r>
            <a:r>
              <a:rPr lang="cs-CZ" dirty="0" smtClean="0">
                <a:cs typeface="+mn-cs"/>
              </a:rPr>
              <a:t> krajinách (</a:t>
            </a:r>
            <a:r>
              <a:rPr lang="cs-CZ" dirty="0" err="1" smtClean="0">
                <a:cs typeface="+mn-cs"/>
              </a:rPr>
              <a:t>zovšeobecnenia</a:t>
            </a:r>
            <a:r>
              <a:rPr lang="cs-CZ" dirty="0" smtClean="0">
                <a:cs typeface="+mn-cs"/>
              </a:rPr>
              <a:t>)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veľkého</a:t>
            </a:r>
            <a:r>
              <a:rPr lang="cs-CZ" dirty="0" smtClean="0">
                <a:cs typeface="+mj-cs"/>
              </a:rPr>
              <a:t> počtu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2/2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Nevýhody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riziká</a:t>
            </a:r>
            <a:r>
              <a:rPr lang="en-US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Otázna</a:t>
            </a:r>
            <a:r>
              <a:rPr lang="en-US" dirty="0" smtClean="0">
                <a:cs typeface="+mn-cs"/>
              </a:rPr>
              <a:t> je </a:t>
            </a:r>
            <a:r>
              <a:rPr lang="en-US" dirty="0" err="1" smtClean="0">
                <a:cs typeface="+mn-cs"/>
              </a:rPr>
              <a:t>validita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merania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Nevhodné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skúmanie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procesov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kde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pôsobia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komplexné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kauzálne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mechanizmy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Nevhodné</a:t>
            </a:r>
            <a:r>
              <a:rPr lang="en-US" dirty="0" smtClean="0">
                <a:cs typeface="+mn-cs"/>
              </a:rPr>
              <a:t> tam, </a:t>
            </a:r>
            <a:r>
              <a:rPr lang="en-US" dirty="0" err="1" smtClean="0">
                <a:cs typeface="+mn-cs"/>
              </a:rPr>
              <a:t>kde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významy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pojmov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silno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závislé</a:t>
            </a:r>
            <a:r>
              <a:rPr lang="en-US" dirty="0" smtClean="0">
                <a:cs typeface="+mn-cs"/>
              </a:rPr>
              <a:t> od </a:t>
            </a:r>
            <a:r>
              <a:rPr lang="en-US" dirty="0" err="1" smtClean="0">
                <a:cs typeface="+mn-cs"/>
              </a:rPr>
              <a:t>miestneho</a:t>
            </a:r>
            <a:r>
              <a:rPr lang="en-US" dirty="0" smtClean="0">
                <a:cs typeface="+mn-cs"/>
              </a:rPr>
              <a:t> (a </a:t>
            </a:r>
            <a:r>
              <a:rPr lang="en-US" dirty="0" err="1" smtClean="0">
                <a:cs typeface="+mn-cs"/>
              </a:rPr>
              <a:t>teda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unikátneho</a:t>
            </a:r>
            <a:r>
              <a:rPr lang="en-US" dirty="0" smtClean="0">
                <a:cs typeface="+mn-cs"/>
              </a:rPr>
              <a:t>) </a:t>
            </a:r>
            <a:r>
              <a:rPr lang="en-US" dirty="0" err="1" smtClean="0">
                <a:cs typeface="+mn-cs"/>
              </a:rPr>
              <a:t>kontextu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400" dirty="0" smtClean="0">
                <a:cs typeface="+mj-cs"/>
              </a:rPr>
              <a:t>Problémy </a:t>
            </a:r>
            <a:r>
              <a:rPr lang="cs-CZ" sz="4400" dirty="0" err="1" smtClean="0">
                <a:cs typeface="+mj-cs"/>
              </a:rPr>
              <a:t>komparácie</a:t>
            </a:r>
            <a:endParaRPr lang="en-US" sz="4400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1) </a:t>
            </a:r>
            <a:r>
              <a:rPr lang="cs-CZ" sz="3200" dirty="0" err="1" smtClean="0">
                <a:cs typeface="+mn-cs"/>
              </a:rPr>
              <a:t>priveľa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premenných</a:t>
            </a:r>
            <a:r>
              <a:rPr lang="cs-CZ" sz="3200" dirty="0" smtClean="0">
                <a:cs typeface="+mn-cs"/>
              </a:rPr>
              <a:t>, málo </a:t>
            </a:r>
            <a:r>
              <a:rPr lang="cs-CZ" sz="3200" dirty="0" err="1" smtClean="0">
                <a:cs typeface="+mn-cs"/>
              </a:rPr>
              <a:t>prípadov</a:t>
            </a:r>
            <a:endParaRPr lang="cs-CZ" sz="32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2) </a:t>
            </a:r>
            <a:r>
              <a:rPr lang="cs-CZ" sz="3200" dirty="0" err="1" smtClean="0">
                <a:cs typeface="+mn-cs"/>
              </a:rPr>
              <a:t>Zabezpečenie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ekvivalencie</a:t>
            </a:r>
            <a:endParaRPr lang="cs-CZ" sz="32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3) </a:t>
            </a:r>
            <a:r>
              <a:rPr lang="cs-CZ" sz="3200" dirty="0" err="1" smtClean="0">
                <a:cs typeface="+mn-cs"/>
              </a:rPr>
              <a:t>Výberové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skreslenie</a:t>
            </a:r>
            <a:r>
              <a:rPr lang="cs-CZ" sz="3200" dirty="0" smtClean="0">
                <a:cs typeface="+mn-cs"/>
              </a:rPr>
              <a:t> (</a:t>
            </a:r>
            <a:r>
              <a:rPr lang="cs-CZ" sz="3200" dirty="0" err="1" smtClean="0">
                <a:cs typeface="+mn-cs"/>
              </a:rPr>
              <a:t>Selection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bias</a:t>
            </a:r>
            <a:r>
              <a:rPr lang="cs-CZ" sz="32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4) Nepravé </a:t>
            </a:r>
            <a:r>
              <a:rPr lang="cs-CZ" sz="3200" dirty="0" err="1" smtClean="0">
                <a:cs typeface="+mn-cs"/>
              </a:rPr>
              <a:t>vzťahy</a:t>
            </a:r>
            <a:r>
              <a:rPr lang="cs-CZ" sz="3200" dirty="0" smtClean="0">
                <a:cs typeface="+mn-cs"/>
              </a:rPr>
              <a:t> (</a:t>
            </a:r>
            <a:r>
              <a:rPr lang="cs-CZ" sz="3200" dirty="0" err="1" smtClean="0">
                <a:cs typeface="+mn-cs"/>
              </a:rPr>
              <a:t>Spurioussness</a:t>
            </a:r>
            <a:r>
              <a:rPr lang="cs-CZ" sz="32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5) Chybné ekologické a individualistické </a:t>
            </a:r>
            <a:r>
              <a:rPr lang="cs-CZ" sz="3200" dirty="0" err="1" smtClean="0">
                <a:cs typeface="+mn-cs"/>
              </a:rPr>
              <a:t>závery</a:t>
            </a:r>
            <a:r>
              <a:rPr lang="cs-CZ" sz="3200" dirty="0" smtClean="0">
                <a:cs typeface="+mn-cs"/>
              </a:rPr>
              <a:t> (</a:t>
            </a:r>
            <a:r>
              <a:rPr lang="cs-CZ" sz="3200" dirty="0" err="1" smtClean="0">
                <a:cs typeface="+mn-cs"/>
              </a:rPr>
              <a:t>fallacies</a:t>
            </a:r>
            <a:r>
              <a:rPr lang="cs-CZ" sz="32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endParaRPr lang="en-US" sz="32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Priveľa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premenných</a:t>
            </a:r>
            <a:r>
              <a:rPr lang="cs-CZ" dirty="0" smtClean="0">
                <a:cs typeface="+mj-cs"/>
              </a:rPr>
              <a:t>, málo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</a:t>
            </a:r>
            <a:r>
              <a:rPr lang="cs-CZ" dirty="0" smtClean="0">
                <a:cs typeface="+mj-cs"/>
              </a:rPr>
              <a:t>1/4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vzniká, </a:t>
            </a:r>
            <a:r>
              <a:rPr lang="cs-CZ" sz="3000" dirty="0" err="1" smtClean="0">
                <a:cs typeface="+mn-cs"/>
              </a:rPr>
              <a:t>ak</a:t>
            </a:r>
            <a:r>
              <a:rPr lang="cs-CZ" sz="3000" dirty="0" smtClean="0">
                <a:cs typeface="+mn-cs"/>
              </a:rPr>
              <a:t> existuje </a:t>
            </a:r>
            <a:r>
              <a:rPr lang="cs-CZ" sz="3000" dirty="0" err="1" smtClean="0">
                <a:cs typeface="+mn-cs"/>
              </a:rPr>
              <a:t>viac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potenciálnych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vysvetlení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pre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skúmaný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jav</a:t>
            </a:r>
            <a:r>
              <a:rPr lang="cs-CZ" sz="3000" dirty="0" smtClean="0">
                <a:cs typeface="+mn-cs"/>
              </a:rPr>
              <a:t> než </a:t>
            </a:r>
            <a:r>
              <a:rPr lang="cs-CZ" sz="3000" dirty="0" err="1" smtClean="0">
                <a:cs typeface="+mn-cs"/>
              </a:rPr>
              <a:t>prípadov</a:t>
            </a:r>
            <a:r>
              <a:rPr lang="cs-CZ" sz="3000" dirty="0" smtClean="0">
                <a:cs typeface="+mn-cs"/>
              </a:rPr>
              <a:t> na </a:t>
            </a:r>
            <a:r>
              <a:rPr lang="cs-CZ" sz="3000" dirty="0" err="1" smtClean="0">
                <a:cs typeface="+mn-cs"/>
              </a:rPr>
              <a:t>testovanie</a:t>
            </a:r>
            <a:r>
              <a:rPr lang="cs-CZ" sz="30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T</a:t>
            </a:r>
            <a:r>
              <a:rPr lang="cs-CZ" sz="3000" dirty="0" err="1" smtClean="0">
                <a:cs typeface="+mn-cs"/>
              </a:rPr>
              <a:t>ri</a:t>
            </a:r>
            <a:r>
              <a:rPr lang="cs-CZ" sz="3000" dirty="0" smtClean="0">
                <a:cs typeface="+mn-cs"/>
              </a:rPr>
              <a:t> možné </a:t>
            </a:r>
            <a:r>
              <a:rPr lang="cs-CZ" sz="3000" dirty="0" err="1" smtClean="0">
                <a:cs typeface="+mn-cs"/>
              </a:rPr>
              <a:t>riešenia</a:t>
            </a:r>
            <a:r>
              <a:rPr lang="cs-CZ" sz="3000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1) </a:t>
            </a:r>
            <a:r>
              <a:rPr lang="cs-CZ" sz="3000" b="1" dirty="0" err="1" smtClean="0">
                <a:cs typeface="+mn-cs"/>
              </a:rPr>
              <a:t>zvýšiť</a:t>
            </a:r>
            <a:r>
              <a:rPr lang="cs-CZ" sz="3000" b="1" dirty="0" smtClean="0">
                <a:cs typeface="+mn-cs"/>
              </a:rPr>
              <a:t> </a:t>
            </a:r>
            <a:r>
              <a:rPr lang="cs-CZ" sz="3000" b="1" dirty="0" err="1" smtClean="0">
                <a:cs typeface="+mn-cs"/>
              </a:rPr>
              <a:t>množstvo</a:t>
            </a:r>
            <a:r>
              <a:rPr lang="cs-CZ" sz="3000" b="1" dirty="0" smtClean="0">
                <a:cs typeface="+mn-cs"/>
              </a:rPr>
              <a:t> </a:t>
            </a:r>
            <a:r>
              <a:rPr lang="cs-CZ" sz="3000" b="1" dirty="0" err="1" smtClean="0">
                <a:cs typeface="+mn-cs"/>
              </a:rPr>
              <a:t>prípadov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alebo</a:t>
            </a:r>
            <a:r>
              <a:rPr lang="cs-CZ" sz="3000" dirty="0" smtClean="0">
                <a:cs typeface="+mn-cs"/>
              </a:rPr>
              <a:t> pozorovaní tak, aby bolo </a:t>
            </a:r>
            <a:r>
              <a:rPr lang="cs-CZ" sz="3000" dirty="0" err="1" smtClean="0">
                <a:cs typeface="+mn-cs"/>
              </a:rPr>
              <a:t>vyššie</a:t>
            </a:r>
            <a:r>
              <a:rPr lang="cs-CZ" sz="3000" dirty="0" smtClean="0">
                <a:cs typeface="+mn-cs"/>
              </a:rPr>
              <a:t> než počet </a:t>
            </a:r>
            <a:r>
              <a:rPr lang="cs-CZ" sz="3000" dirty="0" err="1" smtClean="0">
                <a:cs typeface="+mn-cs"/>
              </a:rPr>
              <a:t>premenných</a:t>
            </a:r>
            <a:r>
              <a:rPr lang="cs-CZ" sz="3000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endParaRPr lang="cs-CZ" sz="3000" dirty="0" smtClean="0">
              <a:cs typeface="+mn-cs"/>
            </a:endParaRPr>
          </a:p>
          <a:p>
            <a:pPr eaLnBrk="1" hangingPunct="1">
              <a:defRPr/>
            </a:pPr>
            <a:endParaRPr lang="cs-CZ" sz="3000" dirty="0" smtClean="0">
              <a:cs typeface="+mn-cs"/>
            </a:endParaRP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Priveľa</a:t>
            </a:r>
            <a:r>
              <a:rPr lang="cs-CZ" dirty="0"/>
              <a:t> </a:t>
            </a:r>
            <a:r>
              <a:rPr lang="cs-CZ" dirty="0" err="1"/>
              <a:t>premenných</a:t>
            </a:r>
            <a:r>
              <a:rPr lang="cs-CZ" dirty="0"/>
              <a:t>, málo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2/4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r>
              <a:rPr lang="cs-CZ" dirty="0" err="1" smtClean="0"/>
              <a:t>Lijphart</a:t>
            </a:r>
            <a:r>
              <a:rPr lang="cs-CZ" dirty="0" smtClean="0"/>
              <a:t> </a:t>
            </a:r>
            <a:r>
              <a:rPr lang="cs-CZ" dirty="0"/>
              <a:t>(1970) navrhuje </a:t>
            </a:r>
            <a:endParaRPr lang="cs-CZ" dirty="0" smtClean="0"/>
          </a:p>
          <a:p>
            <a:r>
              <a:rPr lang="cs-CZ" dirty="0" smtClean="0"/>
              <a:t>geografické </a:t>
            </a:r>
            <a:r>
              <a:rPr lang="cs-CZ" dirty="0" err="1"/>
              <a:t>alebo</a:t>
            </a:r>
            <a:r>
              <a:rPr lang="cs-CZ" dirty="0"/>
              <a:t> časové </a:t>
            </a:r>
            <a:r>
              <a:rPr lang="cs-CZ" dirty="0" err="1" smtClean="0"/>
              <a:t>navýšenie</a:t>
            </a:r>
            <a:r>
              <a:rPr lang="cs-CZ" dirty="0" smtClean="0"/>
              <a:t> </a:t>
            </a:r>
            <a:r>
              <a:rPr lang="cs-CZ" dirty="0" err="1"/>
              <a:t>prípadov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/>
              <a:t>zredukovanie</a:t>
            </a:r>
            <a:r>
              <a:rPr lang="cs-CZ" dirty="0"/>
              <a:t> počtu </a:t>
            </a:r>
            <a:r>
              <a:rPr lang="cs-CZ" dirty="0" err="1"/>
              <a:t>skúmaných</a:t>
            </a:r>
            <a:r>
              <a:rPr lang="cs-CZ" dirty="0"/>
              <a:t> </a:t>
            </a:r>
            <a:r>
              <a:rPr lang="cs-CZ" dirty="0" err="1" smtClean="0"/>
              <a:t>premenných</a:t>
            </a:r>
            <a:r>
              <a:rPr lang="cs-CZ" dirty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skombinovaním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zredukovať</a:t>
            </a:r>
            <a:r>
              <a:rPr lang="cs-CZ" dirty="0" smtClean="0"/>
              <a:t> </a:t>
            </a:r>
            <a:r>
              <a:rPr lang="cs-CZ" dirty="0"/>
              <a:t>počet </a:t>
            </a:r>
            <a:r>
              <a:rPr lang="cs-CZ" dirty="0" err="1"/>
              <a:t>premenných</a:t>
            </a:r>
            <a:r>
              <a:rPr lang="cs-CZ" dirty="0"/>
              <a:t> len na "</a:t>
            </a:r>
            <a:r>
              <a:rPr lang="cs-CZ" dirty="0" err="1"/>
              <a:t>relevantné</a:t>
            </a:r>
            <a:r>
              <a:rPr lang="cs-CZ" dirty="0"/>
              <a:t>" </a:t>
            </a:r>
            <a:r>
              <a:rPr lang="cs-CZ" dirty="0" err="1"/>
              <a:t>premenné</a:t>
            </a:r>
            <a:r>
              <a:rPr lang="cs-CZ" dirty="0"/>
              <a:t>,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výbere</a:t>
            </a:r>
            <a:r>
              <a:rPr lang="cs-CZ" dirty="0"/>
              <a:t> je </a:t>
            </a:r>
            <a:r>
              <a:rPr lang="cs-CZ" dirty="0" err="1"/>
              <a:t>potrebné</a:t>
            </a:r>
            <a:r>
              <a:rPr lang="cs-CZ" dirty="0"/>
              <a:t> nechať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viesť</a:t>
            </a:r>
            <a:r>
              <a:rPr lang="cs-CZ" dirty="0"/>
              <a:t> </a:t>
            </a:r>
            <a:r>
              <a:rPr lang="cs-CZ" dirty="0" err="1"/>
              <a:t>teóriou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40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Priveľa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premenných</a:t>
            </a:r>
            <a:r>
              <a:rPr lang="cs-CZ" dirty="0" smtClean="0">
                <a:cs typeface="+mj-cs"/>
              </a:rPr>
              <a:t>, málo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</a:t>
            </a:r>
            <a:r>
              <a:rPr lang="cs-CZ" dirty="0" smtClean="0">
                <a:cs typeface="+mj-cs"/>
              </a:rPr>
              <a:t>3/4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2) </a:t>
            </a:r>
            <a:r>
              <a:rPr lang="cs-CZ" dirty="0" err="1" smtClean="0">
                <a:cs typeface="+mn-cs"/>
              </a:rPr>
              <a:t>použiť</a:t>
            </a:r>
            <a:r>
              <a:rPr lang="cs-CZ" b="1" dirty="0" smtClean="0">
                <a:cs typeface="+mn-cs"/>
              </a:rPr>
              <a:t> most </a:t>
            </a:r>
            <a:r>
              <a:rPr lang="cs-CZ" b="1" dirty="0" err="1" smtClean="0">
                <a:cs typeface="+mn-cs"/>
              </a:rPr>
              <a:t>similar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systems</a:t>
            </a:r>
            <a:r>
              <a:rPr lang="cs-CZ" b="1" dirty="0" smtClean="0">
                <a:cs typeface="+mn-cs"/>
              </a:rPr>
              <a:t> design </a:t>
            </a:r>
            <a:r>
              <a:rPr lang="cs-CZ" dirty="0" smtClean="0">
                <a:cs typeface="+mn-cs"/>
              </a:rPr>
              <a:t>(MSSD)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cieľom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vylúčiť</a:t>
            </a:r>
            <a:r>
              <a:rPr lang="cs-CZ" dirty="0" smtClean="0">
                <a:cs typeface="+mn-cs"/>
              </a:rPr>
              <a:t> faktory,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</a:t>
            </a:r>
            <a:r>
              <a:rPr lang="cs-CZ" dirty="0" err="1" smtClean="0">
                <a:cs typeface="+mn-cs"/>
              </a:rPr>
              <a:t>rovnaké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skúmaných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prípadoch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zamerať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len na </a:t>
            </a:r>
            <a:r>
              <a:rPr lang="cs-CZ" dirty="0" err="1" smtClean="0">
                <a:cs typeface="+mn-cs"/>
              </a:rPr>
              <a:t>tie</a:t>
            </a:r>
            <a:r>
              <a:rPr lang="cs-CZ" dirty="0" smtClean="0">
                <a:cs typeface="+mn-cs"/>
              </a:rPr>
              <a:t> faktory,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odlišné a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vedú</a:t>
            </a:r>
            <a:r>
              <a:rPr lang="cs-CZ" dirty="0" smtClean="0">
                <a:cs typeface="+mn-cs"/>
              </a:rPr>
              <a:t> k pozorovanému výsledku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problém je, že </a:t>
            </a:r>
            <a:r>
              <a:rPr lang="cs-CZ" dirty="0" err="1" smtClean="0">
                <a:cs typeface="+mn-cs"/>
              </a:rPr>
              <a:t>množstvo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alternatívnych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vysvetlení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takto nikdy </a:t>
            </a:r>
            <a:r>
              <a:rPr lang="cs-CZ" dirty="0" err="1" smtClean="0">
                <a:cs typeface="+mn-cs"/>
              </a:rPr>
              <a:t>nepodarí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eliminovať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Priveľa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premenných</a:t>
            </a:r>
            <a:r>
              <a:rPr lang="cs-CZ" dirty="0" smtClean="0">
                <a:cs typeface="+mj-cs"/>
              </a:rPr>
              <a:t>, málo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</a:t>
            </a:r>
            <a:r>
              <a:rPr lang="cs-CZ" dirty="0" smtClean="0">
                <a:cs typeface="+mj-cs"/>
              </a:rPr>
              <a:t>4/4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3) </a:t>
            </a:r>
            <a:r>
              <a:rPr lang="cs-CZ" b="1" dirty="0" err="1" smtClean="0">
                <a:cs typeface="+mn-cs"/>
              </a:rPr>
              <a:t>minimalizovať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množstvo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relevantných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použiť</a:t>
            </a:r>
            <a:r>
              <a:rPr lang="cs-CZ" dirty="0" smtClean="0">
                <a:cs typeface="+mn-cs"/>
              </a:rPr>
              <a:t> most </a:t>
            </a:r>
            <a:r>
              <a:rPr lang="cs-CZ" dirty="0" err="1" smtClean="0">
                <a:cs typeface="+mn-cs"/>
              </a:rPr>
              <a:t>different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systems</a:t>
            </a:r>
            <a:r>
              <a:rPr lang="cs-CZ" dirty="0" smtClean="0">
                <a:cs typeface="+mn-cs"/>
              </a:rPr>
              <a:t> design (MDSD)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porovnávať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celkom</a:t>
            </a:r>
            <a:r>
              <a:rPr lang="cs-CZ" dirty="0" smtClean="0">
                <a:cs typeface="+mn-cs"/>
              </a:rPr>
              <a:t> odlišné krajiny, </a:t>
            </a:r>
            <a:r>
              <a:rPr lang="cs-CZ" dirty="0" err="1" smtClean="0">
                <a:cs typeface="+mn-cs"/>
              </a:rPr>
              <a:t>pričom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zameriavať</a:t>
            </a:r>
            <a:r>
              <a:rPr lang="cs-CZ" dirty="0" smtClean="0">
                <a:cs typeface="+mn-cs"/>
              </a:rPr>
              <a:t> len na </a:t>
            </a:r>
            <a:r>
              <a:rPr lang="cs-CZ" dirty="0" err="1" smtClean="0">
                <a:cs typeface="+mn-cs"/>
              </a:rPr>
              <a:t>ich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niekoľko</a:t>
            </a:r>
            <a:r>
              <a:rPr lang="cs-CZ" dirty="0" smtClean="0">
                <a:cs typeface="+mn-cs"/>
              </a:rPr>
              <a:t> málo podobností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na </a:t>
            </a:r>
            <a:r>
              <a:rPr lang="cs-CZ" dirty="0" err="1" smtClean="0">
                <a:cs typeface="+mn-cs"/>
              </a:rPr>
              <a:t>vysvetľujúce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premenné</a:t>
            </a:r>
            <a:r>
              <a:rPr lang="cs-CZ" dirty="0" smtClean="0">
                <a:cs typeface="+mn-cs"/>
              </a:rPr>
              <a:t>,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Komparácia a jej ciele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+mn-cs"/>
              </a:rPr>
              <a:t>P</a:t>
            </a:r>
            <a:r>
              <a:rPr lang="sk-SK" sz="3200" dirty="0" smtClean="0">
                <a:cs typeface="+mn-cs"/>
              </a:rPr>
              <a:t>orovnávanie ako prirodzená súčasť ľudských aktivít</a:t>
            </a:r>
          </a:p>
          <a:p>
            <a:pPr eaLnBrk="1" hangingPunct="1">
              <a:defRPr/>
            </a:pPr>
            <a:r>
              <a:rPr lang="sk-SK" sz="3200" dirty="0" smtClean="0">
                <a:cs typeface="+mn-cs"/>
              </a:rPr>
              <a:t>ceny mobilov, predmety na fakulte, pracovné ponuky, výšku príjmu, výšku a hmotnosť, výzor</a:t>
            </a:r>
          </a:p>
          <a:p>
            <a:pPr eaLnBrk="1" hangingPunct="1">
              <a:defRPr/>
            </a:pPr>
            <a:r>
              <a:rPr lang="sk-SK" sz="3200" dirty="0" smtClean="0">
                <a:cs typeface="+mn-cs"/>
              </a:rPr>
              <a:t>Tak aký je ich rozdiel v </a:t>
            </a:r>
            <a:r>
              <a:rPr lang="sk-SK" sz="3200" b="1" u="sng" dirty="0" smtClean="0">
                <a:cs typeface="+mn-cs"/>
              </a:rPr>
              <a:t>porovnaní</a:t>
            </a:r>
            <a:r>
              <a:rPr lang="sk-SK" sz="3200" dirty="0" smtClean="0">
                <a:cs typeface="+mn-cs"/>
              </a:rPr>
              <a:t> s vedeckou komparatívnou metódou?</a:t>
            </a: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err="1" smtClean="0">
                <a:cs typeface="+mj-cs"/>
              </a:rPr>
              <a:t>Zabezpečenie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ekvivalencie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odlišné </a:t>
            </a:r>
            <a:r>
              <a:rPr lang="cs-CZ" dirty="0" err="1" smtClean="0">
                <a:cs typeface="+mn-cs"/>
              </a:rPr>
              <a:t>chápanie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konceptov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môže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viesť</a:t>
            </a:r>
            <a:r>
              <a:rPr lang="cs-CZ" dirty="0" smtClean="0">
                <a:cs typeface="+mn-cs"/>
              </a:rPr>
              <a:t> k odlišným </a:t>
            </a:r>
            <a:r>
              <a:rPr lang="cs-CZ" dirty="0" err="1" smtClean="0">
                <a:cs typeface="+mn-cs"/>
              </a:rPr>
              <a:t>spôsobom</a:t>
            </a:r>
            <a:r>
              <a:rPr lang="cs-CZ" dirty="0" smtClean="0">
                <a:cs typeface="+mn-cs"/>
              </a:rPr>
              <a:t> jeho </a:t>
            </a:r>
            <a:r>
              <a:rPr lang="cs-CZ" dirty="0" err="1" smtClean="0">
                <a:cs typeface="+mn-cs"/>
              </a:rPr>
              <a:t>merania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preto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dôležité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špecifikovať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ekvivalentné</a:t>
            </a:r>
            <a:r>
              <a:rPr lang="cs-CZ" dirty="0" smtClean="0">
                <a:cs typeface="+mn-cs"/>
              </a:rPr>
              <a:t> pojmy </a:t>
            </a:r>
            <a:r>
              <a:rPr lang="cs-CZ" dirty="0" err="1" smtClean="0">
                <a:cs typeface="+mn-cs"/>
              </a:rPr>
              <a:t>skúmané</a:t>
            </a:r>
            <a:r>
              <a:rPr lang="cs-CZ" dirty="0" smtClean="0">
                <a:cs typeface="+mn-cs"/>
              </a:rPr>
              <a:t> v rozličných </a:t>
            </a:r>
            <a:r>
              <a:rPr lang="cs-CZ" dirty="0" err="1" smtClean="0">
                <a:cs typeface="+mn-cs"/>
              </a:rPr>
              <a:t>prípadoch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koncepty </a:t>
            </a:r>
            <a:r>
              <a:rPr lang="cs-CZ" dirty="0" err="1" smtClean="0">
                <a:cs typeface="+mn-cs"/>
              </a:rPr>
              <a:t>musia</a:t>
            </a:r>
            <a:r>
              <a:rPr lang="cs-CZ" dirty="0" smtClean="0">
                <a:cs typeface="+mn-cs"/>
              </a:rPr>
              <a:t> byť modifikované tak, aby brali do úvahy </a:t>
            </a:r>
            <a:r>
              <a:rPr lang="cs-CZ" dirty="0" err="1" smtClean="0">
                <a:cs typeface="+mn-cs"/>
              </a:rPr>
              <a:t>kultúrne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špecifiká</a:t>
            </a:r>
            <a:r>
              <a:rPr lang="cs-CZ" dirty="0" smtClean="0">
                <a:cs typeface="+mn-cs"/>
              </a:rPr>
              <a:t> študovaných </a:t>
            </a:r>
            <a:r>
              <a:rPr lang="cs-CZ" dirty="0" err="1" smtClean="0">
                <a:cs typeface="+mn-cs"/>
              </a:rPr>
              <a:t>kontextov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L</a:t>
            </a:r>
            <a:r>
              <a:rPr lang="cs-CZ" dirty="0" err="1" smtClean="0">
                <a:cs typeface="+mn-cs"/>
              </a:rPr>
              <a:t>epšie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aplikujeme na </a:t>
            </a:r>
            <a:r>
              <a:rPr lang="cs-CZ" dirty="0" err="1" smtClean="0">
                <a:cs typeface="+mn-cs"/>
              </a:rPr>
              <a:t>prípadoch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dobre</a:t>
            </a:r>
            <a:r>
              <a:rPr lang="cs-CZ" dirty="0" smtClean="0">
                <a:cs typeface="+mn-cs"/>
              </a:rPr>
              <a:t> poznáme 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Výberové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skreslenie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vzniká,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zámerne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vyberáme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niekoľko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z </a:t>
            </a:r>
            <a:r>
              <a:rPr lang="cs-CZ" dirty="0" err="1" smtClean="0">
                <a:cs typeface="+mn-cs"/>
              </a:rPr>
              <a:t>celej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populácie</a:t>
            </a:r>
            <a:r>
              <a:rPr lang="cs-CZ" dirty="0" smtClean="0">
                <a:cs typeface="+mn-cs"/>
              </a:rPr>
              <a:t> možných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komparácia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simuláciou</a:t>
            </a:r>
            <a:r>
              <a:rPr lang="cs-CZ" dirty="0" smtClean="0">
                <a:cs typeface="+mn-cs"/>
              </a:rPr>
              <a:t> experimentu, ale experimenty </a:t>
            </a:r>
            <a:r>
              <a:rPr lang="cs-CZ" dirty="0" err="1" smtClean="0">
                <a:cs typeface="+mn-cs"/>
              </a:rPr>
              <a:t>používajú</a:t>
            </a:r>
            <a:r>
              <a:rPr lang="cs-CZ" dirty="0" smtClean="0">
                <a:cs typeface="+mn-cs"/>
              </a:rPr>
              <a:t> </a:t>
            </a:r>
            <a:r>
              <a:rPr lang="cs-CZ" i="1" dirty="0" smtClean="0">
                <a:cs typeface="+mn-cs"/>
              </a:rPr>
              <a:t>náhodný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zatiaľ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čo</a:t>
            </a:r>
            <a:r>
              <a:rPr lang="cs-CZ" dirty="0" smtClean="0">
                <a:cs typeface="+mn-cs"/>
              </a:rPr>
              <a:t> podstatou </a:t>
            </a:r>
            <a:r>
              <a:rPr lang="cs-CZ" dirty="0" err="1" smtClean="0">
                <a:cs typeface="+mn-cs"/>
              </a:rPr>
              <a:t>komparatívnej</a:t>
            </a:r>
            <a:r>
              <a:rPr lang="cs-CZ" dirty="0" smtClean="0">
                <a:cs typeface="+mn-cs"/>
              </a:rPr>
              <a:t> politiky je </a:t>
            </a:r>
            <a:r>
              <a:rPr lang="cs-CZ" i="1" dirty="0" err="1" smtClean="0">
                <a:cs typeface="+mn-cs"/>
              </a:rPr>
              <a:t>zámerný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je </a:t>
            </a:r>
            <a:r>
              <a:rPr lang="cs-CZ" dirty="0" err="1" smtClean="0">
                <a:cs typeface="+mn-cs"/>
              </a:rPr>
              <a:t>najviditeľnejšie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vtedy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výskumník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</a:t>
            </a:r>
            <a:r>
              <a:rPr lang="cs-CZ" dirty="0" smtClean="0">
                <a:cs typeface="+mn-cs"/>
              </a:rPr>
              <a:t> len krajiny,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podporujú</a:t>
            </a:r>
            <a:r>
              <a:rPr lang="cs-CZ" dirty="0" smtClean="0">
                <a:cs typeface="+mn-cs"/>
              </a:rPr>
              <a:t> jeho </a:t>
            </a:r>
            <a:r>
              <a:rPr lang="cs-CZ" dirty="0" err="1" smtClean="0">
                <a:cs typeface="+mn-cs"/>
              </a:rPr>
              <a:t>teóriu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Výberové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skreslenie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viditeľné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skreslenie</a:t>
            </a:r>
            <a:r>
              <a:rPr lang="cs-CZ" dirty="0" smtClean="0">
                <a:cs typeface="+mn-cs"/>
              </a:rPr>
              <a:t>: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naviazaný</a:t>
            </a:r>
            <a:r>
              <a:rPr lang="cs-CZ" dirty="0" smtClean="0">
                <a:cs typeface="+mn-cs"/>
              </a:rPr>
              <a:t> na hodnoty </a:t>
            </a:r>
            <a:r>
              <a:rPr lang="cs-CZ" dirty="0" err="1" smtClean="0">
                <a:cs typeface="+mn-cs"/>
              </a:rPr>
              <a:t>závislej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premennej</a:t>
            </a:r>
            <a:r>
              <a:rPr lang="cs-CZ" dirty="0" smtClean="0">
                <a:cs typeface="+mn-cs"/>
              </a:rPr>
              <a:t>: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vyberáme</a:t>
            </a:r>
            <a:r>
              <a:rPr lang="cs-CZ" dirty="0" smtClean="0">
                <a:cs typeface="+mn-cs"/>
              </a:rPr>
              <a:t> krajiny,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smtClean="0">
                <a:cs typeface="+mn-cs"/>
              </a:rPr>
              <a:t>stal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jav</a:t>
            </a:r>
            <a:r>
              <a:rPr lang="cs-CZ" dirty="0" smtClean="0">
                <a:cs typeface="+mn-cs"/>
              </a:rPr>
              <a:t> (</a:t>
            </a:r>
            <a:r>
              <a:rPr lang="cs-CZ" dirty="0" err="1" smtClean="0">
                <a:cs typeface="+mn-cs"/>
              </a:rPr>
              <a:t>revolúcia</a:t>
            </a:r>
            <a:r>
              <a:rPr lang="cs-CZ" dirty="0" smtClean="0">
                <a:cs typeface="+mn-cs"/>
              </a:rPr>
              <a:t>, vojenský </a:t>
            </a:r>
            <a:r>
              <a:rPr lang="cs-CZ" dirty="0" err="1" smtClean="0">
                <a:cs typeface="+mn-cs"/>
              </a:rPr>
              <a:t>prevrat</a:t>
            </a:r>
            <a:r>
              <a:rPr lang="cs-CZ" dirty="0" smtClean="0">
                <a:cs typeface="+mn-cs"/>
              </a:rPr>
              <a:t> a pod.)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závislá </a:t>
            </a:r>
            <a:r>
              <a:rPr lang="cs-CZ" dirty="0" err="1" smtClean="0">
                <a:cs typeface="+mn-cs"/>
              </a:rPr>
              <a:t>premenná</a:t>
            </a:r>
            <a:r>
              <a:rPr lang="cs-CZ" dirty="0" smtClean="0">
                <a:cs typeface="+mn-cs"/>
              </a:rPr>
              <a:t> nevariuje, </a:t>
            </a:r>
            <a:r>
              <a:rPr lang="cs-CZ" dirty="0" err="1" smtClean="0">
                <a:cs typeface="+mn-cs"/>
              </a:rPr>
              <a:t>môže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dôjsť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nadhodnoteniu</a:t>
            </a:r>
            <a:r>
              <a:rPr lang="cs-CZ" dirty="0" smtClean="0">
                <a:cs typeface="+mn-cs"/>
              </a:rPr>
              <a:t> významu </a:t>
            </a:r>
            <a:r>
              <a:rPr lang="cs-CZ" dirty="0" err="1" smtClean="0">
                <a:cs typeface="+mn-cs"/>
              </a:rPr>
              <a:t>explanačných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alebo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zanedbaniu</a:t>
            </a:r>
            <a:r>
              <a:rPr lang="cs-CZ" dirty="0" smtClean="0">
                <a:cs typeface="+mn-cs"/>
              </a:rPr>
              <a:t> významu </a:t>
            </a:r>
            <a:r>
              <a:rPr lang="cs-CZ" dirty="0" err="1" smtClean="0">
                <a:cs typeface="+mn-cs"/>
              </a:rPr>
              <a:t>iných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Výberové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skreslenie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dirty="0" err="1" smtClean="0">
                <a:cs typeface="+mn-cs"/>
              </a:rPr>
              <a:t>dôležitosť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explanačných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faktorov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môžeme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potvrdiť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iba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ak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zahrnieme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ako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prípady</a:t>
            </a:r>
            <a:r>
              <a:rPr lang="cs-CZ" sz="2600" dirty="0" smtClean="0">
                <a:cs typeface="+mn-cs"/>
              </a:rPr>
              <a:t>, v </a:t>
            </a:r>
            <a:r>
              <a:rPr lang="cs-CZ" sz="2600" dirty="0" err="1" smtClean="0">
                <a:cs typeface="+mn-cs"/>
              </a:rPr>
              <a:t>ktorých</a:t>
            </a:r>
            <a:r>
              <a:rPr lang="cs-CZ" sz="2600" dirty="0" smtClean="0">
                <a:cs typeface="+mn-cs"/>
              </a:rPr>
              <a:t> došlo k </a:t>
            </a:r>
            <a:r>
              <a:rPr lang="cs-CZ" sz="2600" dirty="0" err="1" smtClean="0">
                <a:cs typeface="+mn-cs"/>
              </a:rPr>
              <a:t>skúmanému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javu</a:t>
            </a:r>
            <a:r>
              <a:rPr lang="cs-CZ" sz="2600" dirty="0" smtClean="0">
                <a:cs typeface="+mn-cs"/>
              </a:rPr>
              <a:t>, tak aj </a:t>
            </a:r>
            <a:r>
              <a:rPr lang="cs-CZ" sz="2600" dirty="0" err="1" smtClean="0">
                <a:cs typeface="+mn-cs"/>
              </a:rPr>
              <a:t>tie</a:t>
            </a:r>
            <a:r>
              <a:rPr lang="cs-CZ" sz="2600" dirty="0" smtClean="0">
                <a:cs typeface="+mn-cs"/>
              </a:rPr>
              <a:t>, kde k </a:t>
            </a:r>
            <a:r>
              <a:rPr lang="cs-CZ" sz="2600" dirty="0" err="1" smtClean="0">
                <a:cs typeface="+mn-cs"/>
              </a:rPr>
              <a:t>nemu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smtClean="0">
                <a:cs typeface="+mn-cs"/>
              </a:rPr>
              <a:t>nedošlo</a:t>
            </a:r>
          </a:p>
          <a:p>
            <a:pPr eaLnBrk="1" hangingPunct="1">
              <a:defRPr/>
            </a:pPr>
            <a:r>
              <a:rPr lang="cs-CZ" sz="2600" dirty="0" err="1" smtClean="0">
                <a:cs typeface="+mn-cs"/>
              </a:rPr>
              <a:t>Collier</a:t>
            </a:r>
            <a:r>
              <a:rPr lang="cs-CZ" sz="2600" dirty="0" smtClean="0">
                <a:cs typeface="+mn-cs"/>
              </a:rPr>
              <a:t> a </a:t>
            </a:r>
            <a:r>
              <a:rPr lang="cs-CZ" sz="2600" dirty="0" err="1" smtClean="0">
                <a:cs typeface="+mn-cs"/>
              </a:rPr>
              <a:t>Mahoney</a:t>
            </a:r>
            <a:r>
              <a:rPr lang="cs-CZ" sz="2600" dirty="0" smtClean="0">
                <a:cs typeface="+mn-cs"/>
              </a:rPr>
              <a:t> (1996) </a:t>
            </a:r>
            <a:r>
              <a:rPr lang="cs-CZ" sz="2600" dirty="0" err="1" smtClean="0">
                <a:cs typeface="+mn-cs"/>
              </a:rPr>
              <a:t>odlišujú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výberové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skreslenie</a:t>
            </a:r>
            <a:r>
              <a:rPr lang="cs-CZ" sz="2600" dirty="0" smtClean="0">
                <a:cs typeface="+mn-cs"/>
              </a:rPr>
              <a:t> od </a:t>
            </a:r>
            <a:r>
              <a:rPr lang="cs-CZ" sz="2600" dirty="0" err="1" smtClean="0">
                <a:cs typeface="+mn-cs"/>
              </a:rPr>
              <a:t>nevariácie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závislej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premennej</a:t>
            </a:r>
            <a:endParaRPr lang="cs-CZ" sz="26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600" dirty="0" smtClean="0">
                <a:cs typeface="+mn-cs"/>
              </a:rPr>
              <a:t>O </a:t>
            </a:r>
            <a:r>
              <a:rPr lang="cs-CZ" sz="2600" dirty="0" err="1" smtClean="0">
                <a:cs typeface="+mn-cs"/>
              </a:rPr>
              <a:t>prvom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tvrdia</a:t>
            </a:r>
            <a:r>
              <a:rPr lang="cs-CZ" sz="2600" dirty="0" smtClean="0">
                <a:cs typeface="+mn-cs"/>
              </a:rPr>
              <a:t>, že je systematická a </a:t>
            </a:r>
            <a:r>
              <a:rPr lang="cs-CZ" sz="2600" dirty="0" err="1" smtClean="0">
                <a:cs typeface="+mn-cs"/>
              </a:rPr>
              <a:t>očakávané</a:t>
            </a:r>
            <a:r>
              <a:rPr lang="cs-CZ" sz="2600" dirty="0" smtClean="0">
                <a:cs typeface="+mn-cs"/>
              </a:rPr>
              <a:t>, </a:t>
            </a:r>
            <a:r>
              <a:rPr lang="cs-CZ" sz="2600" dirty="0" err="1" smtClean="0">
                <a:cs typeface="+mn-cs"/>
              </a:rPr>
              <a:t>nie</a:t>
            </a:r>
            <a:r>
              <a:rPr lang="cs-CZ" sz="2600" dirty="0" smtClean="0">
                <a:cs typeface="+mn-cs"/>
              </a:rPr>
              <a:t> je </a:t>
            </a:r>
            <a:r>
              <a:rPr lang="cs-CZ" sz="2600" dirty="0" err="1" smtClean="0">
                <a:cs typeface="+mn-cs"/>
              </a:rPr>
              <a:t>error</a:t>
            </a:r>
            <a:r>
              <a:rPr lang="cs-CZ" sz="2600" dirty="0" smtClean="0">
                <a:cs typeface="+mn-cs"/>
              </a:rPr>
              <a:t>, ale </a:t>
            </a:r>
            <a:r>
              <a:rPr lang="cs-CZ" sz="2600" dirty="0" err="1" smtClean="0">
                <a:cs typeface="+mn-cs"/>
              </a:rPr>
              <a:t>bias</a:t>
            </a:r>
            <a:endParaRPr lang="cs-CZ" sz="26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600" dirty="0" err="1" smtClean="0">
                <a:cs typeface="+mn-cs"/>
              </a:rPr>
              <a:t>Kľúčom</a:t>
            </a:r>
            <a:r>
              <a:rPr lang="cs-CZ" sz="2600" dirty="0" smtClean="0">
                <a:cs typeface="+mn-cs"/>
              </a:rPr>
              <a:t> je </a:t>
            </a:r>
            <a:r>
              <a:rPr lang="cs-CZ" sz="2600" dirty="0" err="1" smtClean="0">
                <a:cs typeface="+mn-cs"/>
              </a:rPr>
              <a:t>zdôvodniť</a:t>
            </a:r>
            <a:r>
              <a:rPr lang="cs-CZ" sz="2600" dirty="0" smtClean="0">
                <a:cs typeface="+mn-cs"/>
              </a:rPr>
              <a:t> „vhodný rámec </a:t>
            </a:r>
            <a:r>
              <a:rPr lang="cs-CZ" sz="2600" dirty="0" err="1" smtClean="0">
                <a:cs typeface="+mn-cs"/>
              </a:rPr>
              <a:t>komparácie</a:t>
            </a:r>
            <a:r>
              <a:rPr lang="cs-CZ" sz="2600" dirty="0" smtClean="0">
                <a:cs typeface="+mn-cs"/>
              </a:rPr>
              <a:t>“ a </a:t>
            </a:r>
            <a:r>
              <a:rPr lang="cs-CZ" sz="2600" dirty="0" err="1" smtClean="0">
                <a:cs typeface="+mn-cs"/>
              </a:rPr>
              <a:t>nájsť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správny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kontrastný</a:t>
            </a:r>
            <a:r>
              <a:rPr lang="cs-CZ" sz="2600" dirty="0" smtClean="0">
                <a:cs typeface="+mn-cs"/>
              </a:rPr>
              <a:t> </a:t>
            </a:r>
            <a:r>
              <a:rPr lang="cs-CZ" sz="2600" dirty="0" err="1" smtClean="0">
                <a:cs typeface="+mn-cs"/>
              </a:rPr>
              <a:t>priestor</a:t>
            </a:r>
            <a:endParaRPr lang="cs-CZ" sz="2600" dirty="0" smtClean="0">
              <a:cs typeface="+mn-cs"/>
            </a:endParaRPr>
          </a:p>
          <a:p>
            <a:pPr eaLnBrk="1" hangingPunct="1">
              <a:defRPr/>
            </a:pPr>
            <a:endParaRPr lang="en-US" sz="2600" dirty="0" smtClean="0"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Výberové</a:t>
            </a:r>
            <a:r>
              <a:rPr lang="en-US" dirty="0"/>
              <a:t> </a:t>
            </a:r>
            <a:r>
              <a:rPr lang="en-US" dirty="0" err="1"/>
              <a:t>skreslenie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(selection bias)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Kontrastný</a:t>
            </a:r>
            <a:r>
              <a:rPr lang="en-US" dirty="0" smtClean="0"/>
              <a:t> </a:t>
            </a:r>
            <a:r>
              <a:rPr lang="en-US" dirty="0" err="1" smtClean="0"/>
              <a:t>prietor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vysvetľovaní</a:t>
            </a:r>
            <a:r>
              <a:rPr lang="en-US" dirty="0" smtClean="0"/>
              <a:t>, </a:t>
            </a:r>
            <a:r>
              <a:rPr lang="en-US" dirty="0" err="1" smtClean="0"/>
              <a:t>prečo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niektoré</a:t>
            </a:r>
            <a:r>
              <a:rPr lang="en-US" dirty="0" smtClean="0"/>
              <a:t> </a:t>
            </a:r>
            <a:r>
              <a:rPr lang="en-US" dirty="0" err="1" smtClean="0"/>
              <a:t>krajiny</a:t>
            </a:r>
            <a:r>
              <a:rPr lang="en-US" dirty="0" smtClean="0"/>
              <a:t> </a:t>
            </a:r>
            <a:r>
              <a:rPr lang="en-US" dirty="0" err="1" smtClean="0"/>
              <a:t>nízky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HDP je </a:t>
            </a:r>
            <a:r>
              <a:rPr lang="en-US" dirty="0" err="1" smtClean="0"/>
              <a:t>vymedzený</a:t>
            </a:r>
            <a:r>
              <a:rPr lang="en-US" dirty="0" smtClean="0"/>
              <a:t> </a:t>
            </a:r>
            <a:r>
              <a:rPr lang="en-US" dirty="0" err="1" smtClean="0"/>
              <a:t>prípadmi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vysoký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HDP</a:t>
            </a:r>
          </a:p>
          <a:p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nepreskúmame</a:t>
            </a:r>
            <a:r>
              <a:rPr lang="en-US" dirty="0" smtClean="0"/>
              <a:t> </a:t>
            </a:r>
            <a:r>
              <a:rPr lang="en-US" dirty="0" err="1" smtClean="0"/>
              <a:t>prípady</a:t>
            </a:r>
            <a:r>
              <a:rPr lang="en-US" dirty="0" smtClean="0"/>
              <a:t> z </a:t>
            </a:r>
            <a:r>
              <a:rPr lang="en-US" dirty="0" err="1" smtClean="0"/>
              <a:t>celej</a:t>
            </a:r>
            <a:r>
              <a:rPr lang="en-US" dirty="0" smtClean="0"/>
              <a:t> </a:t>
            </a:r>
            <a:r>
              <a:rPr lang="en-US" dirty="0" err="1" smtClean="0"/>
              <a:t>škály</a:t>
            </a:r>
            <a:r>
              <a:rPr lang="en-US" dirty="0" smtClean="0"/>
              <a:t> </a:t>
            </a:r>
            <a:r>
              <a:rPr lang="en-US" dirty="0" err="1" smtClean="0"/>
              <a:t>kontrastného</a:t>
            </a:r>
            <a:r>
              <a:rPr lang="en-US" dirty="0" smtClean="0"/>
              <a:t> </a:t>
            </a:r>
            <a:r>
              <a:rPr lang="en-US" dirty="0" err="1" smtClean="0"/>
              <a:t>priestoru</a:t>
            </a:r>
            <a:r>
              <a:rPr lang="en-US" dirty="0" smtClean="0"/>
              <a:t>, ale </a:t>
            </a:r>
            <a:r>
              <a:rPr lang="en-US" dirty="0" err="1" smtClean="0"/>
              <a:t>len</a:t>
            </a:r>
            <a:r>
              <a:rPr lang="en-US" dirty="0" smtClean="0"/>
              <a:t> z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časti</a:t>
            </a:r>
            <a:r>
              <a:rPr lang="en-US" dirty="0" smtClean="0"/>
              <a:t>, </a:t>
            </a:r>
            <a:r>
              <a:rPr lang="en-US" dirty="0" err="1" smtClean="0"/>
              <a:t>dochádza</a:t>
            </a:r>
            <a:r>
              <a:rPr lang="en-US" dirty="0" smtClean="0"/>
              <a:t> k </a:t>
            </a:r>
            <a:r>
              <a:rPr lang="en-US" dirty="0" err="1" smtClean="0"/>
              <a:t>výberovému</a:t>
            </a:r>
            <a:r>
              <a:rPr lang="en-US" dirty="0" smtClean="0"/>
              <a:t> </a:t>
            </a:r>
            <a:r>
              <a:rPr lang="en-US" dirty="0" err="1" smtClean="0"/>
              <a:t>skresleniu</a:t>
            </a:r>
            <a:r>
              <a:rPr lang="en-US" dirty="0" smtClean="0"/>
              <a:t> – </a:t>
            </a:r>
            <a:r>
              <a:rPr lang="en-US" dirty="0" err="1" smtClean="0"/>
              <a:t>toto</a:t>
            </a:r>
            <a:r>
              <a:rPr lang="en-US" dirty="0" smtClean="0"/>
              <a:t> </a:t>
            </a:r>
            <a:r>
              <a:rPr lang="en-US" dirty="0" err="1" smtClean="0"/>
              <a:t>skreslenie</a:t>
            </a:r>
            <a:r>
              <a:rPr lang="en-US" dirty="0" smtClean="0"/>
              <a:t> je </a:t>
            </a:r>
            <a:r>
              <a:rPr lang="en-US" dirty="0" err="1" smtClean="0"/>
              <a:t>očakávané</a:t>
            </a:r>
            <a:r>
              <a:rPr lang="en-US" dirty="0" smtClean="0"/>
              <a:t> a </a:t>
            </a:r>
            <a:r>
              <a:rPr lang="en-US" dirty="0" err="1" smtClean="0"/>
              <a:t>systematické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9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smtClean="0">
                <a:cs typeface="+mj-cs"/>
              </a:rPr>
              <a:t>Nepravé </a:t>
            </a:r>
            <a:r>
              <a:rPr lang="cs-CZ" dirty="0" err="1" smtClean="0">
                <a:cs typeface="+mj-cs"/>
              </a:rPr>
              <a:t>vzťahy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spuriousness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Z</a:t>
            </a:r>
            <a:r>
              <a:rPr lang="cs-CZ" dirty="0" err="1" smtClean="0">
                <a:cs typeface="+mn-cs"/>
              </a:rPr>
              <a:t>namená</a:t>
            </a:r>
            <a:r>
              <a:rPr lang="cs-CZ" dirty="0" smtClean="0">
                <a:cs typeface="+mn-cs"/>
              </a:rPr>
              <a:t>, že vynecháme </a:t>
            </a:r>
            <a:r>
              <a:rPr lang="cs-CZ" dirty="0" err="1" smtClean="0">
                <a:cs typeface="+mn-cs"/>
              </a:rPr>
              <a:t>kľúčovú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premennú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ktorá</a:t>
            </a:r>
            <a:r>
              <a:rPr lang="cs-CZ" dirty="0" smtClean="0">
                <a:cs typeface="+mn-cs"/>
              </a:rPr>
              <a:t> má vplyv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na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výsledok</a:t>
            </a:r>
            <a:r>
              <a:rPr lang="cs-CZ" dirty="0" smtClean="0">
                <a:cs typeface="+mn-cs"/>
              </a:rPr>
              <a:t>, tak aj na </a:t>
            </a:r>
            <a:r>
              <a:rPr lang="cs-CZ" dirty="0" err="1" smtClean="0">
                <a:cs typeface="+mn-cs"/>
              </a:rPr>
              <a:t>nami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doteraz</a:t>
            </a:r>
            <a:r>
              <a:rPr lang="cs-CZ" dirty="0" smtClean="0">
                <a:cs typeface="+mn-cs"/>
              </a:rPr>
              <a:t> určené </a:t>
            </a:r>
            <a:r>
              <a:rPr lang="cs-CZ" dirty="0" err="1" smtClean="0">
                <a:cs typeface="+mn-cs"/>
              </a:rPr>
              <a:t>explanačné</a:t>
            </a:r>
            <a:r>
              <a:rPr lang="cs-CZ" dirty="0" smtClean="0">
                <a:cs typeface="+mn-cs"/>
              </a:rPr>
              <a:t> (nezávislé) </a:t>
            </a:r>
            <a:r>
              <a:rPr lang="cs-CZ" dirty="0" err="1" smtClean="0">
                <a:cs typeface="+mn-cs"/>
              </a:rPr>
              <a:t>premenné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prvým možným </a:t>
            </a:r>
            <a:r>
              <a:rPr lang="cs-CZ" dirty="0" err="1" smtClean="0">
                <a:cs typeface="+mn-cs"/>
              </a:rPr>
              <a:t>riešením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špecifikovať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všetky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relevantné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premenné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môžu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zodpovedať</a:t>
            </a:r>
            <a:r>
              <a:rPr lang="cs-CZ" dirty="0" smtClean="0">
                <a:cs typeface="+mn-cs"/>
              </a:rPr>
              <a:t> za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výsledok</a:t>
            </a:r>
            <a:r>
              <a:rPr lang="cs-CZ" dirty="0" smtClean="0">
                <a:cs typeface="+mn-cs"/>
              </a:rPr>
              <a:t>  (ale problém č. 1: </a:t>
            </a:r>
            <a:r>
              <a:rPr lang="cs-CZ" dirty="0" err="1" smtClean="0">
                <a:cs typeface="+mn-cs"/>
              </a:rPr>
              <a:t>priveľa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a málo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)!!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smtClean="0">
                <a:cs typeface="+mj-cs"/>
              </a:rPr>
              <a:t>Nepravé </a:t>
            </a:r>
            <a:r>
              <a:rPr lang="cs-CZ" dirty="0" err="1" smtClean="0">
                <a:cs typeface="+mj-cs"/>
              </a:rPr>
              <a:t>vzťahy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spuriousness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druhým </a:t>
            </a:r>
            <a:r>
              <a:rPr lang="cs-CZ" dirty="0" err="1" smtClean="0">
                <a:cs typeface="+mn-cs"/>
              </a:rPr>
              <a:t>riešením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vybrať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iba</a:t>
            </a:r>
            <a:r>
              <a:rPr lang="cs-CZ" dirty="0" smtClean="0">
                <a:cs typeface="+mn-cs"/>
              </a:rPr>
              <a:t> krajiny,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výborne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spĺňajú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kritériá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teórie</a:t>
            </a:r>
            <a:r>
              <a:rPr lang="cs-CZ" dirty="0" smtClean="0">
                <a:cs typeface="+mn-cs"/>
              </a:rPr>
              <a:t>, z </a:t>
            </a:r>
            <a:r>
              <a:rPr lang="cs-CZ" dirty="0" err="1" smtClean="0">
                <a:cs typeface="+mn-cs"/>
              </a:rPr>
              <a:t>ktorej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vychádzame</a:t>
            </a:r>
            <a:r>
              <a:rPr lang="cs-CZ" dirty="0" smtClean="0">
                <a:cs typeface="+mn-cs"/>
              </a:rPr>
              <a:t>,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tu ale hrozí </a:t>
            </a:r>
            <a:r>
              <a:rPr lang="cs-CZ" dirty="0" err="1" smtClean="0">
                <a:cs typeface="+mn-cs"/>
              </a:rPr>
              <a:t>výberové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skreslenie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Dokonalé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riešenie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neexistuje</a:t>
            </a:r>
            <a:r>
              <a:rPr lang="en-US" dirty="0" smtClean="0">
                <a:cs typeface="+mn-cs"/>
              </a:rPr>
              <a:t>: </a:t>
            </a:r>
            <a:r>
              <a:rPr lang="cs-CZ" dirty="0" err="1" smtClean="0">
                <a:cs typeface="+mn-cs"/>
              </a:rPr>
              <a:t>komparativisti</a:t>
            </a:r>
            <a:r>
              <a:rPr lang="cs-CZ" dirty="0" smtClean="0">
                <a:cs typeface="+mn-cs"/>
              </a:rPr>
              <a:t> si </a:t>
            </a:r>
            <a:r>
              <a:rPr lang="cs-CZ" dirty="0" err="1" smtClean="0">
                <a:cs typeface="+mn-cs"/>
              </a:rPr>
              <a:t>musia</a:t>
            </a:r>
            <a:r>
              <a:rPr lang="cs-CZ" dirty="0" smtClean="0">
                <a:cs typeface="+mn-cs"/>
              </a:rPr>
              <a:t> byť </a:t>
            </a:r>
            <a:r>
              <a:rPr lang="cs-CZ" dirty="0" err="1" smtClean="0">
                <a:cs typeface="+mn-cs"/>
              </a:rPr>
              <a:t>vedomí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týchto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rizík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jasne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uviesť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svojom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výskume</a:t>
            </a:r>
            <a:r>
              <a:rPr lang="cs-CZ" dirty="0" smtClean="0">
                <a:cs typeface="+mn-cs"/>
              </a:rPr>
              <a:t>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>Chybné ekologické a individualistické </a:t>
            </a:r>
            <a:r>
              <a:rPr lang="cs-CZ" dirty="0" err="1" smtClean="0">
                <a:cs typeface="+mj-cs"/>
              </a:rPr>
              <a:t>závery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fallacies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závery</a:t>
            </a:r>
            <a:r>
              <a:rPr lang="cs-CZ" dirty="0" smtClean="0">
                <a:cs typeface="+mn-cs"/>
              </a:rPr>
              <a:t> o jednej úrovni analýzy </a:t>
            </a:r>
            <a:r>
              <a:rPr lang="cs-CZ" dirty="0" err="1" smtClean="0">
                <a:cs typeface="+mn-cs"/>
              </a:rPr>
              <a:t>vychádzajú</a:t>
            </a:r>
            <a:r>
              <a:rPr lang="cs-CZ" dirty="0" smtClean="0">
                <a:cs typeface="+mn-cs"/>
              </a:rPr>
              <a:t> z </a:t>
            </a:r>
            <a:r>
              <a:rPr lang="cs-CZ" dirty="0" err="1" smtClean="0">
                <a:cs typeface="+mn-cs"/>
              </a:rPr>
              <a:t>dôkazov</a:t>
            </a:r>
            <a:r>
              <a:rPr lang="cs-CZ" dirty="0" smtClean="0">
                <a:cs typeface="+mn-cs"/>
              </a:rPr>
              <a:t> na </a:t>
            </a:r>
            <a:r>
              <a:rPr lang="cs-CZ" dirty="0" err="1" smtClean="0">
                <a:cs typeface="+mn-cs"/>
              </a:rPr>
              <a:t>druhej</a:t>
            </a:r>
            <a:r>
              <a:rPr lang="cs-CZ" dirty="0" smtClean="0">
                <a:cs typeface="+mn-cs"/>
              </a:rPr>
              <a:t> úrovni (mikro a makro </a:t>
            </a:r>
            <a:r>
              <a:rPr lang="cs-CZ" dirty="0" err="1" smtClean="0">
                <a:cs typeface="+mn-cs"/>
              </a:rPr>
              <a:t>úrovne</a:t>
            </a:r>
            <a:r>
              <a:rPr lang="cs-CZ" dirty="0" smtClean="0">
                <a:cs typeface="+mn-cs"/>
              </a:rPr>
              <a:t>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takouto</a:t>
            </a:r>
            <a:r>
              <a:rPr lang="cs-CZ" dirty="0" smtClean="0">
                <a:cs typeface="+mn-cs"/>
              </a:rPr>
              <a:t> chybou je </a:t>
            </a:r>
            <a:r>
              <a:rPr lang="cs-CZ" dirty="0" err="1" smtClean="0">
                <a:cs typeface="+mn-cs"/>
              </a:rPr>
              <a:t>napríklad</a:t>
            </a:r>
            <a:r>
              <a:rPr lang="cs-CZ" dirty="0" smtClean="0">
                <a:cs typeface="+mn-cs"/>
              </a:rPr>
              <a:t> na základe vzorky </a:t>
            </a:r>
            <a:r>
              <a:rPr lang="cs-CZ" dirty="0" err="1" smtClean="0">
                <a:cs typeface="+mn-cs"/>
              </a:rPr>
              <a:t>individuálnych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respondentov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vyvodzovať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závery</a:t>
            </a:r>
            <a:r>
              <a:rPr lang="cs-CZ" dirty="0" smtClean="0">
                <a:cs typeface="+mn-cs"/>
              </a:rPr>
              <a:t> o </a:t>
            </a:r>
            <a:r>
              <a:rPr lang="cs-CZ" dirty="0" err="1" smtClean="0">
                <a:cs typeface="+mn-cs"/>
              </a:rPr>
              <a:t>kultúrnych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alebo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iných</a:t>
            </a:r>
            <a:r>
              <a:rPr lang="cs-CZ" dirty="0" smtClean="0">
                <a:cs typeface="+mn-cs"/>
              </a:rPr>
              <a:t> systémových črtách </a:t>
            </a:r>
            <a:r>
              <a:rPr lang="cs-CZ" b="1" dirty="0" smtClean="0">
                <a:cs typeface="+mn-cs"/>
              </a:rPr>
              <a:t>krajiny </a:t>
            </a:r>
          </a:p>
          <a:p>
            <a:pPr eaLnBrk="1" hangingPunct="1">
              <a:defRPr/>
            </a:pPr>
            <a:endParaRPr lang="en-US" b="1" dirty="0" smtClean="0"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>Chybné ekologické a individualistické </a:t>
            </a:r>
            <a:r>
              <a:rPr lang="cs-CZ" dirty="0" err="1" smtClean="0">
                <a:cs typeface="+mj-cs"/>
              </a:rPr>
              <a:t>závery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fallacies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“</a:t>
            </a:r>
            <a:r>
              <a:rPr lang="en-US" dirty="0" err="1" smtClean="0">
                <a:cs typeface="+mn-cs"/>
              </a:rPr>
              <a:t>zlaté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pravidlo</a:t>
            </a:r>
            <a:r>
              <a:rPr lang="en-US" dirty="0" smtClean="0">
                <a:cs typeface="+mn-cs"/>
              </a:rPr>
              <a:t>”: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analýza </a:t>
            </a:r>
            <a:r>
              <a:rPr lang="cs-CZ" dirty="0" err="1" smtClean="0">
                <a:cs typeface="+mn-cs"/>
              </a:rPr>
              <a:t>jednotlivcov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vedie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presným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iba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ohľadne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jednotlivcov</a:t>
            </a:r>
            <a:r>
              <a:rPr lang="cs-CZ" dirty="0" smtClean="0">
                <a:cs typeface="+mn-cs"/>
              </a:rPr>
              <a:t>,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analýza </a:t>
            </a:r>
            <a:r>
              <a:rPr lang="cs-CZ" dirty="0" err="1" smtClean="0">
                <a:cs typeface="+mn-cs"/>
              </a:rPr>
              <a:t>miest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vedie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presným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iba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ohľadne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miest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atď</a:t>
            </a:r>
            <a:r>
              <a:rPr lang="cs-CZ" dirty="0" smtClean="0">
                <a:cs typeface="+mn-cs"/>
              </a:rPr>
              <a:t>.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je </a:t>
            </a:r>
            <a:r>
              <a:rPr lang="cs-CZ" dirty="0" err="1" smtClean="0">
                <a:cs typeface="+mn-cs"/>
              </a:rPr>
              <a:t>potrebné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minimalizovať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vyvodzovanie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porušujú</a:t>
            </a:r>
            <a:r>
              <a:rPr lang="cs-CZ" dirty="0" smtClean="0">
                <a:cs typeface="+mn-cs"/>
              </a:rPr>
              <a:t> tento </a:t>
            </a:r>
            <a:r>
              <a:rPr lang="cs-CZ" dirty="0" err="1" smtClean="0">
                <a:cs typeface="+mn-cs"/>
              </a:rPr>
              <a:t>reťazec</a:t>
            </a:r>
            <a:r>
              <a:rPr lang="cs-CZ" dirty="0" smtClean="0">
                <a:cs typeface="+mn-cs"/>
              </a:rPr>
              <a:t>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veľkého</a:t>
            </a:r>
            <a:r>
              <a:rPr lang="cs-CZ" dirty="0" smtClean="0">
                <a:cs typeface="+mj-cs"/>
              </a:rPr>
              <a:t> počtu </a:t>
            </a:r>
            <a:r>
              <a:rPr lang="cs-CZ" dirty="0" err="1" smtClean="0">
                <a:cs typeface="+mj-cs"/>
              </a:rPr>
              <a:t>prípadov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Lijphart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nazýva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štatistická</a:t>
            </a:r>
            <a:r>
              <a:rPr lang="cs-CZ" dirty="0" smtClean="0">
                <a:cs typeface="+mn-cs"/>
              </a:rPr>
              <a:t> (</a:t>
            </a:r>
            <a:r>
              <a:rPr lang="cs-CZ" dirty="0" err="1" smtClean="0">
                <a:cs typeface="+mn-cs"/>
              </a:rPr>
              <a:t>komparatívna</a:t>
            </a:r>
            <a:r>
              <a:rPr lang="cs-CZ" dirty="0" smtClean="0">
                <a:cs typeface="+mn-cs"/>
              </a:rPr>
              <a:t>) analýza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nie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súčasťou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tejto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prednášky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err="1" smtClean="0"/>
              <a:t>Otázka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err="1" smtClean="0"/>
              <a:t>Prečo</a:t>
            </a:r>
            <a:r>
              <a:rPr lang="en-US" sz="3600" dirty="0" smtClean="0"/>
              <a:t> v </a:t>
            </a:r>
            <a:r>
              <a:rPr lang="en-US" sz="3600" dirty="0" err="1" smtClean="0"/>
              <a:t>politológii</a:t>
            </a:r>
            <a:r>
              <a:rPr lang="en-US" sz="3600" dirty="0" smtClean="0"/>
              <a:t> </a:t>
            </a:r>
            <a:r>
              <a:rPr lang="en-US" sz="3600" dirty="0" err="1" smtClean="0"/>
              <a:t>porovnávame</a:t>
            </a:r>
            <a:r>
              <a:rPr lang="en-US" sz="3600" dirty="0" smtClean="0"/>
              <a:t>?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err="1" smtClean="0"/>
              <a:t>Akú</a:t>
            </a:r>
            <a:r>
              <a:rPr lang="en-US" sz="3600" dirty="0" smtClean="0"/>
              <a:t> </a:t>
            </a:r>
            <a:r>
              <a:rPr lang="en-US" sz="3600" dirty="0" err="1" smtClean="0"/>
              <a:t>politologickú</a:t>
            </a:r>
            <a:r>
              <a:rPr lang="en-US" sz="3600" dirty="0" smtClean="0"/>
              <a:t> </a:t>
            </a:r>
            <a:r>
              <a:rPr lang="en-US" sz="3600" dirty="0" err="1" smtClean="0"/>
              <a:t>komparáciu</a:t>
            </a:r>
            <a:r>
              <a:rPr lang="en-US" sz="3600" dirty="0" smtClean="0"/>
              <a:t> </a:t>
            </a:r>
            <a:r>
              <a:rPr lang="en-US" sz="3600" dirty="0" err="1" smtClean="0"/>
              <a:t>ste</a:t>
            </a:r>
            <a:r>
              <a:rPr lang="en-US" sz="3600" dirty="0" smtClean="0"/>
              <a:t> </a:t>
            </a:r>
            <a:r>
              <a:rPr lang="en-US" sz="3600" dirty="0" err="1" smtClean="0"/>
              <a:t>už</a:t>
            </a:r>
            <a:r>
              <a:rPr lang="en-US" sz="3600" dirty="0" smtClean="0"/>
              <a:t> </a:t>
            </a:r>
            <a:r>
              <a:rPr lang="en-US" sz="3600" dirty="0" err="1" smtClean="0"/>
              <a:t>uskutočnili</a:t>
            </a:r>
            <a:r>
              <a:rPr lang="en-US" sz="3600" dirty="0" smtClean="0"/>
              <a:t> a </a:t>
            </a:r>
            <a:r>
              <a:rPr lang="en-US" sz="3600" dirty="0" err="1" smtClean="0"/>
              <a:t>čo</a:t>
            </a:r>
            <a:r>
              <a:rPr lang="en-US" sz="3600" dirty="0" smtClean="0"/>
              <a:t> </a:t>
            </a:r>
            <a:r>
              <a:rPr lang="en-US" sz="3600" dirty="0" err="1" smtClean="0"/>
              <a:t>ste</a:t>
            </a:r>
            <a:r>
              <a:rPr lang="en-US" sz="3600" dirty="0" smtClean="0"/>
              <a:t> </a:t>
            </a:r>
            <a:r>
              <a:rPr lang="en-US" sz="3600" dirty="0" err="1" smtClean="0"/>
              <a:t>zistili</a:t>
            </a:r>
            <a:r>
              <a:rPr lang="en-US" sz="3600" dirty="0" smtClean="0"/>
              <a:t>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81314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Komparácia</a:t>
            </a:r>
            <a:r>
              <a:rPr lang="cs-CZ" dirty="0"/>
              <a:t> malého počtu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1/</a:t>
            </a:r>
            <a:r>
              <a:rPr lang="cs-CZ" dirty="0"/>
              <a:t>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venuje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väčšiu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pozornosť</a:t>
            </a:r>
            <a:r>
              <a:rPr lang="cs-CZ" dirty="0" smtClean="0">
                <a:cs typeface="+mn-cs"/>
              </a:rPr>
              <a:t> kontextu každého </a:t>
            </a:r>
            <a:r>
              <a:rPr lang="cs-CZ" dirty="0" err="1" smtClean="0">
                <a:cs typeface="+mn-cs"/>
              </a:rPr>
              <a:t>prípadu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väčšia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pozornosť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venuje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vnútroprípadovej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variácii</a:t>
            </a:r>
            <a:r>
              <a:rPr lang="cs-CZ" dirty="0" smtClean="0">
                <a:cs typeface="+mn-cs"/>
              </a:rPr>
              <a:t> než </a:t>
            </a:r>
            <a:r>
              <a:rPr lang="cs-CZ" dirty="0" err="1" smtClean="0">
                <a:cs typeface="+mn-cs"/>
              </a:rPr>
              <a:t>rozdielom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medzi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prípadmi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nižšia</a:t>
            </a:r>
            <a:r>
              <a:rPr lang="cs-CZ" dirty="0" smtClean="0">
                <a:cs typeface="+mn-cs"/>
              </a:rPr>
              <a:t> úroveň </a:t>
            </a:r>
            <a:r>
              <a:rPr lang="cs-CZ" dirty="0" err="1" smtClean="0">
                <a:cs typeface="+mn-cs"/>
              </a:rPr>
              <a:t>konceptuálnej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abstrakcie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vyššia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miera</a:t>
            </a:r>
            <a:r>
              <a:rPr lang="cs-CZ" dirty="0" smtClean="0">
                <a:cs typeface="+mn-cs"/>
              </a:rPr>
              <a:t> validity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</a:t>
            </a:r>
            <a:r>
              <a:rPr lang="cs-CZ" dirty="0" err="1" smtClean="0">
                <a:cs typeface="+mn-cs"/>
              </a:rPr>
              <a:t>yužívanie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kvalitatívnych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informácií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dve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hlavné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stratégie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výberu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: MSSD a MDSD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Komparácia</a:t>
            </a:r>
            <a:r>
              <a:rPr lang="cs-CZ" dirty="0"/>
              <a:t> malého počtu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2/</a:t>
            </a:r>
            <a:r>
              <a:rPr lang="cs-CZ" dirty="0"/>
              <a:t>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most </a:t>
            </a:r>
            <a:r>
              <a:rPr lang="cs-CZ" dirty="0" err="1" smtClean="0">
                <a:cs typeface="+mn-cs"/>
              </a:rPr>
              <a:t>similar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systems</a:t>
            </a:r>
            <a:r>
              <a:rPr lang="cs-CZ" dirty="0" smtClean="0">
                <a:cs typeface="+mn-cs"/>
              </a:rPr>
              <a:t> design (</a:t>
            </a:r>
            <a:r>
              <a:rPr lang="cs-CZ" dirty="0"/>
              <a:t>MSSD</a:t>
            </a:r>
            <a:r>
              <a:rPr lang="cs-CZ" dirty="0" smtClean="0">
                <a:cs typeface="+mn-cs"/>
              </a:rPr>
              <a:t>):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identifikuje </a:t>
            </a:r>
            <a:r>
              <a:rPr lang="cs-CZ" dirty="0" err="1" smtClean="0">
                <a:cs typeface="+mn-cs"/>
              </a:rPr>
              <a:t>kľúčové</a:t>
            </a:r>
            <a:r>
              <a:rPr lang="cs-CZ" dirty="0" smtClean="0">
                <a:cs typeface="+mn-cs"/>
              </a:rPr>
              <a:t> charakteristiky,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</a:t>
            </a:r>
            <a:r>
              <a:rPr lang="cs-CZ" dirty="0" err="1" smtClean="0">
                <a:cs typeface="+mn-cs"/>
              </a:rPr>
              <a:t>rozdielne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inak</a:t>
            </a:r>
            <a:r>
              <a:rPr lang="cs-CZ" dirty="0" smtClean="0">
                <a:cs typeface="+mn-cs"/>
              </a:rPr>
              <a:t> podobných krajinách a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tak </a:t>
            </a:r>
            <a:r>
              <a:rPr lang="cs-CZ" dirty="0" err="1" smtClean="0">
                <a:cs typeface="+mn-cs"/>
              </a:rPr>
              <a:t>vysvetľujú</a:t>
            </a:r>
            <a:r>
              <a:rPr lang="cs-CZ" dirty="0" smtClean="0">
                <a:cs typeface="+mn-cs"/>
              </a:rPr>
              <a:t> pozorovaný </a:t>
            </a:r>
            <a:r>
              <a:rPr lang="cs-CZ" dirty="0" err="1" smtClean="0">
                <a:cs typeface="+mn-cs"/>
              </a:rPr>
              <a:t>jav</a:t>
            </a:r>
            <a:r>
              <a:rPr lang="cs-CZ" dirty="0" smtClean="0">
                <a:cs typeface="+mn-cs"/>
              </a:rPr>
              <a:t> 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630815"/>
              </p:ext>
            </p:extLst>
          </p:nvPr>
        </p:nvGraphicFramePr>
        <p:xfrm>
          <a:off x="107505" y="2"/>
          <a:ext cx="8928990" cy="6804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101542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Prípad</a:t>
                      </a:r>
                      <a:r>
                        <a:rPr lang="en-US" sz="2400" dirty="0" smtClean="0"/>
                        <a:t>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Prípad</a:t>
                      </a:r>
                      <a:r>
                        <a:rPr lang="en-US" sz="2400" dirty="0" smtClean="0"/>
                        <a:t> 2</a:t>
                      </a:r>
                      <a:endParaRPr lang="en-US" sz="2400" dirty="0"/>
                    </a:p>
                  </a:txBody>
                  <a:tcPr/>
                </a:tc>
              </a:tr>
              <a:tr h="1518483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Premenné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charakteristiky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prípadov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</a:tr>
              <a:tr h="101542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101542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</a:tr>
              <a:tr h="101542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nie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x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6119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výsledok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ktorý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vysvetľujeme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nie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Y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0354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79656"/>
              </p:ext>
            </p:extLst>
          </p:nvPr>
        </p:nvGraphicFramePr>
        <p:xfrm>
          <a:off x="179511" y="116633"/>
          <a:ext cx="8856984" cy="66247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2328"/>
                <a:gridCol w="2952328"/>
                <a:gridCol w="2952328"/>
              </a:tblGrid>
              <a:tr h="647051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Premenná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Prípad</a:t>
                      </a:r>
                      <a:r>
                        <a:rPr lang="en-US" sz="2100" dirty="0" smtClean="0"/>
                        <a:t> 1: Togo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Prípad</a:t>
                      </a:r>
                      <a:r>
                        <a:rPr lang="en-US" sz="2100" dirty="0" smtClean="0"/>
                        <a:t> 2: Ghana</a:t>
                      </a:r>
                      <a:endParaRPr lang="en-US" sz="2100" dirty="0"/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r>
                        <a:rPr lang="en-US" sz="2100" b="1" dirty="0" err="1" smtClean="0">
                          <a:solidFill>
                            <a:srgbClr val="002060"/>
                          </a:solidFill>
                        </a:rPr>
                        <a:t>Podobnosti</a:t>
                      </a:r>
                      <a:r>
                        <a:rPr lang="en-US" sz="2100" b="1" dirty="0" smtClean="0"/>
                        <a:t>:</a:t>
                      </a:r>
                      <a:endParaRPr lang="en-US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Klimatické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podmienky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Vysoké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teploty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 smtClean="0"/>
                        <a:t>Vysoké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teploty</a:t>
                      </a:r>
                      <a:endParaRPr lang="en-US" sz="2100" dirty="0" smtClean="0"/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Príjem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na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obyvateľa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Nízky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Nízky</a:t>
                      </a:r>
                      <a:endParaRPr lang="en-US" sz="2100" dirty="0"/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Etnický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charakter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Heterogénny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Heterogénny</a:t>
                      </a:r>
                      <a:endParaRPr lang="en-US" sz="2100" dirty="0"/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Najväčšie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náboženstvo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Kresťanstvo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Kresťanstvo</a:t>
                      </a:r>
                      <a:endParaRPr lang="en-US" sz="2100" dirty="0"/>
                    </a:p>
                  </a:txBody>
                  <a:tcPr/>
                </a:tc>
              </a:tr>
              <a:tr h="801275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Iné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náboženstvá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Islam, </a:t>
                      </a:r>
                      <a:r>
                        <a:rPr lang="en-US" sz="2100" dirty="0" err="1" smtClean="0"/>
                        <a:t>tradičné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kmeňové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smtClean="0"/>
                        <a:t>Islam, </a:t>
                      </a:r>
                      <a:r>
                        <a:rPr lang="en-US" sz="2100" dirty="0" err="1" smtClean="0"/>
                        <a:t>tradičné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kmeňové</a:t>
                      </a:r>
                      <a:endParaRPr lang="en-US" sz="2100" dirty="0" smtClean="0"/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Kolonizátor</a:t>
                      </a:r>
                      <a:endParaRPr lang="en-US" sz="2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Francúzsko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Spojené</a:t>
                      </a:r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Kráľovstvo</a:t>
                      </a:r>
                      <a:endParaRPr lang="en-US" sz="2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r>
                        <a:rPr lang="en-US" sz="2100" b="1" dirty="0" err="1" smtClean="0">
                          <a:solidFill>
                            <a:srgbClr val="002060"/>
                          </a:solidFill>
                        </a:rPr>
                        <a:t>Výsledok</a:t>
                      </a:r>
                      <a:r>
                        <a:rPr lang="en-US" sz="2100" b="1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endParaRPr lang="en-US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/>
                </a:tc>
              </a:tr>
              <a:tr h="647051">
                <a:tc>
                  <a:txBody>
                    <a:bodyPr/>
                    <a:lstStyle/>
                    <a:p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Typ</a:t>
                      </a:r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režimu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Autoritársky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>
                          <a:solidFill>
                            <a:srgbClr val="FF0000"/>
                          </a:solidFill>
                        </a:rPr>
                        <a:t>Demokratický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5298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different systems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MDSD: </a:t>
            </a:r>
            <a:r>
              <a:rPr lang="cs-CZ" dirty="0" err="1"/>
              <a:t>porovnáva</a:t>
            </a:r>
            <a:r>
              <a:rPr lang="cs-CZ" dirty="0"/>
              <a:t> </a:t>
            </a:r>
            <a:r>
              <a:rPr lang="cs-CZ" dirty="0" err="1" smtClean="0"/>
              <a:t>prípady</a:t>
            </a:r>
            <a:r>
              <a:rPr lang="cs-CZ" dirty="0" smtClean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nemajú</a:t>
            </a:r>
            <a:r>
              <a:rPr lang="cs-CZ" dirty="0"/>
              <a:t> </a:t>
            </a:r>
            <a:r>
              <a:rPr lang="cs-CZ" dirty="0" err="1"/>
              <a:t>žiadne</a:t>
            </a:r>
            <a:r>
              <a:rPr lang="cs-CZ" dirty="0"/>
              <a:t> podobnosti okrem pozorovaného (</a:t>
            </a:r>
            <a:r>
              <a:rPr lang="cs-CZ" dirty="0" err="1"/>
              <a:t>vysvetľovaného</a:t>
            </a:r>
            <a:r>
              <a:rPr lang="cs-CZ" dirty="0"/>
              <a:t>) výsledku a </a:t>
            </a:r>
            <a:r>
              <a:rPr lang="cs-CZ" dirty="0" err="1"/>
              <a:t>niekoľko</a:t>
            </a:r>
            <a:r>
              <a:rPr lang="cs-CZ" dirty="0"/>
              <a:t> málo </a:t>
            </a:r>
            <a:r>
              <a:rPr lang="cs-CZ" dirty="0" err="1"/>
              <a:t>explanačných</a:t>
            </a:r>
            <a:r>
              <a:rPr lang="cs-CZ" dirty="0"/>
              <a:t> </a:t>
            </a:r>
            <a:r>
              <a:rPr lang="cs-CZ" dirty="0" err="1"/>
              <a:t>faktorov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pre</a:t>
            </a:r>
            <a:r>
              <a:rPr lang="cs-CZ" dirty="0"/>
              <a:t> tento </a:t>
            </a:r>
            <a:r>
              <a:rPr lang="cs-CZ" dirty="0" err="1"/>
              <a:t>výsledok</a:t>
            </a:r>
            <a:r>
              <a:rPr lang="cs-CZ" dirty="0"/>
              <a:t> </a:t>
            </a:r>
            <a:r>
              <a:rPr lang="cs-CZ" dirty="0" err="1"/>
              <a:t>dôležité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329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924800" cy="1143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74886"/>
              </p:ext>
            </p:extLst>
          </p:nvPr>
        </p:nvGraphicFramePr>
        <p:xfrm>
          <a:off x="251520" y="332658"/>
          <a:ext cx="8640960" cy="640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10441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Case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Case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Case 3</a:t>
                      </a:r>
                      <a:endParaRPr lang="en-US" sz="2400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Premenné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charakteristiky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prípadov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Výsledok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ktorý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vysvetľujeme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166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669181"/>
              </p:ext>
            </p:extLst>
          </p:nvPr>
        </p:nvGraphicFramePr>
        <p:xfrm>
          <a:off x="107501" y="2"/>
          <a:ext cx="9036498" cy="6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6"/>
                <a:gridCol w="3012166"/>
                <a:gridCol w="3012166"/>
              </a:tblGrid>
              <a:tr h="753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Premenné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Prípad</a:t>
                      </a:r>
                      <a:r>
                        <a:rPr lang="en-US" dirty="0" smtClean="0"/>
                        <a:t> 2: </a:t>
                      </a:r>
                      <a:r>
                        <a:rPr lang="en-US" dirty="0" err="1" smtClean="0"/>
                        <a:t>Francúzsko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(1780-1790)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Prípad</a:t>
                      </a:r>
                      <a:r>
                        <a:rPr lang="en-US" dirty="0" smtClean="0"/>
                        <a:t> 3: </a:t>
                      </a:r>
                      <a:r>
                        <a:rPr lang="en-US" dirty="0" err="1" smtClean="0"/>
                        <a:t>Čína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(1940-1945)</a:t>
                      </a:r>
                      <a:endParaRPr lang="en-US" dirty="0"/>
                    </a:p>
                  </a:txBody>
                  <a:tcPr/>
                </a:tc>
              </a:tr>
              <a:tr h="745688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Rozdiely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568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Geografická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poloha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Európa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Ázia</a:t>
                      </a:r>
                      <a:endParaRPr lang="en-US" dirty="0"/>
                    </a:p>
                  </a:txBody>
                  <a:tcPr/>
                </a:tc>
              </a:tr>
              <a:tr h="74568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Obyvateľstvo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30 mil.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500 mil.</a:t>
                      </a:r>
                      <a:endParaRPr lang="en-US" dirty="0"/>
                    </a:p>
                  </a:txBody>
                  <a:tcPr/>
                </a:tc>
              </a:tr>
              <a:tr h="74568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Storočie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</a:t>
                      </a:r>
                      <a:endParaRPr lang="en-US" dirty="0"/>
                    </a:p>
                  </a:txBody>
                  <a:tcPr/>
                </a:tc>
              </a:tr>
              <a:tr h="75323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Režim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monarchia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</a:t>
                      </a:r>
                      <a:r>
                        <a:rPr lang="en-US" dirty="0" err="1" smtClean="0"/>
                        <a:t>acionalistická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strana</a:t>
                      </a:r>
                      <a:endParaRPr lang="en-US" dirty="0"/>
                    </a:p>
                  </a:txBody>
                  <a:tcPr/>
                </a:tc>
              </a:tr>
              <a:tr h="753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Príčina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53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Výsledok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5688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Sociálna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revolúcia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áno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áno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4487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Komparácia</a:t>
            </a:r>
            <a:r>
              <a:rPr lang="cs-CZ" dirty="0"/>
              <a:t> malého počtu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3/</a:t>
            </a:r>
            <a:r>
              <a:rPr lang="cs-CZ" dirty="0"/>
              <a:t>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v </a:t>
            </a:r>
            <a:r>
              <a:rPr lang="cs-CZ" dirty="0" err="1" smtClean="0">
                <a:cs typeface="+mn-cs"/>
              </a:rPr>
              <a:t>oboch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prístupoch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výskumník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spája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prítomnosť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x</a:t>
            </a:r>
            <a:r>
              <a:rPr lang="cs-CZ" dirty="0" smtClean="0">
                <a:cs typeface="+mn-cs"/>
              </a:rPr>
              <a:t> s </a:t>
            </a:r>
            <a:r>
              <a:rPr lang="cs-CZ" dirty="0" err="1" smtClean="0">
                <a:cs typeface="+mn-cs"/>
              </a:rPr>
              <a:t>výskytom</a:t>
            </a:r>
            <a:r>
              <a:rPr lang="cs-CZ" dirty="0" smtClean="0">
                <a:cs typeface="+mn-cs"/>
              </a:rPr>
              <a:t> pozorovaného </a:t>
            </a:r>
            <a:r>
              <a:rPr lang="cs-CZ" dirty="0" err="1" smtClean="0">
                <a:cs typeface="+mn-cs"/>
              </a:rPr>
              <a:t>javu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y</a:t>
            </a:r>
            <a:r>
              <a:rPr lang="cs-CZ" dirty="0" smtClean="0">
                <a:cs typeface="+mn-cs"/>
              </a:rPr>
              <a:t>; </a:t>
            </a:r>
            <a:r>
              <a:rPr lang="cs-CZ" dirty="0" err="1" smtClean="0">
                <a:cs typeface="+mn-cs"/>
              </a:rPr>
              <a:t>niektorí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priamo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tvrdia</a:t>
            </a:r>
            <a:r>
              <a:rPr lang="cs-CZ" dirty="0" smtClean="0">
                <a:cs typeface="+mn-cs"/>
              </a:rPr>
              <a:t>, že </a:t>
            </a:r>
            <a:r>
              <a:rPr lang="cs-CZ" dirty="0" err="1" smtClean="0">
                <a:cs typeface="+mn-cs"/>
              </a:rPr>
              <a:t>x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spôsobuje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y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MDSD obsahuje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závislá </a:t>
            </a:r>
            <a:r>
              <a:rPr lang="cs-CZ" dirty="0" err="1" smtClean="0">
                <a:cs typeface="+mn-cs"/>
              </a:rPr>
              <a:t>premenná</a:t>
            </a:r>
            <a:r>
              <a:rPr lang="cs-CZ" dirty="0" smtClean="0">
                <a:cs typeface="+mn-cs"/>
              </a:rPr>
              <a:t> nevariuje - </a:t>
            </a:r>
            <a:r>
              <a:rPr lang="cs-CZ" dirty="0" err="1" smtClean="0">
                <a:cs typeface="+mn-cs"/>
              </a:rPr>
              <a:t>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všetkých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prípadoch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výsledok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rovnaký</a:t>
            </a:r>
            <a:r>
              <a:rPr lang="cs-CZ" dirty="0" smtClean="0"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Komparácia a jej ciele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000" dirty="0"/>
              <a:t>V</a:t>
            </a:r>
            <a:r>
              <a:rPr lang="sk-SK" sz="3000" dirty="0"/>
              <a:t> cieľoch: komparácia štátov, politických systémov, režimov a pod. </a:t>
            </a:r>
            <a:r>
              <a:rPr lang="en-US" sz="3000" dirty="0"/>
              <a:t>m</a:t>
            </a:r>
            <a:r>
              <a:rPr lang="sk-SK" sz="3000" dirty="0"/>
              <a:t>á štyri základné ciele:</a:t>
            </a:r>
          </a:p>
          <a:p>
            <a:pPr eaLnBrk="1" hangingPunct="1">
              <a:defRPr/>
            </a:pPr>
            <a:r>
              <a:rPr lang="cs-CZ" sz="3000" dirty="0" err="1" smtClean="0"/>
              <a:t>deskripciu</a:t>
            </a:r>
            <a:endParaRPr lang="cs-CZ" sz="3000" dirty="0" smtClean="0"/>
          </a:p>
          <a:p>
            <a:pPr eaLnBrk="1" hangingPunct="1">
              <a:defRPr/>
            </a:pPr>
            <a:r>
              <a:rPr lang="cs-CZ" sz="3000" dirty="0" err="1" smtClean="0"/>
              <a:t>klasifikáciu</a:t>
            </a:r>
            <a:endParaRPr lang="cs-CZ" sz="3000" dirty="0" smtClean="0"/>
          </a:p>
          <a:p>
            <a:pPr eaLnBrk="1" hangingPunct="1">
              <a:defRPr/>
            </a:pPr>
            <a:r>
              <a:rPr lang="cs-CZ" sz="3000" dirty="0" err="1" smtClean="0"/>
              <a:t>testovanie</a:t>
            </a:r>
            <a:r>
              <a:rPr lang="cs-CZ" sz="3000" dirty="0" smtClean="0"/>
              <a:t> hypotéz</a:t>
            </a:r>
          </a:p>
          <a:p>
            <a:pPr eaLnBrk="1" hangingPunct="1">
              <a:defRPr/>
            </a:pPr>
            <a:r>
              <a:rPr lang="cs-CZ" sz="3000" dirty="0" err="1" smtClean="0"/>
              <a:t>predikciu</a:t>
            </a:r>
            <a:r>
              <a:rPr lang="cs-CZ" sz="3000" dirty="0" smtClean="0"/>
              <a:t> </a:t>
            </a:r>
            <a:endParaRPr lang="sk-SK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1118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Deskripcia 1/2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S</a:t>
            </a:r>
            <a:r>
              <a:rPr lang="sk-SK" dirty="0" smtClean="0">
                <a:cs typeface="+mn-cs"/>
              </a:rPr>
              <a:t>ystematický výskum nutne potrebuje dobrú deskripciu skúmaných javov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popis politických </a:t>
            </a:r>
            <a:r>
              <a:rPr lang="cs-CZ" dirty="0" err="1" smtClean="0">
                <a:cs typeface="+mn-cs"/>
              </a:rPr>
              <a:t>fenoménov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udalostí</a:t>
            </a:r>
            <a:r>
              <a:rPr lang="cs-CZ" dirty="0" smtClean="0">
                <a:cs typeface="+mn-cs"/>
              </a:rPr>
              <a:t> v jednej </a:t>
            </a:r>
            <a:r>
              <a:rPr lang="cs-CZ" dirty="0" err="1" smtClean="0">
                <a:cs typeface="+mn-cs"/>
              </a:rPr>
              <a:t>krajine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alebo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skupine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</a:t>
            </a:r>
            <a:r>
              <a:rPr lang="cs-CZ" dirty="0" err="1" smtClean="0">
                <a:cs typeface="+mn-cs"/>
              </a:rPr>
              <a:t>iekedy</a:t>
            </a:r>
            <a:r>
              <a:rPr lang="cs-CZ" dirty="0" smtClean="0">
                <a:cs typeface="+mn-cs"/>
              </a:rPr>
              <a:t>  označovaný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"stará/</a:t>
            </a:r>
            <a:r>
              <a:rPr lang="cs-CZ" dirty="0" err="1" smtClean="0">
                <a:cs typeface="+mn-cs"/>
              </a:rPr>
              <a:t>tradičná</a:t>
            </a:r>
            <a:r>
              <a:rPr lang="cs-CZ" dirty="0" smtClean="0">
                <a:cs typeface="+mn-cs"/>
              </a:rPr>
              <a:t>“  komparatistika, v kontraste s "novou komparatistikou“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Almond</a:t>
            </a:r>
            <a:r>
              <a:rPr lang="cs-CZ" dirty="0" smtClean="0">
                <a:cs typeface="+mn-cs"/>
              </a:rPr>
              <a:t>: "evidence </a:t>
            </a:r>
            <a:r>
              <a:rPr lang="cs-CZ" dirty="0" err="1" smtClean="0">
                <a:cs typeface="+mn-cs"/>
              </a:rPr>
              <a:t>without</a:t>
            </a:r>
            <a:r>
              <a:rPr lang="cs-CZ" dirty="0" smtClean="0">
                <a:cs typeface="+mn-cs"/>
              </a:rPr>
              <a:t> inference</a:t>
            </a:r>
            <a:r>
              <a:rPr lang="cs-CZ" dirty="0" smtClean="0">
                <a:cs typeface="+mn-cs"/>
              </a:rPr>
              <a:t>“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Lijphart</a:t>
            </a:r>
            <a:r>
              <a:rPr lang="cs-CZ" dirty="0" smtClean="0">
                <a:cs typeface="+mn-cs"/>
              </a:rPr>
              <a:t>: </a:t>
            </a:r>
            <a:r>
              <a:rPr lang="cs-CZ" dirty="0" err="1" smtClean="0">
                <a:cs typeface="+mn-cs"/>
              </a:rPr>
              <a:t>atheoretical</a:t>
            </a:r>
            <a:r>
              <a:rPr lang="cs-CZ" dirty="0" smtClean="0">
                <a:cs typeface="+mn-cs"/>
              </a:rPr>
              <a:t> case study</a:t>
            </a:r>
            <a:r>
              <a:rPr lang="cs-CZ" dirty="0" smtClean="0">
                <a:cs typeface="+mn-cs"/>
              </a:rPr>
              <a:t>  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Deskripcia 2/2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autor popisuje pozoruhodný a </a:t>
            </a:r>
            <a:r>
              <a:rPr lang="cs-CZ" dirty="0" err="1" smtClean="0">
                <a:cs typeface="+mn-cs"/>
              </a:rPr>
              <a:t>zaujímavý</a:t>
            </a:r>
            <a:r>
              <a:rPr lang="cs-CZ" dirty="0" smtClean="0">
                <a:cs typeface="+mn-cs"/>
              </a:rPr>
              <a:t> "</a:t>
            </a:r>
            <a:r>
              <a:rPr lang="cs-CZ" dirty="0" err="1" smtClean="0">
                <a:cs typeface="+mn-cs"/>
              </a:rPr>
              <a:t>príbeh</a:t>
            </a:r>
            <a:r>
              <a:rPr lang="cs-CZ" dirty="0" smtClean="0">
                <a:cs typeface="+mn-cs"/>
              </a:rPr>
              <a:t>", bez širších </a:t>
            </a:r>
            <a:r>
              <a:rPr lang="cs-CZ" dirty="0" err="1" smtClean="0">
                <a:cs typeface="+mn-cs"/>
              </a:rPr>
              <a:t>záverov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zovšeobecnení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špecifické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udalosti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dôležité</a:t>
            </a:r>
            <a:r>
              <a:rPr lang="cs-CZ" dirty="0" smtClean="0">
                <a:cs typeface="+mn-cs"/>
              </a:rPr>
              <a:t> osoby,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zohrali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významnú</a:t>
            </a:r>
            <a:r>
              <a:rPr lang="cs-CZ" dirty="0" smtClean="0">
                <a:cs typeface="+mn-cs"/>
              </a:rPr>
              <a:t> úlohu v rozhodovaní </a:t>
            </a:r>
            <a:r>
              <a:rPr lang="cs-CZ" dirty="0" err="1" smtClean="0">
                <a:cs typeface="+mn-cs"/>
              </a:rPr>
              <a:t>atď</a:t>
            </a:r>
            <a:r>
              <a:rPr lang="cs-CZ" dirty="0" smtClean="0">
                <a:cs typeface="+mn-cs"/>
              </a:rPr>
              <a:t>.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potenciálne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dôležité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informácie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dáta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komparatívne</a:t>
            </a:r>
            <a:r>
              <a:rPr lang="cs-CZ" dirty="0" smtClean="0">
                <a:cs typeface="+mn-cs"/>
              </a:rPr>
              <a:t> i </a:t>
            </a:r>
            <a:r>
              <a:rPr lang="cs-CZ" dirty="0" err="1" smtClean="0">
                <a:cs typeface="+mn-cs"/>
              </a:rPr>
              <a:t>jednoprípadové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štúdie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všeobecné politické </a:t>
            </a:r>
            <a:r>
              <a:rPr lang="cs-CZ" dirty="0" err="1" smtClean="0">
                <a:cs typeface="+mn-cs"/>
              </a:rPr>
              <a:t>javy</a:t>
            </a:r>
            <a:r>
              <a:rPr lang="cs-CZ" dirty="0" smtClean="0">
                <a:cs typeface="+mn-cs"/>
              </a:rPr>
              <a:t> (zrod vojenského autoritarizmu, </a:t>
            </a:r>
            <a:r>
              <a:rPr lang="cs-CZ" dirty="0" err="1" smtClean="0">
                <a:cs typeface="+mn-cs"/>
              </a:rPr>
              <a:t>korene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sociálnych</a:t>
            </a:r>
            <a:r>
              <a:rPr lang="cs-CZ" dirty="0" smtClean="0">
                <a:cs typeface="+mn-cs"/>
              </a:rPr>
              <a:t> hnutí, </a:t>
            </a:r>
            <a:r>
              <a:rPr lang="cs-CZ" dirty="0" err="1" smtClean="0">
                <a:cs typeface="+mn-cs"/>
              </a:rPr>
              <a:t>atď</a:t>
            </a:r>
            <a:r>
              <a:rPr lang="cs-CZ" dirty="0" smtClean="0">
                <a:cs typeface="+mn-cs"/>
              </a:rPr>
              <a:t>)  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Klasifikácia</a:t>
            </a:r>
            <a:r>
              <a:rPr lang="cs-CZ" dirty="0" smtClean="0">
                <a:cs typeface="+mj-cs"/>
              </a:rPr>
              <a:t> 1/2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cs-CZ" dirty="0" err="1" smtClean="0">
                <a:cs typeface="+mn-cs"/>
              </a:rPr>
              <a:t>omáhajú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triediť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prípady</a:t>
            </a:r>
            <a:r>
              <a:rPr lang="cs-CZ" dirty="0" smtClean="0">
                <a:cs typeface="+mn-cs"/>
              </a:rPr>
              <a:t> do </a:t>
            </a:r>
            <a:r>
              <a:rPr lang="cs-CZ" dirty="0" err="1" smtClean="0">
                <a:cs typeface="+mn-cs"/>
              </a:rPr>
              <a:t>niekoľkých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kategórií</a:t>
            </a:r>
            <a:r>
              <a:rPr lang="cs-CZ" dirty="0" smtClean="0">
                <a:cs typeface="+mn-cs"/>
              </a:rPr>
              <a:t> na základe podobných </a:t>
            </a:r>
            <a:r>
              <a:rPr lang="cs-CZ" dirty="0" err="1" smtClean="0">
                <a:cs typeface="+mn-cs"/>
              </a:rPr>
              <a:t>zdieľných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charakteristík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jednoduché </a:t>
            </a:r>
            <a:r>
              <a:rPr lang="cs-CZ" dirty="0" err="1" smtClean="0">
                <a:cs typeface="+mn-cs"/>
              </a:rPr>
              <a:t>dichotómie</a:t>
            </a:r>
            <a:r>
              <a:rPr lang="cs-CZ" dirty="0" smtClean="0">
                <a:cs typeface="+mn-cs"/>
              </a:rPr>
              <a:t> (</a:t>
            </a:r>
            <a:r>
              <a:rPr lang="cs-CZ" dirty="0" err="1" smtClean="0">
                <a:cs typeface="+mn-cs"/>
              </a:rPr>
              <a:t>demokr</a:t>
            </a:r>
            <a:r>
              <a:rPr lang="cs-CZ" dirty="0" smtClean="0">
                <a:cs typeface="+mn-cs"/>
              </a:rPr>
              <a:t>.-</a:t>
            </a:r>
            <a:r>
              <a:rPr lang="en-US" dirty="0" smtClean="0">
                <a:cs typeface="+mn-cs"/>
              </a:rPr>
              <a:t>n</a:t>
            </a:r>
            <a:r>
              <a:rPr lang="cs-CZ" dirty="0" err="1" smtClean="0">
                <a:cs typeface="+mn-cs"/>
              </a:rPr>
              <a:t>edomokr</a:t>
            </a:r>
            <a:r>
              <a:rPr lang="cs-CZ" dirty="0" smtClean="0">
                <a:cs typeface="+mn-cs"/>
              </a:rPr>
              <a:t>.) aj </a:t>
            </a:r>
            <a:r>
              <a:rPr lang="cs-CZ" dirty="0" err="1" smtClean="0">
                <a:cs typeface="+mn-cs"/>
              </a:rPr>
              <a:t>zložitejšie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schémy</a:t>
            </a:r>
            <a:r>
              <a:rPr lang="cs-CZ" dirty="0" smtClean="0">
                <a:cs typeface="+mn-cs"/>
              </a:rPr>
              <a:t> (1, 2 strany, </a:t>
            </a:r>
            <a:r>
              <a:rPr lang="cs-CZ" dirty="0" err="1" smtClean="0">
                <a:cs typeface="+mn-cs"/>
              </a:rPr>
              <a:t>viac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strán</a:t>
            </a:r>
            <a:r>
              <a:rPr lang="cs-CZ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triedenie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do </a:t>
            </a:r>
            <a:r>
              <a:rPr lang="cs-CZ" dirty="0" err="1" smtClean="0">
                <a:cs typeface="+mn-cs"/>
              </a:rPr>
              <a:t>menšieho</a:t>
            </a:r>
            <a:r>
              <a:rPr lang="cs-CZ" dirty="0" smtClean="0">
                <a:cs typeface="+mn-cs"/>
              </a:rPr>
              <a:t> počtu </a:t>
            </a:r>
            <a:r>
              <a:rPr lang="cs-CZ" dirty="0" err="1" smtClean="0">
                <a:cs typeface="+mn-cs"/>
              </a:rPr>
              <a:t>skupín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rozdiely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medzi</a:t>
            </a:r>
            <a:r>
              <a:rPr lang="cs-CZ" dirty="0" smtClean="0">
                <a:cs typeface="+mn-cs"/>
              </a:rPr>
              <a:t> nimi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výskumná</a:t>
            </a:r>
            <a:r>
              <a:rPr lang="cs-CZ" dirty="0" smtClean="0">
                <a:cs typeface="+mn-cs"/>
              </a:rPr>
              <a:t> otázka </a:t>
            </a:r>
            <a:r>
              <a:rPr lang="cs-CZ" dirty="0" err="1" smtClean="0">
                <a:cs typeface="+mn-cs"/>
              </a:rPr>
              <a:t>pre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komparatívny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</a:t>
            </a:r>
            <a:r>
              <a:rPr lang="cs-CZ" dirty="0" smtClean="0">
                <a:cs typeface="+mn-cs"/>
              </a:rPr>
              <a:t> 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Klasifikácia</a:t>
            </a:r>
            <a:r>
              <a:rPr lang="cs-CZ" dirty="0" smtClean="0">
                <a:cs typeface="+mj-cs"/>
              </a:rPr>
              <a:t> 2/2</a:t>
            </a:r>
            <a:endParaRPr lang="sk-SK" dirty="0" smtClean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I</a:t>
            </a:r>
            <a:r>
              <a:rPr lang="sk-SK" dirty="0" smtClean="0">
                <a:cs typeface="+mn-cs"/>
              </a:rPr>
              <a:t>nduktívne aj deduktívne: Blondel vs Aristoteles</a:t>
            </a:r>
          </a:p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Blondel</a:t>
            </a:r>
            <a:r>
              <a:rPr lang="sk-SK" dirty="0" smtClean="0">
                <a:cs typeface="+mn-cs"/>
              </a:rPr>
              <a:t>: jedna, dve, dve a pol, multi s dominantnou, multi bez dominantnej strany</a:t>
            </a:r>
          </a:p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Aristoteles</a:t>
            </a:r>
            <a:r>
              <a:rPr lang="sk-SK" dirty="0" smtClean="0">
                <a:cs typeface="+mn-cs"/>
              </a:rPr>
              <a:t>: počet vládcov a charakter vládnutia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J</a:t>
            </a:r>
            <a:r>
              <a:rPr lang="sk-SK" dirty="0" smtClean="0">
                <a:cs typeface="+mn-cs"/>
              </a:rPr>
              <a:t>eden, niekoľko, veľa // dobrá, zlá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F</a:t>
            </a:r>
            <a:r>
              <a:rPr lang="sk-SK" dirty="0" smtClean="0">
                <a:cs typeface="+mn-cs"/>
              </a:rPr>
              <a:t>ormy vlády: </a:t>
            </a:r>
            <a:r>
              <a:rPr lang="cs-CZ" dirty="0" err="1" smtClean="0">
                <a:cs typeface="+mn-cs"/>
              </a:rPr>
              <a:t>monarchia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aristokracia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politea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tyrania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oligarchia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demokracia</a:t>
            </a:r>
            <a:r>
              <a:rPr lang="cs-CZ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2214</TotalTime>
  <Words>2023</Words>
  <Application>Microsoft Macintosh PowerPoint</Application>
  <PresentationFormat>On-screen Show (4:3)</PresentationFormat>
  <Paragraphs>289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ＭＳ Ｐゴシック</vt:lpstr>
      <vt:lpstr>Times New Roman</vt:lpstr>
      <vt:lpstr>Wingdings</vt:lpstr>
      <vt:lpstr>Arial</vt:lpstr>
      <vt:lpstr>Capsules</vt:lpstr>
      <vt:lpstr>Komparatívna metóda a komparatívna politika</vt:lpstr>
      <vt:lpstr>Prehľad prednášky</vt:lpstr>
      <vt:lpstr>Komparácia a jej ciele</vt:lpstr>
      <vt:lpstr>Otázka</vt:lpstr>
      <vt:lpstr>Komparácia a jej ciele</vt:lpstr>
      <vt:lpstr>Deskripcia 1/2</vt:lpstr>
      <vt:lpstr>Deskripcia 2/2</vt:lpstr>
      <vt:lpstr>Klasifikácia 1/2</vt:lpstr>
      <vt:lpstr>Klasifikácia 2/2</vt:lpstr>
      <vt:lpstr>Testovanie hypotéz</vt:lpstr>
      <vt:lpstr>Predikcia 1/3</vt:lpstr>
      <vt:lpstr>Predikcia 2/3</vt:lpstr>
      <vt:lpstr>Predikcia 3/3</vt:lpstr>
      <vt:lpstr>Rozdiely sociálnych  a prírodných vied 1/2</vt:lpstr>
      <vt:lpstr>Rozdiely sociálnych  a prírodných vied 2/2</vt:lpstr>
      <vt:lpstr>Komparácia namiesto experimentu</vt:lpstr>
      <vt:lpstr>Otázka</vt:lpstr>
      <vt:lpstr>Komparatívna politika nemá schopnosť formulovať „zákony“</vt:lpstr>
      <vt:lpstr>Ako komparujeme?</vt:lpstr>
      <vt:lpstr>Jednoprípadové štúdie 1/2</vt:lpstr>
      <vt:lpstr>Jednoprípadové štúdie 2/2</vt:lpstr>
      <vt:lpstr>Komparácia malého počtu prípadov (2 - cca 20) </vt:lpstr>
      <vt:lpstr>Komparácia veľkého počtu prípadov 1/2 </vt:lpstr>
      <vt:lpstr>Komparácia veľkého počtu prípadov 2/2 </vt:lpstr>
      <vt:lpstr>Problémy komparácie</vt:lpstr>
      <vt:lpstr>Priveľa premenných, málo prípadov 1/4</vt:lpstr>
      <vt:lpstr>Priveľa premenných, málo prípadov 2/4</vt:lpstr>
      <vt:lpstr>Priveľa premenných, málo prípadov 3/4 </vt:lpstr>
      <vt:lpstr>Priveľa premenných, málo prípadov 4/4 </vt:lpstr>
      <vt:lpstr>  Zabezpečenie ekvivalencie</vt:lpstr>
      <vt:lpstr>Výberové skreslenie  (selection bias)</vt:lpstr>
      <vt:lpstr>Výberové skreslenie  (selection bias)</vt:lpstr>
      <vt:lpstr>Výberové skreslenie  (selection bias)</vt:lpstr>
      <vt:lpstr>Výberové skreslenie  (selection bias)</vt:lpstr>
      <vt:lpstr> Nepravé vzťahy (spuriousness)</vt:lpstr>
      <vt:lpstr> Nepravé vzťahy (spuriousness)</vt:lpstr>
      <vt:lpstr>Chybné ekologické a individualistické závery (fallacies)</vt:lpstr>
      <vt:lpstr>Chybné ekologické a individualistické závery (fallacies)</vt:lpstr>
      <vt:lpstr>Komparácia veľkého počtu prípadov</vt:lpstr>
      <vt:lpstr>Komparácia malého počtu prípadov 1/4</vt:lpstr>
      <vt:lpstr>Komparácia malého počtu prípadov 2/4</vt:lpstr>
      <vt:lpstr>PowerPoint Presentation</vt:lpstr>
      <vt:lpstr>PowerPoint Presentation</vt:lpstr>
      <vt:lpstr>Most different systems design</vt:lpstr>
      <vt:lpstr>PowerPoint Presentation</vt:lpstr>
      <vt:lpstr>PowerPoint Presentation</vt:lpstr>
      <vt:lpstr>Komparácia malého počtu prípadov 3/4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Rybar</cp:lastModifiedBy>
  <cp:revision>145</cp:revision>
  <dcterms:created xsi:type="dcterms:W3CDTF">2005-06-20T08:50:09Z</dcterms:created>
  <dcterms:modified xsi:type="dcterms:W3CDTF">2017-09-22T08:34:02Z</dcterms:modified>
</cp:coreProperties>
</file>