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s/slide46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06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4.xml" ContentType="application/vnd.openxmlformats-officedocument.theme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32" r:id="rId3"/>
    <p:sldMasterId id="2147483744" r:id="rId4"/>
    <p:sldMasterId id="2147483756" r:id="rId5"/>
    <p:sldMasterId id="2147483768" r:id="rId6"/>
    <p:sldMasterId id="2147483780" r:id="rId7"/>
    <p:sldMasterId id="2147483792" r:id="rId8"/>
    <p:sldMasterId id="2147483804" r:id="rId9"/>
    <p:sldMasterId id="2147483816" r:id="rId10"/>
    <p:sldMasterId id="2147483828" r:id="rId11"/>
    <p:sldMasterId id="2147483840" r:id="rId12"/>
    <p:sldMasterId id="2147483852" r:id="rId13"/>
    <p:sldMasterId id="2147483864" r:id="rId14"/>
    <p:sldMasterId id="2147483876" r:id="rId15"/>
    <p:sldMasterId id="2147483888" r:id="rId16"/>
    <p:sldMasterId id="2147483900" r:id="rId17"/>
    <p:sldMasterId id="2147483912" r:id="rId18"/>
    <p:sldMasterId id="2147483924" r:id="rId19"/>
    <p:sldMasterId id="2147483936" r:id="rId20"/>
    <p:sldMasterId id="2147483948" r:id="rId21"/>
    <p:sldMasterId id="2147483960" r:id="rId22"/>
  </p:sldMasterIdLst>
  <p:sldIdLst>
    <p:sldId id="256" r:id="rId23"/>
    <p:sldId id="259" r:id="rId24"/>
    <p:sldId id="260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276" r:id="rId37"/>
    <p:sldId id="277" r:id="rId38"/>
    <p:sldId id="278" r:id="rId39"/>
    <p:sldId id="279" r:id="rId40"/>
    <p:sldId id="280" r:id="rId41"/>
    <p:sldId id="281" r:id="rId42"/>
    <p:sldId id="282" r:id="rId43"/>
    <p:sldId id="283" r:id="rId44"/>
    <p:sldId id="284" r:id="rId45"/>
    <p:sldId id="285" r:id="rId46"/>
    <p:sldId id="286" r:id="rId47"/>
    <p:sldId id="287" r:id="rId48"/>
    <p:sldId id="288" r:id="rId49"/>
    <p:sldId id="289" r:id="rId50"/>
    <p:sldId id="290" r:id="rId51"/>
    <p:sldId id="291" r:id="rId52"/>
    <p:sldId id="292" r:id="rId53"/>
    <p:sldId id="293" r:id="rId54"/>
    <p:sldId id="294" r:id="rId55"/>
    <p:sldId id="295" r:id="rId56"/>
    <p:sldId id="296" r:id="rId57"/>
    <p:sldId id="297" r:id="rId58"/>
    <p:sldId id="298" r:id="rId59"/>
    <p:sldId id="299" r:id="rId60"/>
    <p:sldId id="300" r:id="rId61"/>
    <p:sldId id="301" r:id="rId62"/>
    <p:sldId id="302" r:id="rId63"/>
    <p:sldId id="303" r:id="rId64"/>
    <p:sldId id="304" r:id="rId65"/>
    <p:sldId id="305" r:id="rId66"/>
    <p:sldId id="306" r:id="rId67"/>
    <p:sldId id="307" r:id="rId68"/>
    <p:sldId id="308" r:id="rId69"/>
    <p:sldId id="309" r:id="rId7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  <a:srgbClr val="993300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9" Type="http://schemas.openxmlformats.org/officeDocument/2006/relationships/slide" Target="slides/slide17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2.xml"/><Relationship Id="rId42" Type="http://schemas.openxmlformats.org/officeDocument/2006/relationships/slide" Target="slides/slide20.xml"/><Relationship Id="rId47" Type="http://schemas.openxmlformats.org/officeDocument/2006/relationships/slide" Target="slides/slide25.xml"/><Relationship Id="rId50" Type="http://schemas.openxmlformats.org/officeDocument/2006/relationships/slide" Target="slides/slide28.xml"/><Relationship Id="rId55" Type="http://schemas.openxmlformats.org/officeDocument/2006/relationships/slide" Target="slides/slide33.xml"/><Relationship Id="rId63" Type="http://schemas.openxmlformats.org/officeDocument/2006/relationships/slide" Target="slides/slide41.xml"/><Relationship Id="rId68" Type="http://schemas.openxmlformats.org/officeDocument/2006/relationships/slide" Target="slides/slide46.xml"/><Relationship Id="rId7" Type="http://schemas.openxmlformats.org/officeDocument/2006/relationships/slideMaster" Target="slideMasters/slideMaster7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slide" Target="slides/slide18.xml"/><Relationship Id="rId45" Type="http://schemas.openxmlformats.org/officeDocument/2006/relationships/slide" Target="slides/slide23.xml"/><Relationship Id="rId53" Type="http://schemas.openxmlformats.org/officeDocument/2006/relationships/slide" Target="slides/slide31.xml"/><Relationship Id="rId58" Type="http://schemas.openxmlformats.org/officeDocument/2006/relationships/slide" Target="slides/slide36.xml"/><Relationship Id="rId66" Type="http://schemas.openxmlformats.org/officeDocument/2006/relationships/slide" Target="slides/slide44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49" Type="http://schemas.openxmlformats.org/officeDocument/2006/relationships/slide" Target="slides/slide27.xml"/><Relationship Id="rId57" Type="http://schemas.openxmlformats.org/officeDocument/2006/relationships/slide" Target="slides/slide35.xml"/><Relationship Id="rId61" Type="http://schemas.openxmlformats.org/officeDocument/2006/relationships/slide" Target="slides/slide39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9.xml"/><Relationship Id="rId44" Type="http://schemas.openxmlformats.org/officeDocument/2006/relationships/slide" Target="slides/slide22.xml"/><Relationship Id="rId52" Type="http://schemas.openxmlformats.org/officeDocument/2006/relationships/slide" Target="slides/slide30.xml"/><Relationship Id="rId60" Type="http://schemas.openxmlformats.org/officeDocument/2006/relationships/slide" Target="slides/slide38.xml"/><Relationship Id="rId65" Type="http://schemas.openxmlformats.org/officeDocument/2006/relationships/slide" Target="slides/slide43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slide" Target="slides/slide21.xml"/><Relationship Id="rId48" Type="http://schemas.openxmlformats.org/officeDocument/2006/relationships/slide" Target="slides/slide26.xml"/><Relationship Id="rId56" Type="http://schemas.openxmlformats.org/officeDocument/2006/relationships/slide" Target="slides/slide34.xml"/><Relationship Id="rId64" Type="http://schemas.openxmlformats.org/officeDocument/2006/relationships/slide" Target="slides/slide42.xml"/><Relationship Id="rId69" Type="http://schemas.openxmlformats.org/officeDocument/2006/relationships/slide" Target="slides/slide4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9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slide" Target="slides/slide24.xml"/><Relationship Id="rId59" Type="http://schemas.openxmlformats.org/officeDocument/2006/relationships/slide" Target="slides/slide37.xml"/><Relationship Id="rId67" Type="http://schemas.openxmlformats.org/officeDocument/2006/relationships/slide" Target="slides/slide45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9.xml"/><Relationship Id="rId54" Type="http://schemas.openxmlformats.org/officeDocument/2006/relationships/slide" Target="slides/slide32.xml"/><Relationship Id="rId62" Type="http://schemas.openxmlformats.org/officeDocument/2006/relationships/slide" Target="slides/slide40.xml"/><Relationship Id="rId70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7.12.2017</a:t>
            </a:fld>
            <a:endParaRPr lang="cs-CZ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7.12.2017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566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48019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2042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744064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309920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59187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077351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791273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247117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5323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7.12.2017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463637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2243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00522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8337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43805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002337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151214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155638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585687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1562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8268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982059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537608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0141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988013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8688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733514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571999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756850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396845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6467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192961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326658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874996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07922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0487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78700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9932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199412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716780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246243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1182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8341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960856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590036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697880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21991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593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48120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4003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490631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691082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4956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9229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923154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278222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760143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494363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591052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3412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849219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4271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898011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442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65585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363811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280854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433165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881597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39735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685298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834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675904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56871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5097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467125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957869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225264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474527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318894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922396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675228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269337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5051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778061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5996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670897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075822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547757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97449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402913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256086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252514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978229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312720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4152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1197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910576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3752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226293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486168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929293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789119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941735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907140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216065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763595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7515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7.12.2017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83573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412392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93640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649817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481165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443195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925152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998388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519900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735523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53630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145416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7242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224239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9621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404374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220431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310095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535783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06747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2497189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0758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385312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899139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8830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1672307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59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612977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692332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206593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3733792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256183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59209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126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080429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774969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5188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454251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3278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614046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168224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485064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383276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76710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9061721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001778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9130983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3528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4809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86536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6400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74566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355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7.12.2017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4371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6283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91171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83384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5792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40370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1674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53602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65321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5442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7.12.2017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33404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8826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22309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55834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19673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3083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43006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0609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0144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812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7.12.2017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08366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31389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53003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00536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89543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67371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8676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72800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4967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4662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7.12.2017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4180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50570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79540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12371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22603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57541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87099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226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14217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30307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7.12.2017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88012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3231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3080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76029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068212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43281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45462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2083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5996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5159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7.12.2017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7039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918162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61983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827749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17079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91876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09843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31354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017526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3230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7.12.2017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48539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0358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11315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339706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024022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102137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81664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490712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26755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1036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7.12.2017</a:t>
            </a:fld>
            <a:endParaRPr lang="cs-CZ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14884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5618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724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9747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09955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9583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71821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4065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4126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1262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7543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6544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3058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9558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09375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9084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3051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5910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99838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2271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7.12.2017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5760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2060848"/>
            <a:ext cx="7851648" cy="2160240"/>
          </a:xfrm>
        </p:spPr>
        <p:txBody>
          <a:bodyPr>
            <a:normAutofit/>
          </a:bodyPr>
          <a:lstStyle/>
          <a:p>
            <a:pPr algn="ctr"/>
            <a:r>
              <a:rPr lang="cs-CZ" sz="7200" dirty="0" smtClean="0">
                <a:solidFill>
                  <a:schemeClr val="bg1"/>
                </a:solidFill>
              </a:rPr>
              <a:t>Logistická regrese</a:t>
            </a:r>
            <a:r>
              <a:rPr lang="cs-CZ" sz="4400" dirty="0" smtClean="0">
                <a:solidFill>
                  <a:schemeClr val="bg1"/>
                </a:solidFill>
              </a:rPr>
              <a:t/>
            </a:r>
            <a:br>
              <a:rPr lang="cs-CZ" sz="4400" dirty="0" smtClean="0">
                <a:solidFill>
                  <a:schemeClr val="bg1"/>
                </a:solidFill>
              </a:rPr>
            </a:b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89304" y="5105400"/>
            <a:ext cx="7854696" cy="1752600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Peter Spáč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30.11.2017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61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R</a:t>
            </a:r>
            <a:r>
              <a:rPr lang="cs-CZ" baseline="30000" dirty="0" smtClean="0"/>
              <a:t>2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/>
          </a:bodyPr>
          <a:lstStyle/>
          <a:p>
            <a:r>
              <a:rPr lang="sk-SK" dirty="0" smtClean="0"/>
              <a:t>V </a:t>
            </a:r>
            <a:r>
              <a:rPr lang="sk-SK" dirty="0" err="1" smtClean="0"/>
              <a:t>lineární</a:t>
            </a:r>
            <a:r>
              <a:rPr lang="sk-SK" dirty="0" smtClean="0"/>
              <a:t> </a:t>
            </a:r>
            <a:r>
              <a:rPr lang="sk-SK" dirty="0" err="1" smtClean="0"/>
              <a:t>regresi</a:t>
            </a:r>
            <a:r>
              <a:rPr lang="sk-SK" dirty="0" smtClean="0"/>
              <a:t> R</a:t>
            </a:r>
            <a:r>
              <a:rPr lang="sk-SK" baseline="30000" dirty="0" smtClean="0"/>
              <a:t>2</a:t>
            </a:r>
            <a:r>
              <a:rPr lang="sk-SK" dirty="0" smtClean="0"/>
              <a:t> vyjadřuje, jaký </a:t>
            </a:r>
            <a:r>
              <a:rPr lang="sk-SK" dirty="0" err="1" smtClean="0"/>
              <a:t>podíl</a:t>
            </a:r>
            <a:r>
              <a:rPr lang="sk-SK" dirty="0" smtClean="0"/>
              <a:t> variability závislé proměnné je </a:t>
            </a:r>
            <a:r>
              <a:rPr lang="sk-SK" dirty="0" err="1" smtClean="0"/>
              <a:t>vysvětlen</a:t>
            </a:r>
            <a:r>
              <a:rPr lang="sk-SK" dirty="0" smtClean="0"/>
              <a:t> pomocí modelu</a:t>
            </a:r>
          </a:p>
          <a:p>
            <a:endParaRPr lang="sk-SK" dirty="0"/>
          </a:p>
          <a:p>
            <a:r>
              <a:rPr lang="sk-SK" dirty="0" smtClean="0"/>
              <a:t>V logistické </a:t>
            </a:r>
            <a:r>
              <a:rPr lang="sk-SK" dirty="0" err="1" smtClean="0"/>
              <a:t>regresi</a:t>
            </a:r>
            <a:r>
              <a:rPr lang="sk-SK" dirty="0" smtClean="0"/>
              <a:t> se R</a:t>
            </a:r>
            <a:r>
              <a:rPr lang="sk-SK" baseline="30000" dirty="0" smtClean="0"/>
              <a:t>2</a:t>
            </a:r>
            <a:r>
              <a:rPr lang="sk-SK" dirty="0" smtClean="0"/>
              <a:t> interpretuje </a:t>
            </a:r>
            <a:r>
              <a:rPr lang="sk-SK" dirty="0" err="1" smtClean="0"/>
              <a:t>podobně</a:t>
            </a:r>
            <a:r>
              <a:rPr lang="sk-SK" dirty="0" smtClean="0"/>
              <a:t>, ale nejde o ekvivalent</a:t>
            </a:r>
          </a:p>
          <a:p>
            <a:endParaRPr lang="sk-SK" dirty="0"/>
          </a:p>
          <a:p>
            <a:r>
              <a:rPr lang="sk-SK" dirty="0" smtClean="0"/>
              <a:t>Více variant, SPSS produkuje </a:t>
            </a:r>
            <a:r>
              <a:rPr lang="sk-SK" dirty="0" err="1" smtClean="0"/>
              <a:t>Cox</a:t>
            </a:r>
            <a:r>
              <a:rPr lang="sk-SK" dirty="0" smtClean="0"/>
              <a:t> </a:t>
            </a:r>
            <a:r>
              <a:rPr lang="en-US" dirty="0" smtClean="0"/>
              <a:t>&amp;</a:t>
            </a:r>
            <a:r>
              <a:rPr lang="sk-SK" dirty="0" smtClean="0"/>
              <a:t> </a:t>
            </a:r>
            <a:r>
              <a:rPr lang="sk-SK" dirty="0" err="1" smtClean="0"/>
              <a:t>Snell</a:t>
            </a:r>
            <a:r>
              <a:rPr lang="sk-SK" dirty="0" smtClean="0"/>
              <a:t> a </a:t>
            </a:r>
            <a:r>
              <a:rPr lang="sk-SK" dirty="0" err="1" smtClean="0"/>
              <a:t>Nagelkerke</a:t>
            </a:r>
            <a:endParaRPr lang="sk-SK" dirty="0" smtClean="0"/>
          </a:p>
          <a:p>
            <a:endParaRPr lang="sk-SK" dirty="0"/>
          </a:p>
          <a:p>
            <a:r>
              <a:rPr lang="sk-SK" dirty="0" err="1" smtClean="0"/>
              <a:t>Mnozí</a:t>
            </a:r>
            <a:r>
              <a:rPr lang="sk-SK" dirty="0" smtClean="0"/>
              <a:t> </a:t>
            </a:r>
            <a:r>
              <a:rPr lang="sk-SK" dirty="0" err="1" smtClean="0"/>
              <a:t>autoři</a:t>
            </a:r>
            <a:r>
              <a:rPr lang="sk-SK" dirty="0" smtClean="0"/>
              <a:t> </a:t>
            </a:r>
            <a:r>
              <a:rPr lang="sk-SK" dirty="0" err="1" smtClean="0"/>
              <a:t>výpovědní</a:t>
            </a:r>
            <a:r>
              <a:rPr lang="sk-SK" dirty="0" smtClean="0"/>
              <a:t> hodnotu R</a:t>
            </a:r>
            <a:r>
              <a:rPr lang="sk-SK" baseline="30000" dirty="0" smtClean="0"/>
              <a:t>2</a:t>
            </a:r>
            <a:r>
              <a:rPr lang="sk-SK" dirty="0" smtClean="0"/>
              <a:t> v logistické </a:t>
            </a:r>
            <a:r>
              <a:rPr lang="sk-SK" dirty="0" err="1" smtClean="0"/>
              <a:t>regresi</a:t>
            </a:r>
            <a:r>
              <a:rPr lang="sk-SK" dirty="0" smtClean="0"/>
              <a:t> </a:t>
            </a:r>
            <a:r>
              <a:rPr lang="sk-SK" dirty="0" err="1" smtClean="0"/>
              <a:t>zpochybňují</a:t>
            </a:r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3326046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err="1" smtClean="0"/>
              <a:t>Wald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/>
          </a:bodyPr>
          <a:lstStyle/>
          <a:p>
            <a:r>
              <a:rPr lang="sk-SK" dirty="0" smtClean="0"/>
              <a:t>Ukazuje, zda je koeficient </a:t>
            </a:r>
            <a:r>
              <a:rPr lang="sk-SK" dirty="0" err="1" smtClean="0"/>
              <a:t>prediktoru</a:t>
            </a:r>
            <a:r>
              <a:rPr lang="sk-SK" dirty="0" smtClean="0"/>
              <a:t> (</a:t>
            </a:r>
            <a:r>
              <a:rPr lang="sk-SK" i="1" dirty="0" smtClean="0"/>
              <a:t>b</a:t>
            </a:r>
            <a:r>
              <a:rPr lang="sk-SK" dirty="0" smtClean="0"/>
              <a:t>) </a:t>
            </a:r>
            <a:r>
              <a:rPr lang="sk-SK" dirty="0" err="1" smtClean="0"/>
              <a:t>signifikantně</a:t>
            </a:r>
            <a:r>
              <a:rPr lang="sk-SK" dirty="0" smtClean="0"/>
              <a:t> odlišný od nuly </a:t>
            </a:r>
            <a:r>
              <a:rPr lang="sk-SK" dirty="0" smtClean="0">
                <a:sym typeface="Wingdings" panose="05000000000000000000" pitchFamily="2" charset="2"/>
              </a:rPr>
              <a:t> v </a:t>
            </a:r>
            <a:r>
              <a:rPr lang="sk-SK" dirty="0" err="1" smtClean="0">
                <a:sym typeface="Wingdings" panose="05000000000000000000" pitchFamily="2" charset="2"/>
              </a:rPr>
              <a:t>takovém</a:t>
            </a:r>
            <a:r>
              <a:rPr lang="sk-SK" dirty="0" smtClean="0">
                <a:sym typeface="Wingdings" panose="05000000000000000000" pitchFamily="2" charset="2"/>
              </a:rPr>
              <a:t> případě </a:t>
            </a:r>
            <a:r>
              <a:rPr lang="sk-SK" dirty="0" err="1" smtClean="0">
                <a:sym typeface="Wingdings" panose="05000000000000000000" pitchFamily="2" charset="2"/>
              </a:rPr>
              <a:t>signifikantně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přispívá</a:t>
            </a:r>
            <a:r>
              <a:rPr lang="sk-SK" dirty="0" smtClean="0">
                <a:sym typeface="Wingdings" panose="05000000000000000000" pitchFamily="2" charset="2"/>
              </a:rPr>
              <a:t> k </a:t>
            </a:r>
            <a:r>
              <a:rPr lang="sk-SK" dirty="0" err="1" smtClean="0">
                <a:sym typeface="Wingdings" panose="05000000000000000000" pitchFamily="2" charset="2"/>
              </a:rPr>
              <a:t>predikci</a:t>
            </a:r>
            <a:r>
              <a:rPr lang="sk-SK" dirty="0" smtClean="0">
                <a:sym typeface="Wingdings" panose="05000000000000000000" pitchFamily="2" charset="2"/>
              </a:rPr>
              <a:t> závislé proměnné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 err="1" smtClean="0">
                <a:sym typeface="Wingdings" panose="05000000000000000000" pitchFamily="2" charset="2"/>
              </a:rPr>
              <a:t>Počítá</a:t>
            </a:r>
            <a:r>
              <a:rPr lang="sk-SK" dirty="0" smtClean="0">
                <a:sym typeface="Wingdings" panose="05000000000000000000" pitchFamily="2" charset="2"/>
              </a:rPr>
              <a:t> se jako </a:t>
            </a:r>
            <a:r>
              <a:rPr lang="sk-SK" dirty="0" err="1" smtClean="0">
                <a:sym typeface="Wingdings" panose="05000000000000000000" pitchFamily="2" charset="2"/>
              </a:rPr>
              <a:t>podíl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regresního</a:t>
            </a:r>
            <a:r>
              <a:rPr lang="sk-SK" dirty="0" smtClean="0">
                <a:sym typeface="Wingdings" panose="05000000000000000000" pitchFamily="2" charset="2"/>
              </a:rPr>
              <a:t> koeficientu (</a:t>
            </a:r>
            <a:r>
              <a:rPr lang="sk-SK" i="1" dirty="0" smtClean="0">
                <a:sym typeface="Wingdings" panose="05000000000000000000" pitchFamily="2" charset="2"/>
              </a:rPr>
              <a:t>b</a:t>
            </a:r>
            <a:r>
              <a:rPr lang="sk-SK" dirty="0" smtClean="0">
                <a:sym typeface="Wingdings" panose="05000000000000000000" pitchFamily="2" charset="2"/>
              </a:rPr>
              <a:t>) a jeho </a:t>
            </a:r>
            <a:r>
              <a:rPr lang="sk-SK" dirty="0" err="1" smtClean="0">
                <a:sym typeface="Wingdings" panose="05000000000000000000" pitchFamily="2" charset="2"/>
              </a:rPr>
              <a:t>standardní</a:t>
            </a:r>
            <a:r>
              <a:rPr lang="sk-SK" dirty="0" smtClean="0">
                <a:sym typeface="Wingdings" panose="05000000000000000000" pitchFamily="2" charset="2"/>
              </a:rPr>
              <a:t> chyby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 smtClean="0">
                <a:sym typeface="Wingdings" panose="05000000000000000000" pitchFamily="2" charset="2"/>
              </a:rPr>
              <a:t>Při vysokých </a:t>
            </a:r>
            <a:r>
              <a:rPr lang="sk-SK" i="1" dirty="0" smtClean="0">
                <a:sym typeface="Wingdings" panose="05000000000000000000" pitchFamily="2" charset="2"/>
              </a:rPr>
              <a:t>b</a:t>
            </a:r>
            <a:r>
              <a:rPr lang="sk-SK" dirty="0" smtClean="0">
                <a:sym typeface="Wingdings" panose="05000000000000000000" pitchFamily="2" charset="2"/>
              </a:rPr>
              <a:t> má jejich </a:t>
            </a:r>
            <a:r>
              <a:rPr lang="sk-SK" dirty="0" err="1" smtClean="0">
                <a:sym typeface="Wingdings" panose="05000000000000000000" pitchFamily="2" charset="2"/>
              </a:rPr>
              <a:t>standardní</a:t>
            </a:r>
            <a:r>
              <a:rPr lang="sk-SK" dirty="0" smtClean="0">
                <a:sym typeface="Wingdings" panose="05000000000000000000" pitchFamily="2" charset="2"/>
              </a:rPr>
              <a:t> chyba </a:t>
            </a:r>
            <a:r>
              <a:rPr lang="sk-SK" dirty="0" err="1" smtClean="0">
                <a:sym typeface="Wingdings" panose="05000000000000000000" pitchFamily="2" charset="2"/>
              </a:rPr>
              <a:t>tendenci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uměle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růst</a:t>
            </a:r>
            <a:r>
              <a:rPr lang="sk-SK" dirty="0" smtClean="0">
                <a:sym typeface="Wingdings" panose="05000000000000000000" pitchFamily="2" charset="2"/>
              </a:rPr>
              <a:t>  </a:t>
            </a:r>
            <a:r>
              <a:rPr lang="sk-SK" dirty="0" err="1" smtClean="0">
                <a:sym typeface="Wingdings" panose="05000000000000000000" pitchFamily="2" charset="2"/>
              </a:rPr>
              <a:t>Wald</a:t>
            </a:r>
            <a:r>
              <a:rPr lang="sk-SK" dirty="0" smtClean="0">
                <a:sym typeface="Wingdings" panose="05000000000000000000" pitchFamily="2" charset="2"/>
              </a:rPr>
              <a:t> může bez </a:t>
            </a:r>
            <a:r>
              <a:rPr lang="sk-SK" dirty="0" err="1" smtClean="0">
                <a:sym typeface="Wingdings" panose="05000000000000000000" pitchFamily="2" charset="2"/>
              </a:rPr>
              <a:t>věcného</a:t>
            </a:r>
            <a:r>
              <a:rPr lang="sk-SK" dirty="0" smtClean="0">
                <a:sym typeface="Wingdings" panose="05000000000000000000" pitchFamily="2" charset="2"/>
              </a:rPr>
              <a:t> základu ukázat </a:t>
            </a:r>
            <a:r>
              <a:rPr lang="sk-SK" dirty="0" err="1" smtClean="0">
                <a:sym typeface="Wingdings" panose="05000000000000000000" pitchFamily="2" charset="2"/>
              </a:rPr>
              <a:t>nesignifikantní</a:t>
            </a:r>
            <a:r>
              <a:rPr lang="sk-SK" dirty="0" smtClean="0">
                <a:sym typeface="Wingdings" panose="05000000000000000000" pitchFamily="2" charset="2"/>
              </a:rPr>
              <a:t> zjištění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3491283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err="1" smtClean="0"/>
              <a:t>Odds</a:t>
            </a:r>
            <a:r>
              <a:rPr lang="cs-CZ" dirty="0" smtClean="0"/>
              <a:t> ratio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/>
          </a:bodyPr>
          <a:lstStyle/>
          <a:p>
            <a:r>
              <a:rPr lang="sk-SK" dirty="0" err="1" smtClean="0">
                <a:sym typeface="Wingdings" panose="05000000000000000000" pitchFamily="2" charset="2"/>
              </a:rPr>
              <a:t>Ukazatel</a:t>
            </a:r>
            <a:r>
              <a:rPr lang="sk-SK" dirty="0" smtClean="0">
                <a:sym typeface="Wingdings" panose="05000000000000000000" pitchFamily="2" charset="2"/>
              </a:rPr>
              <a:t> efektu </a:t>
            </a:r>
            <a:r>
              <a:rPr lang="sk-SK" dirty="0" err="1" smtClean="0">
                <a:sym typeface="Wingdings" panose="05000000000000000000" pitchFamily="2" charset="2"/>
              </a:rPr>
              <a:t>prediktorů</a:t>
            </a:r>
            <a:r>
              <a:rPr lang="sk-SK" dirty="0" smtClean="0">
                <a:sym typeface="Wingdings" panose="05000000000000000000" pitchFamily="2" charset="2"/>
              </a:rPr>
              <a:t>, jednoduchá interpretace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 smtClean="0">
                <a:sym typeface="Wingdings" panose="05000000000000000000" pitchFamily="2" charset="2"/>
              </a:rPr>
              <a:t>Ukazuje, jak se </a:t>
            </a:r>
            <a:r>
              <a:rPr lang="sk-SK" dirty="0" err="1" smtClean="0">
                <a:sym typeface="Wingdings" panose="05000000000000000000" pitchFamily="2" charset="2"/>
              </a:rPr>
              <a:t>se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změnou</a:t>
            </a:r>
            <a:r>
              <a:rPr lang="sk-SK" dirty="0" smtClean="0">
                <a:sym typeface="Wingdings" panose="05000000000000000000" pitchFamily="2" charset="2"/>
              </a:rPr>
              <a:t> nezávislé proměnné o jednotku </a:t>
            </a:r>
            <a:r>
              <a:rPr lang="sk-SK" dirty="0" err="1" smtClean="0">
                <a:sym typeface="Wingdings" panose="05000000000000000000" pitchFamily="2" charset="2"/>
              </a:rPr>
              <a:t>mění</a:t>
            </a:r>
            <a:r>
              <a:rPr lang="sk-SK" dirty="0" smtClean="0">
                <a:sym typeface="Wingdings" panose="05000000000000000000" pitchFamily="2" charset="2"/>
              </a:rPr>
              <a:t> šance na to, že nastane konkrétní výstup v závislé proměnné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 smtClean="0">
                <a:sym typeface="Wingdings" panose="05000000000000000000" pitchFamily="2" charset="2"/>
              </a:rPr>
              <a:t>Hodnoty nad 1 </a:t>
            </a:r>
            <a:r>
              <a:rPr lang="sk-SK" dirty="0" err="1" smtClean="0">
                <a:sym typeface="Wingdings" panose="05000000000000000000" pitchFamily="2" charset="2"/>
              </a:rPr>
              <a:t>znamenají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nárůst</a:t>
            </a:r>
            <a:r>
              <a:rPr lang="sk-SK" dirty="0" smtClean="0">
                <a:sym typeface="Wingdings" panose="05000000000000000000" pitchFamily="2" charset="2"/>
              </a:rPr>
              <a:t> šancí, hodnoty pod 1 pokles</a:t>
            </a:r>
            <a:endParaRPr lang="sk-SK" dirty="0">
              <a:sym typeface="Wingdings" panose="05000000000000000000" pitchFamily="2" charset="2"/>
            </a:endParaRPr>
          </a:p>
          <a:p>
            <a:endParaRPr lang="sk-SK" dirty="0" smtClean="0"/>
          </a:p>
          <a:p>
            <a:r>
              <a:rPr lang="sk-SK" dirty="0" smtClean="0">
                <a:sym typeface="Wingdings" panose="05000000000000000000" pitchFamily="2" charset="2"/>
              </a:rPr>
              <a:t>Ve výstupu </a:t>
            </a:r>
            <a:r>
              <a:rPr lang="sk-SK" dirty="0">
                <a:sym typeface="Wingdings" panose="05000000000000000000" pitchFamily="2" charset="2"/>
              </a:rPr>
              <a:t>SPSS </a:t>
            </a:r>
            <a:r>
              <a:rPr lang="sk-SK" dirty="0" err="1" smtClean="0">
                <a:sym typeface="Wingdings" panose="05000000000000000000" pitchFamily="2" charset="2"/>
              </a:rPr>
              <a:t>zapisováno</a:t>
            </a:r>
            <a:r>
              <a:rPr lang="sk-SK" dirty="0" smtClean="0">
                <a:sym typeface="Wingdings" panose="05000000000000000000" pitchFamily="2" charset="2"/>
              </a:rPr>
              <a:t> jako </a:t>
            </a:r>
            <a:r>
              <a:rPr lang="sk-SK" dirty="0" err="1">
                <a:sym typeface="Wingdings" panose="05000000000000000000" pitchFamily="2" charset="2"/>
              </a:rPr>
              <a:t>Exp</a:t>
            </a:r>
            <a:r>
              <a:rPr lang="sk-SK" dirty="0">
                <a:sym typeface="Wingdings" panose="05000000000000000000" pitchFamily="2" charset="2"/>
              </a:rPr>
              <a:t>(B)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3112330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Předpoklady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805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smtClean="0">
                <a:sym typeface="Wingdings" panose="05000000000000000000" pitchFamily="2" charset="2"/>
              </a:rPr>
              <a:t>1. </a:t>
            </a:r>
            <a:r>
              <a:rPr lang="sk-SK" dirty="0" err="1" smtClean="0">
                <a:sym typeface="Wingdings" panose="05000000000000000000" pitchFamily="2" charset="2"/>
              </a:rPr>
              <a:t>Nezávislost</a:t>
            </a:r>
            <a:r>
              <a:rPr lang="sk-SK" dirty="0" smtClean="0">
                <a:sym typeface="Wingdings" panose="05000000000000000000" pitchFamily="2" charset="2"/>
              </a:rPr>
              <a:t> pozorování</a:t>
            </a:r>
          </a:p>
          <a:p>
            <a:endParaRPr lang="sk-SK" sz="14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k-SK" dirty="0" smtClean="0">
                <a:sym typeface="Wingdings" panose="05000000000000000000" pitchFamily="2" charset="2"/>
              </a:rPr>
              <a:t>2. </a:t>
            </a:r>
            <a:r>
              <a:rPr lang="sk-SK" dirty="0" err="1" smtClean="0">
                <a:sym typeface="Wingdings" panose="05000000000000000000" pitchFamily="2" charset="2"/>
              </a:rPr>
              <a:t>Absence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multikolinearity</a:t>
            </a:r>
            <a:endParaRPr lang="sk-SK" dirty="0" smtClean="0">
              <a:sym typeface="Wingdings" panose="05000000000000000000" pitchFamily="2" charset="2"/>
            </a:endParaRPr>
          </a:p>
          <a:p>
            <a:endParaRPr lang="sk-SK" sz="14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k-SK" dirty="0" smtClean="0">
                <a:sym typeface="Wingdings" panose="05000000000000000000" pitchFamily="2" charset="2"/>
              </a:rPr>
              <a:t>3. </a:t>
            </a:r>
            <a:r>
              <a:rPr lang="sk-SK" dirty="0" err="1" smtClean="0">
                <a:sym typeface="Wingdings" panose="05000000000000000000" pitchFamily="2" charset="2"/>
              </a:rPr>
              <a:t>Linearita</a:t>
            </a:r>
            <a:endParaRPr lang="sk-SK" dirty="0" smtClean="0">
              <a:sym typeface="Wingdings" panose="05000000000000000000" pitchFamily="2" charset="2"/>
            </a:endParaRPr>
          </a:p>
          <a:p>
            <a:pPr lvl="1"/>
            <a:r>
              <a:rPr lang="sk-SK" dirty="0" smtClean="0">
                <a:sym typeface="Wingdings" panose="05000000000000000000" pitchFamily="2" charset="2"/>
              </a:rPr>
              <a:t>V </a:t>
            </a:r>
            <a:r>
              <a:rPr lang="sk-SK" dirty="0" err="1" smtClean="0">
                <a:sym typeface="Wingdings" panose="05000000000000000000" pitchFamily="2" charset="2"/>
              </a:rPr>
              <a:t>lineární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regresi</a:t>
            </a:r>
            <a:r>
              <a:rPr lang="sk-SK" dirty="0" smtClean="0">
                <a:sym typeface="Wingdings" panose="05000000000000000000" pitchFamily="2" charset="2"/>
              </a:rPr>
              <a:t> je </a:t>
            </a:r>
            <a:r>
              <a:rPr lang="sk-SK" dirty="0" err="1" smtClean="0">
                <a:sym typeface="Wingdings" panose="05000000000000000000" pitchFamily="2" charset="2"/>
              </a:rPr>
              <a:t>podmínkou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lineární</a:t>
            </a:r>
            <a:r>
              <a:rPr lang="sk-SK" dirty="0" smtClean="0">
                <a:sym typeface="Wingdings" panose="05000000000000000000" pitchFamily="2" charset="2"/>
              </a:rPr>
              <a:t> vztah mezi nezávislou a závislou proměnnou</a:t>
            </a:r>
          </a:p>
          <a:p>
            <a:pPr lvl="1"/>
            <a:r>
              <a:rPr lang="sk-SK" dirty="0" smtClean="0">
                <a:sym typeface="Wingdings" panose="05000000000000000000" pitchFamily="2" charset="2"/>
              </a:rPr>
              <a:t>V logistické toto neplatí – </a:t>
            </a:r>
            <a:r>
              <a:rPr lang="sk-SK" dirty="0" err="1" smtClean="0">
                <a:sym typeface="Wingdings" panose="05000000000000000000" pitchFamily="2" charset="2"/>
              </a:rPr>
              <a:t>podmínkou</a:t>
            </a:r>
            <a:r>
              <a:rPr lang="sk-SK" dirty="0" smtClean="0">
                <a:sym typeface="Wingdings" panose="05000000000000000000" pitchFamily="2" charset="2"/>
              </a:rPr>
              <a:t> je </a:t>
            </a:r>
            <a:r>
              <a:rPr lang="sk-SK" dirty="0" err="1" smtClean="0">
                <a:sym typeface="Wingdings" panose="05000000000000000000" pitchFamily="2" charset="2"/>
              </a:rPr>
              <a:t>lineární</a:t>
            </a:r>
            <a:r>
              <a:rPr lang="sk-SK" dirty="0" smtClean="0">
                <a:sym typeface="Wingdings" panose="05000000000000000000" pitchFamily="2" charset="2"/>
              </a:rPr>
              <a:t> vztah mezi </a:t>
            </a:r>
            <a:r>
              <a:rPr lang="sk-SK" b="1" dirty="0" err="1" smtClean="0">
                <a:sym typeface="Wingdings" panose="05000000000000000000" pitchFamily="2" charset="2"/>
              </a:rPr>
              <a:t>kontinuální</a:t>
            </a:r>
            <a:r>
              <a:rPr lang="sk-SK" dirty="0" smtClean="0">
                <a:sym typeface="Wingdings" panose="05000000000000000000" pitchFamily="2" charset="2"/>
              </a:rPr>
              <a:t> nezávislou proměnnou a </a:t>
            </a:r>
            <a:r>
              <a:rPr lang="sk-SK" dirty="0" err="1" smtClean="0">
                <a:sym typeface="Wingdings" panose="05000000000000000000" pitchFamily="2" charset="2"/>
              </a:rPr>
              <a:t>logaritmem</a:t>
            </a:r>
            <a:r>
              <a:rPr lang="sk-SK" dirty="0" smtClean="0">
                <a:sym typeface="Wingdings" panose="05000000000000000000" pitchFamily="2" charset="2"/>
              </a:rPr>
              <a:t> závislé proměnné</a:t>
            </a:r>
          </a:p>
          <a:p>
            <a:pPr lvl="1"/>
            <a:r>
              <a:rPr lang="sk-SK" dirty="0" smtClean="0">
                <a:sym typeface="Wingdings" panose="05000000000000000000" pitchFamily="2" charset="2"/>
              </a:rPr>
              <a:t>Jednoduché </a:t>
            </a:r>
            <a:r>
              <a:rPr lang="sk-SK" dirty="0" err="1" smtClean="0">
                <a:sym typeface="Wingdings" panose="05000000000000000000" pitchFamily="2" charset="2"/>
              </a:rPr>
              <a:t>testování</a:t>
            </a:r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1451836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Možné problémy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/>
          </a:bodyPr>
          <a:lstStyle/>
          <a:p>
            <a:r>
              <a:rPr lang="sk-SK" dirty="0" err="1" smtClean="0">
                <a:sym typeface="Wingdings" panose="05000000000000000000" pitchFamily="2" charset="2"/>
              </a:rPr>
              <a:t>Nedostatek</a:t>
            </a:r>
            <a:r>
              <a:rPr lang="sk-SK" dirty="0" smtClean="0">
                <a:sym typeface="Wingdings" panose="05000000000000000000" pitchFamily="2" charset="2"/>
              </a:rPr>
              <a:t> informací od </a:t>
            </a:r>
            <a:r>
              <a:rPr lang="sk-SK" dirty="0" err="1" smtClean="0">
                <a:sym typeface="Wingdings" panose="05000000000000000000" pitchFamily="2" charset="2"/>
              </a:rPr>
              <a:t>prediktorů</a:t>
            </a:r>
            <a:r>
              <a:rPr lang="sk-SK" dirty="0" smtClean="0">
                <a:sym typeface="Wingdings" panose="05000000000000000000" pitchFamily="2" charset="2"/>
              </a:rPr>
              <a:t>:</a:t>
            </a:r>
          </a:p>
          <a:p>
            <a:pPr lvl="1"/>
            <a:r>
              <a:rPr lang="sk-SK" dirty="0" err="1" smtClean="0">
                <a:sym typeface="Wingdings" panose="05000000000000000000" pitchFamily="2" charset="2"/>
              </a:rPr>
              <a:t>Neexistují</a:t>
            </a:r>
            <a:r>
              <a:rPr lang="sk-SK" dirty="0" smtClean="0">
                <a:sym typeface="Wingdings" panose="05000000000000000000" pitchFamily="2" charset="2"/>
              </a:rPr>
              <a:t> data pro všechny kombinace hodnot proměnných</a:t>
            </a:r>
          </a:p>
          <a:p>
            <a:pPr lvl="1"/>
            <a:r>
              <a:rPr lang="sk-SK" dirty="0" smtClean="0">
                <a:sym typeface="Wingdings" panose="05000000000000000000" pitchFamily="2" charset="2"/>
              </a:rPr>
              <a:t>„</a:t>
            </a:r>
            <a:r>
              <a:rPr lang="sk-SK" dirty="0" err="1" smtClean="0">
                <a:sym typeface="Wingdings" panose="05000000000000000000" pitchFamily="2" charset="2"/>
              </a:rPr>
              <a:t>Prázdná</a:t>
            </a:r>
            <a:r>
              <a:rPr lang="sk-SK" dirty="0" smtClean="0">
                <a:sym typeface="Wingdings" panose="05000000000000000000" pitchFamily="2" charset="2"/>
              </a:rPr>
              <a:t> místa“ v </a:t>
            </a:r>
            <a:r>
              <a:rPr lang="sk-SK" dirty="0" err="1" smtClean="0">
                <a:sym typeface="Wingdings" panose="05000000000000000000" pitchFamily="2" charset="2"/>
              </a:rPr>
              <a:t>kombinaci</a:t>
            </a:r>
            <a:r>
              <a:rPr lang="sk-SK" dirty="0" smtClean="0">
                <a:sym typeface="Wingdings" panose="05000000000000000000" pitchFamily="2" charset="2"/>
              </a:rPr>
              <a:t> hodnot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 smtClean="0">
                <a:sym typeface="Wingdings" panose="05000000000000000000" pitchFamily="2" charset="2"/>
              </a:rPr>
              <a:t>Kompletní </a:t>
            </a:r>
            <a:r>
              <a:rPr lang="sk-SK" dirty="0" err="1" smtClean="0">
                <a:sym typeface="Wingdings" panose="05000000000000000000" pitchFamily="2" charset="2"/>
              </a:rPr>
              <a:t>oddělení</a:t>
            </a:r>
            <a:r>
              <a:rPr lang="sk-SK" dirty="0" smtClean="0">
                <a:sym typeface="Wingdings" panose="05000000000000000000" pitchFamily="2" charset="2"/>
              </a:rPr>
              <a:t>:</a:t>
            </a:r>
          </a:p>
          <a:p>
            <a:pPr lvl="1"/>
            <a:r>
              <a:rPr lang="sk-SK" dirty="0" err="1" smtClean="0">
                <a:sym typeface="Wingdings" panose="05000000000000000000" pitchFamily="2" charset="2"/>
              </a:rPr>
              <a:t>Zdánlivý</a:t>
            </a:r>
            <a:r>
              <a:rPr lang="sk-SK" dirty="0" smtClean="0">
                <a:sym typeface="Wingdings" panose="05000000000000000000" pitchFamily="2" charset="2"/>
              </a:rPr>
              <a:t> paradox - </a:t>
            </a:r>
            <a:r>
              <a:rPr lang="sk-SK" dirty="0" err="1" smtClean="0">
                <a:sym typeface="Wingdings" panose="05000000000000000000" pitchFamily="2" charset="2"/>
              </a:rPr>
              <a:t>nastává</a:t>
            </a:r>
            <a:r>
              <a:rPr lang="sk-SK" dirty="0" smtClean="0">
                <a:sym typeface="Wingdings" panose="05000000000000000000" pitchFamily="2" charset="2"/>
              </a:rPr>
              <a:t>, </a:t>
            </a:r>
            <a:r>
              <a:rPr lang="sk-SK" dirty="0" err="1" smtClean="0">
                <a:sym typeface="Wingdings" panose="05000000000000000000" pitchFamily="2" charset="2"/>
              </a:rPr>
              <a:t>když</a:t>
            </a:r>
            <a:r>
              <a:rPr lang="sk-SK" dirty="0" smtClean="0">
                <a:sym typeface="Wingdings" panose="05000000000000000000" pitchFamily="2" charset="2"/>
              </a:rPr>
              <a:t> pomocí nezávislé proměnné anebo proměnných dokážeme dokonale predikovat závislou proměnnou</a:t>
            </a:r>
          </a:p>
          <a:p>
            <a:pPr lvl="1"/>
            <a:r>
              <a:rPr lang="sk-SK" dirty="0" smtClean="0">
                <a:sym typeface="Wingdings" panose="05000000000000000000" pitchFamily="2" charset="2"/>
              </a:rPr>
              <a:t>Řešení – více dat anebo méně proměnných</a:t>
            </a:r>
          </a:p>
          <a:p>
            <a:pPr lvl="1"/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2512093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778" y="714374"/>
            <a:ext cx="7654597" cy="552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17432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025" y="576263"/>
            <a:ext cx="79819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74255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Příklad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/>
          </a:bodyPr>
          <a:lstStyle/>
          <a:p>
            <a:r>
              <a:rPr lang="sk-SK" dirty="0" smtClean="0">
                <a:sym typeface="Wingdings" panose="05000000000000000000" pitchFamily="2" charset="2"/>
              </a:rPr>
              <a:t>Měření efektu </a:t>
            </a:r>
            <a:r>
              <a:rPr lang="sk-SK" dirty="0" err="1" smtClean="0">
                <a:sym typeface="Wingdings" panose="05000000000000000000" pitchFamily="2" charset="2"/>
              </a:rPr>
              <a:t>léčebného</a:t>
            </a:r>
            <a:r>
              <a:rPr lang="sk-SK" dirty="0" smtClean="0">
                <a:sym typeface="Wingdings" panose="05000000000000000000" pitchFamily="2" charset="2"/>
              </a:rPr>
              <a:t> zákroku na </a:t>
            </a:r>
            <a:r>
              <a:rPr lang="sk-SK" dirty="0" err="1" smtClean="0">
                <a:sym typeface="Wingdings" panose="05000000000000000000" pitchFamily="2" charset="2"/>
              </a:rPr>
              <a:t>úspěšné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vyléčení</a:t>
            </a:r>
            <a:r>
              <a:rPr lang="sk-SK" dirty="0" smtClean="0">
                <a:sym typeface="Wingdings" panose="05000000000000000000" pitchFamily="2" charset="2"/>
              </a:rPr>
              <a:t> pacienta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 smtClean="0">
                <a:sym typeface="Wingdings" panose="05000000000000000000" pitchFamily="2" charset="2"/>
              </a:rPr>
              <a:t>Závislá proměnná:</a:t>
            </a:r>
          </a:p>
          <a:p>
            <a:pPr lvl="1"/>
            <a:r>
              <a:rPr lang="sk-SK" dirty="0" err="1" smtClean="0">
                <a:sym typeface="Wingdings" panose="05000000000000000000" pitchFamily="2" charset="2"/>
              </a:rPr>
              <a:t>Binární</a:t>
            </a:r>
            <a:r>
              <a:rPr lang="sk-SK" dirty="0" smtClean="0">
                <a:sym typeface="Wingdings" panose="05000000000000000000" pitchFamily="2" charset="2"/>
              </a:rPr>
              <a:t> (0/1)</a:t>
            </a:r>
          </a:p>
          <a:p>
            <a:pPr lvl="1"/>
            <a:r>
              <a:rPr lang="sk-SK" dirty="0" err="1" smtClean="0">
                <a:sym typeface="Wingdings" panose="05000000000000000000" pitchFamily="2" charset="2"/>
              </a:rPr>
              <a:t>Vyléčený</a:t>
            </a:r>
            <a:r>
              <a:rPr lang="sk-SK" dirty="0" smtClean="0">
                <a:sym typeface="Wingdings" panose="05000000000000000000" pitchFamily="2" charset="2"/>
              </a:rPr>
              <a:t>/</a:t>
            </a:r>
            <a:r>
              <a:rPr lang="sk-SK" dirty="0" err="1" smtClean="0">
                <a:sym typeface="Wingdings" panose="05000000000000000000" pitchFamily="2" charset="2"/>
              </a:rPr>
              <a:t>nevyléčený</a:t>
            </a:r>
            <a:r>
              <a:rPr lang="sk-SK" dirty="0" smtClean="0">
                <a:sym typeface="Wingdings" panose="05000000000000000000" pitchFamily="2" charset="2"/>
              </a:rPr>
              <a:t> pacient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 smtClean="0">
                <a:sym typeface="Wingdings" panose="05000000000000000000" pitchFamily="2" charset="2"/>
              </a:rPr>
              <a:t>Nezávislé proměnné:</a:t>
            </a:r>
          </a:p>
          <a:p>
            <a:pPr lvl="1"/>
            <a:r>
              <a:rPr lang="sk-SK" dirty="0" smtClean="0">
                <a:sym typeface="Wingdings" panose="05000000000000000000" pitchFamily="2" charset="2"/>
              </a:rPr>
              <a:t>Zákrok – realizovaný </a:t>
            </a:r>
            <a:r>
              <a:rPr lang="sk-SK" dirty="0" err="1" smtClean="0">
                <a:sym typeface="Wingdings" panose="05000000000000000000" pitchFamily="2" charset="2"/>
              </a:rPr>
              <a:t>vs</a:t>
            </a:r>
            <a:r>
              <a:rPr lang="sk-SK" dirty="0" smtClean="0">
                <a:sym typeface="Wingdings" panose="05000000000000000000" pitchFamily="2" charset="2"/>
              </a:rPr>
              <a:t>. nerealizovaný</a:t>
            </a:r>
          </a:p>
          <a:p>
            <a:pPr lvl="1"/>
            <a:r>
              <a:rPr lang="sk-SK" dirty="0" err="1" smtClean="0">
                <a:sym typeface="Wingdings" panose="05000000000000000000" pitchFamily="2" charset="2"/>
              </a:rPr>
              <a:t>Trvání</a:t>
            </a:r>
            <a:r>
              <a:rPr lang="sk-SK" dirty="0" smtClean="0">
                <a:sym typeface="Wingdings" panose="05000000000000000000" pitchFamily="2" charset="2"/>
              </a:rPr>
              <a:t> nemoci ve </a:t>
            </a:r>
            <a:r>
              <a:rPr lang="sk-SK" dirty="0" err="1" smtClean="0">
                <a:sym typeface="Wingdings" panose="05000000000000000000" pitchFamily="2" charset="2"/>
              </a:rPr>
              <a:t>dnech</a:t>
            </a:r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475732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Práce v SPSS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/>
          </a:bodyPr>
          <a:lstStyle/>
          <a:p>
            <a:r>
              <a:rPr lang="sk-SK" dirty="0" err="1" smtClean="0">
                <a:sym typeface="Wingdings" panose="05000000000000000000" pitchFamily="2" charset="2"/>
              </a:rPr>
              <a:t>Analyze</a:t>
            </a:r>
            <a:r>
              <a:rPr lang="sk-SK" dirty="0" smtClean="0">
                <a:sym typeface="Wingdings" panose="05000000000000000000" pitchFamily="2" charset="2"/>
              </a:rPr>
              <a:t>  </a:t>
            </a:r>
            <a:r>
              <a:rPr lang="sk-SK" dirty="0" err="1" smtClean="0">
                <a:sym typeface="Wingdings" panose="05000000000000000000" pitchFamily="2" charset="2"/>
              </a:rPr>
              <a:t>Regression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</a:t>
            </a:r>
            <a:r>
              <a:rPr lang="sk-SK" dirty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Binary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Logistic</a:t>
            </a:r>
            <a:endParaRPr lang="sk-SK" dirty="0" smtClean="0">
              <a:sym typeface="Wingdings" panose="05000000000000000000" pitchFamily="2" charset="2"/>
            </a:endParaRPr>
          </a:p>
          <a:p>
            <a:pPr lvl="1"/>
            <a:r>
              <a:rPr lang="sk-SK" dirty="0" smtClean="0">
                <a:sym typeface="Wingdings" panose="05000000000000000000" pitchFamily="2" charset="2"/>
              </a:rPr>
              <a:t>Závislá proměnná do </a:t>
            </a:r>
            <a:r>
              <a:rPr lang="sk-SK" i="1" dirty="0" err="1" smtClean="0">
                <a:sym typeface="Wingdings" panose="05000000000000000000" pitchFamily="2" charset="2"/>
              </a:rPr>
              <a:t>Dependent</a:t>
            </a:r>
            <a:endParaRPr lang="sk-SK" i="1" dirty="0" smtClean="0">
              <a:sym typeface="Wingdings" panose="05000000000000000000" pitchFamily="2" charset="2"/>
            </a:endParaRPr>
          </a:p>
          <a:p>
            <a:pPr lvl="1"/>
            <a:r>
              <a:rPr lang="sk-SK" dirty="0" smtClean="0">
                <a:sym typeface="Wingdings" panose="05000000000000000000" pitchFamily="2" charset="2"/>
              </a:rPr>
              <a:t>Nezávislé do </a:t>
            </a:r>
            <a:r>
              <a:rPr lang="sk-SK" i="1" dirty="0" err="1" smtClean="0">
                <a:sym typeface="Wingdings" panose="05000000000000000000" pitchFamily="2" charset="2"/>
              </a:rPr>
              <a:t>Covariates</a:t>
            </a:r>
            <a:endParaRPr lang="sk-SK" dirty="0" smtClean="0">
              <a:sym typeface="Wingdings" panose="05000000000000000000" pitchFamily="2" charset="2"/>
            </a:endParaRP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 smtClean="0">
                <a:sym typeface="Wingdings" panose="05000000000000000000" pitchFamily="2" charset="2"/>
              </a:rPr>
              <a:t>Doporučené možnosti v </a:t>
            </a:r>
            <a:r>
              <a:rPr lang="sk-SK" i="1" dirty="0" err="1" smtClean="0">
                <a:sym typeface="Wingdings" panose="05000000000000000000" pitchFamily="2" charset="2"/>
              </a:rPr>
              <a:t>Options</a:t>
            </a:r>
            <a:r>
              <a:rPr lang="sk-SK" dirty="0" smtClean="0">
                <a:sym typeface="Wingdings" panose="05000000000000000000" pitchFamily="2" charset="2"/>
              </a:rPr>
              <a:t> a </a:t>
            </a:r>
            <a:r>
              <a:rPr lang="sk-SK" i="1" dirty="0" err="1" smtClean="0">
                <a:sym typeface="Wingdings" panose="05000000000000000000" pitchFamily="2" charset="2"/>
              </a:rPr>
              <a:t>Save</a:t>
            </a:r>
            <a:r>
              <a:rPr lang="sk-SK" dirty="0" smtClean="0">
                <a:sym typeface="Wingdings" panose="05000000000000000000" pitchFamily="2" charset="2"/>
              </a:rPr>
              <a:t> (Field, 281-282)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 smtClean="0">
                <a:sym typeface="Wingdings" panose="05000000000000000000" pitchFamily="2" charset="2"/>
              </a:rPr>
              <a:t>Výběr metody:</a:t>
            </a:r>
          </a:p>
          <a:p>
            <a:pPr lvl="1"/>
            <a:r>
              <a:rPr lang="sk-SK" dirty="0" err="1" smtClean="0">
                <a:sym typeface="Wingdings" panose="05000000000000000000" pitchFamily="2" charset="2"/>
              </a:rPr>
              <a:t>Enter</a:t>
            </a:r>
            <a:r>
              <a:rPr lang="sk-SK" dirty="0" smtClean="0">
                <a:sym typeface="Wingdings" panose="05000000000000000000" pitchFamily="2" charset="2"/>
              </a:rPr>
              <a:t> – všechny proměnné </a:t>
            </a:r>
            <a:r>
              <a:rPr lang="sk-SK" dirty="0" err="1" smtClean="0">
                <a:sym typeface="Wingdings" panose="05000000000000000000" pitchFamily="2" charset="2"/>
              </a:rPr>
              <a:t>vstoupí</a:t>
            </a:r>
            <a:r>
              <a:rPr lang="sk-SK" dirty="0" smtClean="0">
                <a:sym typeface="Wingdings" panose="05000000000000000000" pitchFamily="2" charset="2"/>
              </a:rPr>
              <a:t> do modelu </a:t>
            </a:r>
            <a:r>
              <a:rPr lang="sk-SK" dirty="0" err="1" smtClean="0">
                <a:sym typeface="Wingdings" panose="05000000000000000000" pitchFamily="2" charset="2"/>
              </a:rPr>
              <a:t>okamžitě</a:t>
            </a:r>
            <a:endParaRPr lang="sk-SK" dirty="0" smtClean="0">
              <a:sym typeface="Wingdings" panose="05000000000000000000" pitchFamily="2" charset="2"/>
            </a:endParaRPr>
          </a:p>
          <a:p>
            <a:pPr lvl="1"/>
            <a:r>
              <a:rPr lang="sk-SK" dirty="0" err="1" smtClean="0">
                <a:sym typeface="Wingdings" panose="05000000000000000000" pitchFamily="2" charset="2"/>
              </a:rPr>
              <a:t>Forward</a:t>
            </a:r>
            <a:r>
              <a:rPr lang="sk-SK" dirty="0" smtClean="0">
                <a:sym typeface="Wingdings" panose="05000000000000000000" pitchFamily="2" charset="2"/>
              </a:rPr>
              <a:t>/</a:t>
            </a:r>
            <a:r>
              <a:rPr lang="sk-SK" dirty="0" err="1" smtClean="0">
                <a:sym typeface="Wingdings" panose="05000000000000000000" pitchFamily="2" charset="2"/>
              </a:rPr>
              <a:t>Backward</a:t>
            </a:r>
            <a:r>
              <a:rPr lang="sk-SK" dirty="0" smtClean="0">
                <a:sym typeface="Wingdings" panose="05000000000000000000" pitchFamily="2" charset="2"/>
              </a:rPr>
              <a:t> – postupné </a:t>
            </a:r>
            <a:r>
              <a:rPr lang="sk-SK" dirty="0" err="1" smtClean="0">
                <a:sym typeface="Wingdings" panose="05000000000000000000" pitchFamily="2" charset="2"/>
              </a:rPr>
              <a:t>vkládání</a:t>
            </a:r>
            <a:r>
              <a:rPr lang="sk-SK" dirty="0" smtClean="0">
                <a:sym typeface="Wingdings" panose="05000000000000000000" pitchFamily="2" charset="2"/>
              </a:rPr>
              <a:t> / </a:t>
            </a:r>
            <a:r>
              <a:rPr lang="sk-SK" dirty="0" err="1" smtClean="0">
                <a:sym typeface="Wingdings" panose="05000000000000000000" pitchFamily="2" charset="2"/>
              </a:rPr>
              <a:t>ubírání</a:t>
            </a:r>
            <a:endParaRPr lang="sk-SK" dirty="0" smtClean="0">
              <a:sym typeface="Wingdings" panose="05000000000000000000" pitchFamily="2" charset="2"/>
            </a:endParaRPr>
          </a:p>
          <a:p>
            <a:pPr lvl="1"/>
            <a:r>
              <a:rPr lang="sk-SK" dirty="0" smtClean="0">
                <a:sym typeface="Wingdings" panose="05000000000000000000" pitchFamily="2" charset="2"/>
              </a:rPr>
              <a:t>Závisí od </a:t>
            </a:r>
            <a:r>
              <a:rPr lang="sk-SK" dirty="0" err="1" smtClean="0">
                <a:sym typeface="Wingdings" panose="05000000000000000000" pitchFamily="2" charset="2"/>
              </a:rPr>
              <a:t>cílů</a:t>
            </a:r>
            <a:r>
              <a:rPr lang="sk-SK" dirty="0" smtClean="0">
                <a:sym typeface="Wingdings" panose="05000000000000000000" pitchFamily="2" charset="2"/>
              </a:rPr>
              <a:t> práce</a:t>
            </a:r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3874342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Práce v SPSS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/>
          </a:bodyPr>
          <a:lstStyle/>
          <a:p>
            <a:r>
              <a:rPr lang="sk-SK" dirty="0" smtClean="0">
                <a:sym typeface="Wingdings" panose="05000000000000000000" pitchFamily="2" charset="2"/>
              </a:rPr>
              <a:t>Zvolené možnosti:</a:t>
            </a:r>
          </a:p>
          <a:p>
            <a:pPr lvl="1"/>
            <a:endParaRPr lang="sk-SK" dirty="0" smtClean="0">
              <a:sym typeface="Wingdings" panose="05000000000000000000" pitchFamily="2" charset="2"/>
            </a:endParaRPr>
          </a:p>
          <a:p>
            <a:pPr lvl="1"/>
            <a:r>
              <a:rPr lang="sk-SK" dirty="0" smtClean="0">
                <a:sym typeface="Wingdings" panose="05000000000000000000" pitchFamily="2" charset="2"/>
              </a:rPr>
              <a:t>Závislá - </a:t>
            </a:r>
            <a:r>
              <a:rPr lang="sk-SK" dirty="0" err="1" smtClean="0">
                <a:sym typeface="Wingdings" panose="05000000000000000000" pitchFamily="2" charset="2"/>
              </a:rPr>
              <a:t>Cured</a:t>
            </a:r>
            <a:endParaRPr lang="sk-SK" dirty="0" smtClean="0">
              <a:sym typeface="Wingdings" panose="05000000000000000000" pitchFamily="2" charset="2"/>
            </a:endParaRPr>
          </a:p>
          <a:p>
            <a:pPr lvl="1"/>
            <a:endParaRPr lang="sk-SK" dirty="0" smtClean="0">
              <a:sym typeface="Wingdings" panose="05000000000000000000" pitchFamily="2" charset="2"/>
            </a:endParaRPr>
          </a:p>
          <a:p>
            <a:pPr lvl="1"/>
            <a:r>
              <a:rPr lang="sk-SK" dirty="0" smtClean="0">
                <a:sym typeface="Wingdings" panose="05000000000000000000" pitchFamily="2" charset="2"/>
              </a:rPr>
              <a:t>Nezávislé – </a:t>
            </a:r>
            <a:r>
              <a:rPr lang="sk-SK" dirty="0" err="1" smtClean="0">
                <a:sym typeface="Wingdings" panose="05000000000000000000" pitchFamily="2" charset="2"/>
              </a:rPr>
              <a:t>Intervention</a:t>
            </a:r>
            <a:r>
              <a:rPr lang="sk-SK" dirty="0" smtClean="0">
                <a:sym typeface="Wingdings" panose="05000000000000000000" pitchFamily="2" charset="2"/>
              </a:rPr>
              <a:t>, </a:t>
            </a:r>
            <a:r>
              <a:rPr lang="sk-SK" dirty="0" err="1" smtClean="0">
                <a:sym typeface="Wingdings" panose="05000000000000000000" pitchFamily="2" charset="2"/>
              </a:rPr>
              <a:t>Duration</a:t>
            </a:r>
            <a:endParaRPr lang="sk-SK" dirty="0" smtClean="0">
              <a:sym typeface="Wingdings" panose="05000000000000000000" pitchFamily="2" charset="2"/>
            </a:endParaRPr>
          </a:p>
          <a:p>
            <a:pPr lvl="1"/>
            <a:endParaRPr lang="sk-SK" dirty="0" smtClean="0">
              <a:sym typeface="Wingdings" panose="05000000000000000000" pitchFamily="2" charset="2"/>
            </a:endParaRPr>
          </a:p>
          <a:p>
            <a:pPr lvl="1"/>
            <a:r>
              <a:rPr lang="sk-SK" dirty="0" smtClean="0">
                <a:sym typeface="Wingdings" panose="05000000000000000000" pitchFamily="2" charset="2"/>
              </a:rPr>
              <a:t>Metoda – </a:t>
            </a:r>
            <a:r>
              <a:rPr lang="sk-SK" dirty="0" err="1" smtClean="0">
                <a:sym typeface="Wingdings" panose="05000000000000000000" pitchFamily="2" charset="2"/>
              </a:rPr>
              <a:t>Forward</a:t>
            </a:r>
            <a:r>
              <a:rPr lang="sk-SK" dirty="0">
                <a:sym typeface="Wingdings" panose="05000000000000000000" pitchFamily="2" charset="2"/>
              </a:rPr>
              <a:t> </a:t>
            </a:r>
            <a:r>
              <a:rPr lang="sk-SK" dirty="0" smtClean="0">
                <a:sym typeface="Wingdings" panose="05000000000000000000" pitchFamily="2" charset="2"/>
              </a:rPr>
              <a:t>LR (</a:t>
            </a:r>
            <a:r>
              <a:rPr lang="sk-SK" dirty="0" err="1" smtClean="0">
                <a:sym typeface="Wingdings" panose="05000000000000000000" pitchFamily="2" charset="2"/>
              </a:rPr>
              <a:t>nejdřív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vytvoří</a:t>
            </a:r>
            <a:r>
              <a:rPr lang="sk-SK" dirty="0" smtClean="0">
                <a:sym typeface="Wingdings" panose="05000000000000000000" pitchFamily="2" charset="2"/>
              </a:rPr>
              <a:t> model pouze s </a:t>
            </a:r>
            <a:r>
              <a:rPr lang="sk-SK" dirty="0" err="1" smtClean="0">
                <a:sym typeface="Wingdings" panose="05000000000000000000" pitchFamily="2" charset="2"/>
              </a:rPr>
              <a:t>konstantou</a:t>
            </a:r>
            <a:r>
              <a:rPr lang="sk-SK" dirty="0" smtClean="0">
                <a:sym typeface="Wingdings" panose="05000000000000000000" pitchFamily="2" charset="2"/>
              </a:rPr>
              <a:t> a </a:t>
            </a:r>
            <a:r>
              <a:rPr lang="sk-SK" dirty="0" err="1" smtClean="0">
                <a:sym typeface="Wingdings" panose="05000000000000000000" pitchFamily="2" charset="2"/>
              </a:rPr>
              <a:t>následně</a:t>
            </a:r>
            <a:r>
              <a:rPr lang="sk-SK" dirty="0" smtClean="0">
                <a:sym typeface="Wingdings" panose="05000000000000000000" pitchFamily="2" charset="2"/>
              </a:rPr>
              <a:t> bude </a:t>
            </a:r>
            <a:r>
              <a:rPr lang="sk-SK" dirty="0" err="1" smtClean="0">
                <a:sym typeface="Wingdings" panose="05000000000000000000" pitchFamily="2" charset="2"/>
              </a:rPr>
              <a:t>přidávat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prediktory</a:t>
            </a:r>
            <a:r>
              <a:rPr lang="sk-SK" dirty="0" smtClean="0">
                <a:sym typeface="Wingdings" panose="05000000000000000000" pitchFamily="2" charset="2"/>
              </a:rPr>
              <a:t> v případě, že jsou </a:t>
            </a:r>
            <a:r>
              <a:rPr lang="sk-SK" dirty="0" err="1" smtClean="0">
                <a:sym typeface="Wingdings" panose="05000000000000000000" pitchFamily="2" charset="2"/>
              </a:rPr>
              <a:t>přínosné</a:t>
            </a:r>
            <a:r>
              <a:rPr lang="sk-SK" dirty="0" smtClean="0">
                <a:sym typeface="Wingdings" panose="05000000000000000000" pitchFamily="2" charset="2"/>
              </a:rPr>
              <a:t>)</a:t>
            </a:r>
          </a:p>
          <a:p>
            <a:pPr lvl="1"/>
            <a:endParaRPr lang="sk-SK" dirty="0" smtClean="0">
              <a:sym typeface="Wingdings" panose="05000000000000000000" pitchFamily="2" charset="2"/>
            </a:endParaRPr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3894724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Logistická regrese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Technika, pomocí které se zjišťuje vliv nezávislých proměnných na závislou proměnnou</a:t>
            </a:r>
          </a:p>
          <a:p>
            <a:endParaRPr lang="cs-CZ" dirty="0" smtClean="0"/>
          </a:p>
          <a:p>
            <a:r>
              <a:rPr lang="cs-CZ" dirty="0" smtClean="0"/>
              <a:t>Využívá se v jiných případech než lineární regrese</a:t>
            </a:r>
          </a:p>
          <a:p>
            <a:endParaRPr lang="cs-CZ" dirty="0" smtClean="0"/>
          </a:p>
          <a:p>
            <a:r>
              <a:rPr lang="cs-CZ" dirty="0" smtClean="0"/>
              <a:t>Rozdíl je v závislé proměnné:</a:t>
            </a:r>
          </a:p>
          <a:p>
            <a:pPr lvl="1"/>
            <a:r>
              <a:rPr lang="cs-CZ" dirty="0" smtClean="0"/>
              <a:t>Lineární – kardinální (anebo dlouhá ordinální)</a:t>
            </a:r>
          </a:p>
          <a:p>
            <a:pPr lvl="1"/>
            <a:r>
              <a:rPr lang="cs-CZ" dirty="0" smtClean="0"/>
              <a:t>Logistická – binární (0/1), krátká kategorická (0/1/2/3)</a:t>
            </a:r>
          </a:p>
          <a:p>
            <a:endParaRPr lang="cs-CZ" dirty="0" smtClean="0"/>
          </a:p>
          <a:p>
            <a:r>
              <a:rPr lang="cs-CZ" dirty="0" smtClean="0"/>
              <a:t>Nezávislé proměnné mohou být všech typů </a:t>
            </a:r>
          </a:p>
        </p:txBody>
      </p:sp>
    </p:spTree>
    <p:extLst>
      <p:ext uri="{BB962C8B-B14F-4D97-AF65-F5344CB8AC3E}">
        <p14:creationId xmlns:p14="http://schemas.microsoft.com/office/powerpoint/2010/main" xmlns="" val="36851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1001" y="396167"/>
            <a:ext cx="4198962" cy="333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1560" y="4005064"/>
            <a:ext cx="537395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79130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79776"/>
          </a:xfrm>
        </p:spPr>
        <p:txBody>
          <a:bodyPr/>
          <a:lstStyle/>
          <a:p>
            <a:r>
              <a:rPr lang="sk-SK" dirty="0" smtClean="0"/>
              <a:t>Jako první je </a:t>
            </a:r>
            <a:r>
              <a:rPr lang="sk-SK" dirty="0" err="1" smtClean="0"/>
              <a:t>popsaný</a:t>
            </a:r>
            <a:r>
              <a:rPr lang="sk-SK" dirty="0" smtClean="0"/>
              <a:t> model pouze s </a:t>
            </a:r>
            <a:r>
              <a:rPr lang="sk-SK" dirty="0" err="1" smtClean="0"/>
              <a:t>konstantou</a:t>
            </a:r>
            <a:endParaRPr lang="sk-SK" dirty="0" smtClean="0"/>
          </a:p>
          <a:p>
            <a:endParaRPr lang="sk-SK" dirty="0"/>
          </a:p>
          <a:p>
            <a:r>
              <a:rPr lang="sk-SK" dirty="0" smtClean="0"/>
              <a:t>Uvedený je </a:t>
            </a:r>
            <a:r>
              <a:rPr lang="sk-SK" dirty="0" err="1" smtClean="0"/>
              <a:t>log-likelihood</a:t>
            </a:r>
            <a:r>
              <a:rPr lang="sk-SK" dirty="0" smtClean="0"/>
              <a:t> (154.08) – </a:t>
            </a:r>
            <a:r>
              <a:rPr lang="sk-SK" dirty="0" err="1" smtClean="0"/>
              <a:t>udává</a:t>
            </a:r>
            <a:r>
              <a:rPr lang="sk-SK" dirty="0" smtClean="0"/>
              <a:t> se v </a:t>
            </a:r>
            <a:r>
              <a:rPr lang="sk-SK" dirty="0" err="1" smtClean="0"/>
              <a:t>podobě</a:t>
            </a:r>
            <a:r>
              <a:rPr lang="sk-SK" dirty="0" smtClean="0"/>
              <a:t> -2 LL, </a:t>
            </a:r>
            <a:r>
              <a:rPr lang="sk-SK" dirty="0" err="1" smtClean="0"/>
              <a:t>což</a:t>
            </a:r>
            <a:r>
              <a:rPr lang="sk-SK" dirty="0" smtClean="0"/>
              <a:t> umožňuje </a:t>
            </a:r>
            <a:r>
              <a:rPr lang="sk-SK" dirty="0" err="1" smtClean="0"/>
              <a:t>posoudit</a:t>
            </a:r>
            <a:r>
              <a:rPr lang="sk-SK" dirty="0" smtClean="0"/>
              <a:t> </a:t>
            </a:r>
            <a:r>
              <a:rPr lang="sk-SK" dirty="0" err="1" smtClean="0"/>
              <a:t>signifikantnost</a:t>
            </a:r>
            <a:endParaRPr lang="sk-SK" dirty="0" smtClean="0"/>
          </a:p>
          <a:p>
            <a:endParaRPr lang="sk-SK" dirty="0"/>
          </a:p>
          <a:p>
            <a:r>
              <a:rPr lang="sk-SK" dirty="0" smtClean="0"/>
              <a:t>Klasifikační </a:t>
            </a:r>
            <a:r>
              <a:rPr lang="sk-SK" dirty="0" err="1" smtClean="0"/>
              <a:t>tabulka</a:t>
            </a:r>
            <a:endParaRPr lang="sk-SK" dirty="0" smtClean="0"/>
          </a:p>
          <a:p>
            <a:pPr lvl="1"/>
            <a:r>
              <a:rPr lang="sk-SK" dirty="0" smtClean="0"/>
              <a:t>SPSS se při odhadu výstupu závislé proměnné </a:t>
            </a:r>
            <a:r>
              <a:rPr lang="sk-SK" dirty="0" err="1" smtClean="0"/>
              <a:t>přikloní</a:t>
            </a:r>
            <a:r>
              <a:rPr lang="sk-SK" dirty="0" smtClean="0"/>
              <a:t> k možnosti s vyšším počtem zastoupení (</a:t>
            </a:r>
            <a:r>
              <a:rPr lang="sk-SK" dirty="0" err="1" smtClean="0"/>
              <a:t>Cured</a:t>
            </a:r>
            <a:r>
              <a:rPr lang="sk-SK" dirty="0" smtClean="0"/>
              <a:t>)</a:t>
            </a:r>
          </a:p>
          <a:p>
            <a:pPr lvl="1"/>
            <a:r>
              <a:rPr lang="sk-SK" dirty="0" smtClean="0"/>
              <a:t>Jde o </a:t>
            </a:r>
            <a:r>
              <a:rPr lang="sk-SK" dirty="0" err="1" smtClean="0"/>
              <a:t>nejlepší</a:t>
            </a:r>
            <a:r>
              <a:rPr lang="sk-SK" dirty="0" smtClean="0"/>
              <a:t> možný odhad, </a:t>
            </a:r>
            <a:r>
              <a:rPr lang="sk-SK" dirty="0" err="1" smtClean="0"/>
              <a:t>protože</a:t>
            </a:r>
            <a:r>
              <a:rPr lang="sk-SK" dirty="0" smtClean="0"/>
              <a:t> jiná data nemá</a:t>
            </a:r>
          </a:p>
          <a:p>
            <a:pPr lvl="1"/>
            <a:r>
              <a:rPr lang="sk-SK" dirty="0" err="1" smtClean="0"/>
              <a:t>Správně</a:t>
            </a:r>
            <a:r>
              <a:rPr lang="sk-SK" dirty="0" smtClean="0"/>
              <a:t> tak </a:t>
            </a:r>
            <a:r>
              <a:rPr lang="sk-SK" dirty="0" err="1" smtClean="0"/>
              <a:t>zařadí</a:t>
            </a:r>
            <a:r>
              <a:rPr lang="sk-SK" dirty="0" smtClean="0"/>
              <a:t> 57,5 </a:t>
            </a:r>
            <a:r>
              <a:rPr lang="sk-SK" dirty="0" err="1" smtClean="0"/>
              <a:t>procent</a:t>
            </a:r>
            <a:r>
              <a:rPr lang="sk-SK" dirty="0" smtClean="0"/>
              <a:t> případů</a:t>
            </a:r>
            <a:endParaRPr lang="en-US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Výstupy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6085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32957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8156" y="2573207"/>
            <a:ext cx="7144333" cy="1948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92301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844824"/>
            <a:ext cx="8291264" cy="4824536"/>
          </a:xfrm>
        </p:spPr>
        <p:txBody>
          <a:bodyPr>
            <a:normAutofit/>
          </a:bodyPr>
          <a:lstStyle/>
          <a:p>
            <a:r>
              <a:rPr lang="sk-SK" dirty="0" smtClean="0"/>
              <a:t>Následuje </a:t>
            </a:r>
            <a:r>
              <a:rPr lang="sk-SK" dirty="0" err="1" smtClean="0"/>
              <a:t>sumarizace</a:t>
            </a:r>
            <a:r>
              <a:rPr lang="sk-SK" dirty="0" smtClean="0"/>
              <a:t> modelu s </a:t>
            </a:r>
            <a:r>
              <a:rPr lang="sk-SK" dirty="0" err="1" smtClean="0"/>
              <a:t>konstantou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err="1" smtClean="0"/>
              <a:t>Podstatnější</a:t>
            </a:r>
            <a:r>
              <a:rPr lang="sk-SK" dirty="0" smtClean="0"/>
              <a:t> je </a:t>
            </a:r>
            <a:r>
              <a:rPr lang="sk-SK" dirty="0" err="1" smtClean="0"/>
              <a:t>seznam</a:t>
            </a:r>
            <a:r>
              <a:rPr lang="sk-SK" dirty="0" smtClean="0"/>
              <a:t> </a:t>
            </a:r>
            <a:r>
              <a:rPr lang="sk-SK" dirty="0" err="1" smtClean="0"/>
              <a:t>zatím</a:t>
            </a:r>
            <a:r>
              <a:rPr lang="sk-SK" dirty="0" smtClean="0"/>
              <a:t> nevložených proměnných</a:t>
            </a:r>
          </a:p>
          <a:p>
            <a:pPr lvl="1"/>
            <a:r>
              <a:rPr lang="sk-SK" dirty="0" err="1" smtClean="0"/>
              <a:t>Signifikantní</a:t>
            </a:r>
            <a:r>
              <a:rPr lang="sk-SK" dirty="0" smtClean="0"/>
              <a:t> hodnota na konci (</a:t>
            </a:r>
            <a:r>
              <a:rPr lang="sk-SK" dirty="0" err="1" smtClean="0"/>
              <a:t>Score</a:t>
            </a:r>
            <a:r>
              <a:rPr lang="sk-SK" dirty="0" smtClean="0"/>
              <a:t> 9.773, </a:t>
            </a:r>
            <a:r>
              <a:rPr lang="sk-SK" dirty="0" err="1" smtClean="0"/>
              <a:t>sig</a:t>
            </a:r>
            <a:r>
              <a:rPr lang="sk-SK" dirty="0" smtClean="0"/>
              <a:t>. ,008) ukazuje, že vložení jedné nebo více těchto proměnných </a:t>
            </a:r>
            <a:r>
              <a:rPr lang="sk-SK" dirty="0" err="1" smtClean="0"/>
              <a:t>sílu</a:t>
            </a:r>
            <a:r>
              <a:rPr lang="sk-SK" dirty="0" smtClean="0"/>
              <a:t> modelu vylepší</a:t>
            </a:r>
          </a:p>
          <a:p>
            <a:pPr lvl="1"/>
            <a:r>
              <a:rPr lang="sk-SK" dirty="0" smtClean="0"/>
              <a:t>Pokud by daná hodnota </a:t>
            </a:r>
            <a:r>
              <a:rPr lang="sk-SK" dirty="0" err="1" smtClean="0"/>
              <a:t>byla</a:t>
            </a:r>
            <a:r>
              <a:rPr lang="sk-SK" dirty="0" smtClean="0"/>
              <a:t> </a:t>
            </a:r>
            <a:r>
              <a:rPr lang="sk-SK" dirty="0" err="1" smtClean="0"/>
              <a:t>nesignifikantní</a:t>
            </a:r>
            <a:r>
              <a:rPr lang="sk-SK" dirty="0" smtClean="0"/>
              <a:t>, </a:t>
            </a:r>
            <a:r>
              <a:rPr lang="sk-SK" dirty="0" err="1" smtClean="0"/>
              <a:t>přidání</a:t>
            </a:r>
            <a:r>
              <a:rPr lang="sk-SK" dirty="0" smtClean="0"/>
              <a:t> jednotlivých proměnných by model neposilnilo</a:t>
            </a:r>
          </a:p>
          <a:p>
            <a:endParaRPr lang="sk-SK" dirty="0"/>
          </a:p>
          <a:p>
            <a:r>
              <a:rPr lang="sk-SK" dirty="0" smtClean="0"/>
              <a:t>V </a:t>
            </a:r>
            <a:r>
              <a:rPr lang="sk-SK" dirty="0" err="1" smtClean="0"/>
              <a:t>dalším</a:t>
            </a:r>
            <a:r>
              <a:rPr lang="sk-SK" dirty="0" smtClean="0"/>
              <a:t> kroku tak SPSS </a:t>
            </a:r>
            <a:r>
              <a:rPr lang="sk-SK" dirty="0" err="1" smtClean="0"/>
              <a:t>přidá</a:t>
            </a:r>
            <a:r>
              <a:rPr lang="sk-SK" dirty="0" smtClean="0"/>
              <a:t> do modelu </a:t>
            </a:r>
            <a:r>
              <a:rPr lang="sk-SK" dirty="0" err="1" smtClean="0"/>
              <a:t>nejvhodnější</a:t>
            </a:r>
            <a:r>
              <a:rPr lang="sk-SK" dirty="0" smtClean="0"/>
              <a:t> proměnnou (</a:t>
            </a:r>
            <a:r>
              <a:rPr lang="sk-SK" dirty="0" err="1" smtClean="0"/>
              <a:t>Intervention</a:t>
            </a:r>
            <a:r>
              <a:rPr lang="sk-SK" dirty="0" smtClean="0"/>
              <a:t>)</a:t>
            </a:r>
            <a:endParaRPr lang="sk-SK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Výstupy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55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8638"/>
            <a:ext cx="4896544" cy="3464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6544" y="3653045"/>
            <a:ext cx="522689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16034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24536"/>
          </a:xfrm>
        </p:spPr>
        <p:txBody>
          <a:bodyPr>
            <a:normAutofit/>
          </a:bodyPr>
          <a:lstStyle/>
          <a:p>
            <a:r>
              <a:rPr lang="sk-SK" dirty="0" err="1" smtClean="0"/>
              <a:t>Vznikl</a:t>
            </a:r>
            <a:r>
              <a:rPr lang="sk-SK" dirty="0" smtClean="0"/>
              <a:t> nový model s </a:t>
            </a:r>
            <a:r>
              <a:rPr lang="sk-SK" dirty="0" err="1" smtClean="0"/>
              <a:t>přidáním</a:t>
            </a:r>
            <a:r>
              <a:rPr lang="sk-SK" dirty="0" smtClean="0"/>
              <a:t> </a:t>
            </a:r>
            <a:r>
              <a:rPr lang="sk-SK" i="1" dirty="0" err="1" smtClean="0"/>
              <a:t>Intervention</a:t>
            </a:r>
            <a:endParaRPr lang="sk-SK" i="1" dirty="0" smtClean="0"/>
          </a:p>
          <a:p>
            <a:endParaRPr lang="sk-SK" dirty="0"/>
          </a:p>
          <a:p>
            <a:r>
              <a:rPr lang="sk-SK" dirty="0" err="1" smtClean="0"/>
              <a:t>Log-likelihood</a:t>
            </a:r>
            <a:r>
              <a:rPr lang="sk-SK" dirty="0" smtClean="0"/>
              <a:t> nového modelu = 144.16</a:t>
            </a:r>
          </a:p>
          <a:p>
            <a:pPr lvl="1"/>
            <a:r>
              <a:rPr lang="sk-SK" dirty="0" smtClean="0"/>
              <a:t>Hodnota je nižší než u </a:t>
            </a:r>
            <a:r>
              <a:rPr lang="sk-SK" dirty="0" err="1" smtClean="0"/>
              <a:t>předešlého</a:t>
            </a:r>
            <a:r>
              <a:rPr lang="sk-SK" dirty="0" smtClean="0"/>
              <a:t> modelu (154.08)</a:t>
            </a:r>
          </a:p>
          <a:p>
            <a:pPr lvl="1"/>
            <a:r>
              <a:rPr lang="sk-SK" dirty="0" smtClean="0"/>
              <a:t>Rozdíl obou je 154.08 – 144.16 = 9.92 a tento rozdíl je </a:t>
            </a:r>
            <a:r>
              <a:rPr lang="sk-SK" dirty="0" err="1" smtClean="0"/>
              <a:t>signifikantní</a:t>
            </a:r>
            <a:endParaRPr lang="sk-SK" dirty="0"/>
          </a:p>
          <a:p>
            <a:endParaRPr lang="sk-SK" dirty="0" smtClean="0"/>
          </a:p>
          <a:p>
            <a:r>
              <a:rPr lang="sk-SK" dirty="0" smtClean="0"/>
              <a:t>Nový model je tak proti </a:t>
            </a:r>
            <a:r>
              <a:rPr lang="sk-SK" dirty="0" err="1" smtClean="0"/>
              <a:t>předešlému</a:t>
            </a:r>
            <a:r>
              <a:rPr lang="sk-SK" dirty="0" smtClean="0"/>
              <a:t> </a:t>
            </a:r>
            <a:r>
              <a:rPr lang="sk-SK" dirty="0" err="1" smtClean="0"/>
              <a:t>signifikantně</a:t>
            </a:r>
            <a:r>
              <a:rPr lang="sk-SK" dirty="0" smtClean="0"/>
              <a:t> lepší v </a:t>
            </a:r>
            <a:r>
              <a:rPr lang="sk-SK" dirty="0" err="1" smtClean="0"/>
              <a:t>předpovědi</a:t>
            </a:r>
            <a:r>
              <a:rPr lang="sk-SK" dirty="0" smtClean="0"/>
              <a:t> závislé proměnné</a:t>
            </a:r>
            <a:endParaRPr lang="sk-SK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Výstupy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1385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36712"/>
            <a:ext cx="5141143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471" y="3356992"/>
            <a:ext cx="8253607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48331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24536"/>
          </a:xfrm>
        </p:spPr>
        <p:txBody>
          <a:bodyPr>
            <a:normAutofit/>
          </a:bodyPr>
          <a:lstStyle/>
          <a:p>
            <a:r>
              <a:rPr lang="sk-SK" dirty="0" smtClean="0"/>
              <a:t>Údaj o </a:t>
            </a:r>
            <a:r>
              <a:rPr lang="sk-SK" dirty="0" err="1" smtClean="0"/>
              <a:t>Cox</a:t>
            </a:r>
            <a:r>
              <a:rPr lang="sk-SK" dirty="0" smtClean="0"/>
              <a:t> </a:t>
            </a:r>
            <a:r>
              <a:rPr lang="en-US" dirty="0" smtClean="0"/>
              <a:t>&amp;</a:t>
            </a:r>
            <a:r>
              <a:rPr lang="sk-SK" dirty="0" smtClean="0"/>
              <a:t> </a:t>
            </a:r>
            <a:r>
              <a:rPr lang="sk-SK" dirty="0" err="1" smtClean="0"/>
              <a:t>Snell</a:t>
            </a:r>
            <a:r>
              <a:rPr lang="sk-SK" dirty="0" smtClean="0"/>
              <a:t> a </a:t>
            </a:r>
            <a:r>
              <a:rPr lang="sk-SK" dirty="0" err="1" smtClean="0"/>
              <a:t>Nagelreke</a:t>
            </a:r>
            <a:r>
              <a:rPr lang="sk-SK" dirty="0" smtClean="0"/>
              <a:t> R</a:t>
            </a:r>
            <a:r>
              <a:rPr lang="sk-SK" baseline="30000" dirty="0" smtClean="0"/>
              <a:t>2</a:t>
            </a:r>
            <a:r>
              <a:rPr lang="sk-SK" dirty="0" smtClean="0"/>
              <a:t> (mít na </a:t>
            </a:r>
            <a:r>
              <a:rPr lang="sk-SK" dirty="0" err="1" smtClean="0"/>
              <a:t>paměti</a:t>
            </a:r>
            <a:r>
              <a:rPr lang="sk-SK" dirty="0" smtClean="0"/>
              <a:t> výhradu o jejich </a:t>
            </a:r>
            <a:r>
              <a:rPr lang="sk-SK" dirty="0" err="1" smtClean="0"/>
              <a:t>výpovědní</a:t>
            </a:r>
            <a:r>
              <a:rPr lang="sk-SK" dirty="0" smtClean="0"/>
              <a:t> </a:t>
            </a:r>
            <a:r>
              <a:rPr lang="sk-SK" dirty="0" err="1" smtClean="0"/>
              <a:t>hodnotě</a:t>
            </a:r>
            <a:r>
              <a:rPr lang="sk-SK" dirty="0" smtClean="0"/>
              <a:t>)</a:t>
            </a:r>
          </a:p>
          <a:p>
            <a:endParaRPr lang="sk-SK" dirty="0"/>
          </a:p>
          <a:p>
            <a:r>
              <a:rPr lang="sk-SK" dirty="0" smtClean="0"/>
              <a:t>Klíčový výstup o </a:t>
            </a:r>
            <a:r>
              <a:rPr lang="sk-SK" dirty="0" err="1" smtClean="0"/>
              <a:t>efektech</a:t>
            </a:r>
            <a:r>
              <a:rPr lang="sk-SK" dirty="0" smtClean="0"/>
              <a:t>:</a:t>
            </a:r>
          </a:p>
          <a:p>
            <a:pPr lvl="1"/>
            <a:r>
              <a:rPr lang="sk-SK" dirty="0" smtClean="0"/>
              <a:t>Regresní koeficient </a:t>
            </a:r>
            <a:r>
              <a:rPr lang="sk-SK" i="1" dirty="0" smtClean="0"/>
              <a:t>b</a:t>
            </a:r>
            <a:r>
              <a:rPr lang="sk-SK" dirty="0" smtClean="0"/>
              <a:t> – jak se při </a:t>
            </a:r>
            <a:r>
              <a:rPr lang="sk-SK" dirty="0" err="1" smtClean="0"/>
              <a:t>změně</a:t>
            </a:r>
            <a:r>
              <a:rPr lang="sk-SK" dirty="0" smtClean="0"/>
              <a:t> hodnoty nezávislé proměnné o jednotku </a:t>
            </a:r>
            <a:r>
              <a:rPr lang="sk-SK" dirty="0" err="1" smtClean="0"/>
              <a:t>změní</a:t>
            </a:r>
            <a:r>
              <a:rPr lang="sk-SK" dirty="0" smtClean="0"/>
              <a:t> logaritmus hodnoty závislé proměnné</a:t>
            </a:r>
          </a:p>
          <a:p>
            <a:pPr lvl="1"/>
            <a:r>
              <a:rPr lang="sk-SK" dirty="0" err="1" smtClean="0"/>
              <a:t>Wald</a:t>
            </a:r>
            <a:r>
              <a:rPr lang="sk-SK" dirty="0" smtClean="0"/>
              <a:t>  - ukazuje, zda koeficient </a:t>
            </a:r>
            <a:r>
              <a:rPr lang="sk-SK" i="1" dirty="0" smtClean="0"/>
              <a:t>b</a:t>
            </a:r>
            <a:r>
              <a:rPr lang="sk-SK" dirty="0" smtClean="0"/>
              <a:t> je </a:t>
            </a:r>
            <a:r>
              <a:rPr lang="sk-SK" dirty="0" err="1" smtClean="0"/>
              <a:t>signifikantně</a:t>
            </a:r>
            <a:r>
              <a:rPr lang="sk-SK" dirty="0" smtClean="0"/>
              <a:t> odlišný od nuly (v tomto případě je)</a:t>
            </a:r>
            <a:endParaRPr lang="sk-SK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Výstupy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8113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24536"/>
          </a:xfrm>
        </p:spPr>
        <p:txBody>
          <a:bodyPr>
            <a:normAutofit/>
          </a:bodyPr>
          <a:lstStyle/>
          <a:p>
            <a:r>
              <a:rPr lang="sk-SK" dirty="0" err="1" smtClean="0"/>
              <a:t>Odds</a:t>
            </a:r>
            <a:r>
              <a:rPr lang="sk-SK" dirty="0" smtClean="0"/>
              <a:t> </a:t>
            </a:r>
            <a:r>
              <a:rPr lang="sk-SK" dirty="0" err="1" smtClean="0"/>
              <a:t>ratio</a:t>
            </a:r>
            <a:r>
              <a:rPr lang="sk-SK" dirty="0" smtClean="0"/>
              <a:t>:</a:t>
            </a:r>
          </a:p>
          <a:p>
            <a:pPr lvl="1"/>
            <a:endParaRPr lang="sk-SK" dirty="0" smtClean="0"/>
          </a:p>
          <a:p>
            <a:pPr lvl="1"/>
            <a:r>
              <a:rPr lang="sk-SK" dirty="0" smtClean="0"/>
              <a:t>Jednoduchá interpretace efektu proměnné</a:t>
            </a:r>
          </a:p>
          <a:p>
            <a:pPr lvl="1"/>
            <a:endParaRPr lang="sk-SK" dirty="0" smtClean="0"/>
          </a:p>
          <a:p>
            <a:pPr lvl="1"/>
            <a:r>
              <a:rPr lang="sk-SK" dirty="0" err="1" smtClean="0"/>
              <a:t>Exp</a:t>
            </a:r>
            <a:r>
              <a:rPr lang="sk-SK" dirty="0" smtClean="0"/>
              <a:t>(B) = 3.417 (&gt; 1)</a:t>
            </a:r>
          </a:p>
          <a:p>
            <a:pPr lvl="1"/>
            <a:endParaRPr lang="sk-SK" dirty="0" smtClean="0"/>
          </a:p>
          <a:p>
            <a:pPr lvl="1"/>
            <a:r>
              <a:rPr lang="sk-SK" dirty="0" smtClean="0"/>
              <a:t>Interpretace – pokud pacient </a:t>
            </a:r>
            <a:r>
              <a:rPr lang="sk-SK" dirty="0" err="1" smtClean="0"/>
              <a:t>podstoupí</a:t>
            </a:r>
            <a:r>
              <a:rPr lang="sk-SK" dirty="0" smtClean="0"/>
              <a:t> daný zákrok, jeho šance na </a:t>
            </a:r>
            <a:r>
              <a:rPr lang="sk-SK" dirty="0" err="1" smtClean="0"/>
              <a:t>vyléčení</a:t>
            </a:r>
            <a:r>
              <a:rPr lang="sk-SK" dirty="0" smtClean="0"/>
              <a:t> </a:t>
            </a:r>
            <a:r>
              <a:rPr lang="sk-SK" b="1" dirty="0" smtClean="0"/>
              <a:t>se </a:t>
            </a:r>
            <a:r>
              <a:rPr lang="sk-SK" b="1" dirty="0" err="1" smtClean="0"/>
              <a:t>zvýší</a:t>
            </a:r>
            <a:r>
              <a:rPr lang="sk-SK" b="1" dirty="0" smtClean="0"/>
              <a:t> 3,4 </a:t>
            </a:r>
            <a:r>
              <a:rPr lang="sk-SK" b="1" dirty="0" err="1" smtClean="0"/>
              <a:t>násobně</a:t>
            </a:r>
            <a:r>
              <a:rPr lang="sk-SK" dirty="0" smtClean="0"/>
              <a:t> proti </a:t>
            </a:r>
            <a:r>
              <a:rPr lang="sk-SK" dirty="0" err="1" smtClean="0"/>
              <a:t>těm</a:t>
            </a:r>
            <a:r>
              <a:rPr lang="sk-SK" dirty="0" smtClean="0"/>
              <a:t> </a:t>
            </a:r>
            <a:r>
              <a:rPr lang="sk-SK" dirty="0" err="1" smtClean="0"/>
              <a:t>pacientům</a:t>
            </a:r>
            <a:r>
              <a:rPr lang="sk-SK" dirty="0" smtClean="0"/>
              <a:t>, </a:t>
            </a:r>
            <a:r>
              <a:rPr lang="sk-SK" dirty="0" err="1" smtClean="0"/>
              <a:t>kteří</a:t>
            </a:r>
            <a:r>
              <a:rPr lang="sk-SK" dirty="0" smtClean="0"/>
              <a:t> </a:t>
            </a:r>
            <a:r>
              <a:rPr lang="sk-SK" dirty="0"/>
              <a:t>zákrok </a:t>
            </a:r>
            <a:r>
              <a:rPr lang="sk-SK" dirty="0" err="1" smtClean="0"/>
              <a:t>nepodstoupí</a:t>
            </a:r>
            <a:endParaRPr lang="sk-SK" dirty="0"/>
          </a:p>
          <a:p>
            <a:pPr lvl="1"/>
            <a:endParaRPr lang="sk-SK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Výstupy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9230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284579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2390" y="2852936"/>
            <a:ext cx="615898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92668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Logistická vs. lineární regrese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Lineární:</a:t>
            </a:r>
          </a:p>
          <a:p>
            <a:pPr lvl="1"/>
            <a:r>
              <a:rPr lang="cs-CZ" dirty="0" smtClean="0"/>
              <a:t>Zkoumá, jak se se změnou nezávislé proměnné o jednotku mění hodnota závislé proměnné</a:t>
            </a:r>
          </a:p>
          <a:p>
            <a:pPr lvl="1"/>
            <a:r>
              <a:rPr lang="cs-CZ" dirty="0" smtClean="0"/>
              <a:t>Např. jak se s počtem hodin strávených učením mění procentuální výsledek v testu</a:t>
            </a:r>
          </a:p>
          <a:p>
            <a:endParaRPr lang="cs-CZ" dirty="0" smtClean="0"/>
          </a:p>
          <a:p>
            <a:r>
              <a:rPr lang="cs-CZ" dirty="0" smtClean="0"/>
              <a:t>Logistická:</a:t>
            </a:r>
          </a:p>
          <a:p>
            <a:pPr lvl="1"/>
            <a:r>
              <a:rPr lang="cs-CZ" dirty="0" smtClean="0"/>
              <a:t>Zkoumá, jak se se změnou nezávislé proměnné o jednotku mění </a:t>
            </a:r>
            <a:r>
              <a:rPr lang="cs-CZ" b="1" dirty="0" smtClean="0"/>
              <a:t>šance</a:t>
            </a:r>
            <a:r>
              <a:rPr lang="cs-CZ" dirty="0" smtClean="0"/>
              <a:t>, že nastane určitý výstup</a:t>
            </a:r>
          </a:p>
        </p:txBody>
      </p:sp>
    </p:spTree>
    <p:extLst>
      <p:ext uri="{BB962C8B-B14F-4D97-AF65-F5344CB8AC3E}">
        <p14:creationId xmlns:p14="http://schemas.microsoft.com/office/powerpoint/2010/main" xmlns="" val="328836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24536"/>
          </a:xfrm>
        </p:spPr>
        <p:txBody>
          <a:bodyPr>
            <a:normAutofit/>
          </a:bodyPr>
          <a:lstStyle/>
          <a:p>
            <a:r>
              <a:rPr lang="sk-SK" sz="2400" dirty="0" smtClean="0"/>
              <a:t>Výstup následku </a:t>
            </a:r>
            <a:r>
              <a:rPr lang="sk-SK" sz="2400" dirty="0" err="1" smtClean="0"/>
              <a:t>odebrání</a:t>
            </a:r>
            <a:r>
              <a:rPr lang="sk-SK" sz="2400" dirty="0" smtClean="0"/>
              <a:t> </a:t>
            </a:r>
            <a:r>
              <a:rPr lang="sk-SK" sz="2400" i="1" dirty="0" err="1" smtClean="0"/>
              <a:t>Intervention</a:t>
            </a:r>
            <a:r>
              <a:rPr lang="sk-SK" sz="2400" dirty="0"/>
              <a:t> </a:t>
            </a:r>
            <a:r>
              <a:rPr lang="sk-SK" sz="2400" dirty="0" smtClean="0"/>
              <a:t>z modelu</a:t>
            </a:r>
          </a:p>
          <a:p>
            <a:pPr lvl="1"/>
            <a:r>
              <a:rPr lang="sk-SK" sz="2000" dirty="0" smtClean="0"/>
              <a:t>Ukazuje, že </a:t>
            </a:r>
            <a:r>
              <a:rPr lang="sk-SK" sz="2000" dirty="0" err="1" smtClean="0"/>
              <a:t>odebráním</a:t>
            </a:r>
            <a:r>
              <a:rPr lang="sk-SK" sz="2000" dirty="0" smtClean="0"/>
              <a:t> proměnné by se </a:t>
            </a:r>
            <a:r>
              <a:rPr lang="sk-SK" sz="2000" dirty="0" err="1" smtClean="0"/>
              <a:t>signifikantně</a:t>
            </a:r>
            <a:r>
              <a:rPr lang="sk-SK" sz="2000" dirty="0" smtClean="0"/>
              <a:t> </a:t>
            </a:r>
            <a:r>
              <a:rPr lang="sk-SK" sz="2000" dirty="0" err="1" smtClean="0"/>
              <a:t>změnila</a:t>
            </a:r>
            <a:r>
              <a:rPr lang="sk-SK" sz="2000" dirty="0" smtClean="0"/>
              <a:t> </a:t>
            </a:r>
            <a:r>
              <a:rPr lang="sk-SK" sz="2000" dirty="0" err="1" smtClean="0"/>
              <a:t>síla</a:t>
            </a:r>
            <a:r>
              <a:rPr lang="sk-SK" sz="2000" dirty="0" smtClean="0"/>
              <a:t> modelu </a:t>
            </a:r>
            <a:r>
              <a:rPr lang="sk-SK" sz="2000" dirty="0" smtClean="0">
                <a:sym typeface="Wingdings" panose="05000000000000000000" pitchFamily="2" charset="2"/>
              </a:rPr>
              <a:t> proměnná by se z modelu </a:t>
            </a:r>
            <a:r>
              <a:rPr lang="sk-SK" sz="2000" dirty="0" err="1" smtClean="0">
                <a:sym typeface="Wingdings" panose="05000000000000000000" pitchFamily="2" charset="2"/>
              </a:rPr>
              <a:t>neměla</a:t>
            </a:r>
            <a:r>
              <a:rPr lang="sk-SK" sz="2000" dirty="0" smtClean="0">
                <a:sym typeface="Wingdings" panose="05000000000000000000" pitchFamily="2" charset="2"/>
              </a:rPr>
              <a:t> </a:t>
            </a:r>
            <a:r>
              <a:rPr lang="sk-SK" sz="2000" dirty="0" err="1" smtClean="0">
                <a:sym typeface="Wingdings" panose="05000000000000000000" pitchFamily="2" charset="2"/>
              </a:rPr>
              <a:t>odstranit</a:t>
            </a:r>
            <a:endParaRPr lang="sk-SK" sz="2000" dirty="0" smtClean="0">
              <a:sym typeface="Wingdings" panose="05000000000000000000" pitchFamily="2" charset="2"/>
            </a:endParaRP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sz="2400" dirty="0" err="1" smtClean="0">
                <a:sym typeface="Wingdings" panose="05000000000000000000" pitchFamily="2" charset="2"/>
              </a:rPr>
              <a:t>Opět</a:t>
            </a:r>
            <a:r>
              <a:rPr lang="sk-SK" sz="2400" dirty="0" smtClean="0">
                <a:sym typeface="Wingdings" panose="05000000000000000000" pitchFamily="2" charset="2"/>
              </a:rPr>
              <a:t> </a:t>
            </a:r>
            <a:r>
              <a:rPr lang="sk-SK" sz="2400" dirty="0" err="1" smtClean="0">
                <a:sym typeface="Wingdings" panose="05000000000000000000" pitchFamily="2" charset="2"/>
              </a:rPr>
              <a:t>nabízí</a:t>
            </a:r>
            <a:r>
              <a:rPr lang="sk-SK" sz="2400" dirty="0" smtClean="0">
                <a:sym typeface="Wingdings" panose="05000000000000000000" pitchFamily="2" charset="2"/>
              </a:rPr>
              <a:t> </a:t>
            </a:r>
            <a:r>
              <a:rPr lang="sk-SK" sz="2400" dirty="0" err="1" smtClean="0">
                <a:sym typeface="Wingdings" panose="05000000000000000000" pitchFamily="2" charset="2"/>
              </a:rPr>
              <a:t>seznam</a:t>
            </a:r>
            <a:r>
              <a:rPr lang="sk-SK" sz="2400" dirty="0" smtClean="0">
                <a:sym typeface="Wingdings" panose="05000000000000000000" pitchFamily="2" charset="2"/>
              </a:rPr>
              <a:t> </a:t>
            </a:r>
            <a:r>
              <a:rPr lang="sk-SK" sz="2400" dirty="0" err="1" smtClean="0">
                <a:sym typeface="Wingdings" panose="05000000000000000000" pitchFamily="2" charset="2"/>
              </a:rPr>
              <a:t>nezařazených</a:t>
            </a:r>
            <a:r>
              <a:rPr lang="sk-SK" sz="2400" dirty="0" smtClean="0">
                <a:sym typeface="Wingdings" panose="05000000000000000000" pitchFamily="2" charset="2"/>
              </a:rPr>
              <a:t> proměnných </a:t>
            </a:r>
          </a:p>
          <a:p>
            <a:pPr lvl="1"/>
            <a:r>
              <a:rPr lang="sk-SK" sz="2000" dirty="0" smtClean="0">
                <a:sym typeface="Wingdings" panose="05000000000000000000" pitchFamily="2" charset="2"/>
              </a:rPr>
              <a:t>(už bez </a:t>
            </a:r>
            <a:r>
              <a:rPr lang="sk-SK" sz="2000" i="1" dirty="0" err="1" smtClean="0">
                <a:sym typeface="Wingdings" panose="05000000000000000000" pitchFamily="2" charset="2"/>
              </a:rPr>
              <a:t>Intervention</a:t>
            </a:r>
            <a:r>
              <a:rPr lang="sk-SK" sz="2000" dirty="0" smtClean="0">
                <a:sym typeface="Wingdings" panose="05000000000000000000" pitchFamily="2" charset="2"/>
              </a:rPr>
              <a:t>, </a:t>
            </a:r>
            <a:r>
              <a:rPr lang="sk-SK" sz="2000" dirty="0" err="1" smtClean="0">
                <a:sym typeface="Wingdings" panose="05000000000000000000" pitchFamily="2" charset="2"/>
              </a:rPr>
              <a:t>protože</a:t>
            </a:r>
            <a:r>
              <a:rPr lang="sk-SK" sz="2000" dirty="0" smtClean="0">
                <a:sym typeface="Wingdings" panose="05000000000000000000" pitchFamily="2" charset="2"/>
              </a:rPr>
              <a:t> ta je v modelu)</a:t>
            </a:r>
          </a:p>
          <a:p>
            <a:pPr lvl="1"/>
            <a:r>
              <a:rPr lang="sk-SK" sz="2000" dirty="0" err="1" smtClean="0">
                <a:sym typeface="Wingdings" panose="05000000000000000000" pitchFamily="2" charset="2"/>
              </a:rPr>
              <a:t>Souhrnná</a:t>
            </a:r>
            <a:r>
              <a:rPr lang="sk-SK" sz="2000" dirty="0" smtClean="0">
                <a:sym typeface="Wingdings" panose="05000000000000000000" pitchFamily="2" charset="2"/>
              </a:rPr>
              <a:t> hodnota </a:t>
            </a:r>
            <a:r>
              <a:rPr lang="sk-SK" sz="2000" dirty="0" err="1" smtClean="0">
                <a:sym typeface="Wingdings" panose="05000000000000000000" pitchFamily="2" charset="2"/>
              </a:rPr>
              <a:t>Sig</a:t>
            </a:r>
            <a:r>
              <a:rPr lang="sk-SK" sz="2000" dirty="0" smtClean="0">
                <a:sym typeface="Wingdings" panose="05000000000000000000" pitchFamily="2" charset="2"/>
              </a:rPr>
              <a:t>. ukazuje, že koeficient </a:t>
            </a:r>
            <a:r>
              <a:rPr lang="sk-SK" sz="2000" dirty="0" err="1" smtClean="0">
                <a:sym typeface="Wingdings" panose="05000000000000000000" pitchFamily="2" charset="2"/>
              </a:rPr>
              <a:t>žádné</a:t>
            </a:r>
            <a:r>
              <a:rPr lang="sk-SK" sz="2000" dirty="0" smtClean="0">
                <a:sym typeface="Wingdings" panose="05000000000000000000" pitchFamily="2" charset="2"/>
              </a:rPr>
              <a:t> z těchto proměnných není odlišný od nuly</a:t>
            </a:r>
          </a:p>
          <a:p>
            <a:pPr lvl="1"/>
            <a:r>
              <a:rPr lang="sk-SK" sz="2000" dirty="0" err="1" smtClean="0">
                <a:sym typeface="Wingdings" panose="05000000000000000000" pitchFamily="2" charset="2"/>
              </a:rPr>
              <a:t>Žádná</a:t>
            </a:r>
            <a:r>
              <a:rPr lang="sk-SK" sz="2000" dirty="0" smtClean="0">
                <a:sym typeface="Wingdings" panose="05000000000000000000" pitchFamily="2" charset="2"/>
              </a:rPr>
              <a:t> další proměnná tak do modelu už </a:t>
            </a:r>
            <a:r>
              <a:rPr lang="sk-SK" sz="2000" dirty="0" err="1" smtClean="0">
                <a:sym typeface="Wingdings" panose="05000000000000000000" pitchFamily="2" charset="2"/>
              </a:rPr>
              <a:t>nevstoupí</a:t>
            </a:r>
            <a:endParaRPr lang="sk-SK" sz="2000" dirty="0" smtClean="0">
              <a:sym typeface="Wingdings" panose="05000000000000000000" pitchFamily="2" charset="2"/>
            </a:endParaRPr>
          </a:p>
          <a:p>
            <a:endParaRPr lang="sk-SK" sz="2400" dirty="0">
              <a:sym typeface="Wingdings" panose="05000000000000000000" pitchFamily="2" charset="2"/>
            </a:endParaRPr>
          </a:p>
          <a:p>
            <a:r>
              <a:rPr lang="sk-SK" sz="2400" dirty="0" smtClean="0">
                <a:sym typeface="Wingdings" panose="05000000000000000000" pitchFamily="2" charset="2"/>
              </a:rPr>
              <a:t>Pokud by na </a:t>
            </a:r>
            <a:r>
              <a:rPr lang="sk-SK" sz="2400" dirty="0" err="1" smtClean="0">
                <a:sym typeface="Wingdings" panose="05000000000000000000" pitchFamily="2" charset="2"/>
              </a:rPr>
              <a:t>začátku</a:t>
            </a:r>
            <a:r>
              <a:rPr lang="sk-SK" sz="2400" dirty="0" smtClean="0">
                <a:sym typeface="Wingdings" panose="05000000000000000000" pitchFamily="2" charset="2"/>
              </a:rPr>
              <a:t> </a:t>
            </a:r>
            <a:r>
              <a:rPr lang="sk-SK" sz="2400" dirty="0" err="1" smtClean="0">
                <a:sym typeface="Wingdings" panose="05000000000000000000" pitchFamily="2" charset="2"/>
              </a:rPr>
              <a:t>byla</a:t>
            </a:r>
            <a:r>
              <a:rPr lang="sk-SK" sz="2400" dirty="0" smtClean="0">
                <a:sym typeface="Wingdings" panose="05000000000000000000" pitchFamily="2" charset="2"/>
              </a:rPr>
              <a:t> </a:t>
            </a:r>
            <a:r>
              <a:rPr lang="sk-SK" sz="2400" dirty="0" err="1" smtClean="0">
                <a:sym typeface="Wingdings" panose="05000000000000000000" pitchFamily="2" charset="2"/>
              </a:rPr>
              <a:t>použita</a:t>
            </a:r>
            <a:r>
              <a:rPr lang="sk-SK" sz="2400" dirty="0" smtClean="0">
                <a:sym typeface="Wingdings" panose="05000000000000000000" pitchFamily="2" charset="2"/>
              </a:rPr>
              <a:t> metoda </a:t>
            </a:r>
            <a:r>
              <a:rPr lang="sk-SK" sz="2400" b="1" dirty="0" err="1" smtClean="0">
                <a:sym typeface="Wingdings" panose="05000000000000000000" pitchFamily="2" charset="2"/>
              </a:rPr>
              <a:t>Enter</a:t>
            </a:r>
            <a:r>
              <a:rPr lang="sk-SK" sz="2400" dirty="0" smtClean="0">
                <a:sym typeface="Wingdings" panose="05000000000000000000" pitchFamily="2" charset="2"/>
              </a:rPr>
              <a:t>, všechny proměnné by </a:t>
            </a:r>
            <a:r>
              <a:rPr lang="sk-SK" sz="2400" dirty="0">
                <a:sym typeface="Wingdings" panose="05000000000000000000" pitchFamily="2" charset="2"/>
              </a:rPr>
              <a:t>do modelu </a:t>
            </a:r>
            <a:r>
              <a:rPr lang="sk-SK" sz="2400" dirty="0" err="1" smtClean="0">
                <a:sym typeface="Wingdings" panose="05000000000000000000" pitchFamily="2" charset="2"/>
              </a:rPr>
              <a:t>vstoupily</a:t>
            </a:r>
            <a:r>
              <a:rPr lang="sk-SK" sz="2400" dirty="0" smtClean="0">
                <a:sym typeface="Wingdings" panose="05000000000000000000" pitchFamily="2" charset="2"/>
              </a:rPr>
              <a:t> současně</a:t>
            </a:r>
            <a:endParaRPr lang="sk-SK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Výstupy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6942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737" y="4365104"/>
            <a:ext cx="7618510" cy="187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1406"/>
            <a:ext cx="6192688" cy="3474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12480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24536"/>
          </a:xfrm>
        </p:spPr>
        <p:txBody>
          <a:bodyPr>
            <a:normAutofit/>
          </a:bodyPr>
          <a:lstStyle/>
          <a:p>
            <a:r>
              <a:rPr lang="sk-SK" sz="2400" dirty="0" smtClean="0">
                <a:sym typeface="Wingdings" panose="05000000000000000000" pitchFamily="2" charset="2"/>
              </a:rPr>
              <a:t>Dva základní cíle</a:t>
            </a:r>
          </a:p>
          <a:p>
            <a:endParaRPr lang="sk-SK" sz="2400" dirty="0">
              <a:sym typeface="Wingdings" panose="05000000000000000000" pitchFamily="2" charset="2"/>
            </a:endParaRPr>
          </a:p>
          <a:p>
            <a:r>
              <a:rPr lang="sk-SK" sz="2400" dirty="0" smtClean="0">
                <a:sym typeface="Wingdings" panose="05000000000000000000" pitchFamily="2" charset="2"/>
              </a:rPr>
              <a:t>1. Zjistit, pro </a:t>
            </a:r>
            <a:r>
              <a:rPr lang="sk-SK" sz="2400" dirty="0" err="1" smtClean="0">
                <a:sym typeface="Wingdings" panose="05000000000000000000" pitchFamily="2" charset="2"/>
              </a:rPr>
              <a:t>která</a:t>
            </a:r>
            <a:r>
              <a:rPr lang="sk-SK" sz="2400" dirty="0" smtClean="0">
                <a:sym typeface="Wingdings" panose="05000000000000000000" pitchFamily="2" charset="2"/>
              </a:rPr>
              <a:t> data není model vhodný</a:t>
            </a:r>
          </a:p>
          <a:p>
            <a:pPr lvl="1"/>
            <a:r>
              <a:rPr lang="sk-SK" sz="2000" dirty="0" smtClean="0">
                <a:sym typeface="Wingdings" panose="05000000000000000000" pitchFamily="2" charset="2"/>
              </a:rPr>
              <a:t>Identifikace </a:t>
            </a:r>
            <a:r>
              <a:rPr lang="sk-SK" sz="2000" dirty="0" err="1" smtClean="0">
                <a:sym typeface="Wingdings" panose="05000000000000000000" pitchFamily="2" charset="2"/>
              </a:rPr>
              <a:t>odlehlých</a:t>
            </a:r>
            <a:r>
              <a:rPr lang="sk-SK" sz="2000" dirty="0" smtClean="0">
                <a:sym typeface="Wingdings" panose="05000000000000000000" pitchFamily="2" charset="2"/>
              </a:rPr>
              <a:t> případů </a:t>
            </a:r>
            <a:r>
              <a:rPr lang="sk-SK" sz="2000" dirty="0">
                <a:sym typeface="Wingdings" panose="05000000000000000000" pitchFamily="2" charset="2"/>
              </a:rPr>
              <a:t>(</a:t>
            </a:r>
            <a:r>
              <a:rPr lang="sk-SK" sz="2000" dirty="0" err="1">
                <a:sym typeface="Wingdings" panose="05000000000000000000" pitchFamily="2" charset="2"/>
              </a:rPr>
              <a:t>outliers</a:t>
            </a:r>
            <a:r>
              <a:rPr lang="sk-SK" sz="2000" dirty="0" smtClean="0">
                <a:sym typeface="Wingdings" panose="05000000000000000000" pitchFamily="2" charset="2"/>
              </a:rPr>
              <a:t>)</a:t>
            </a:r>
            <a:endParaRPr lang="sk-SK" sz="2000" dirty="0">
              <a:sym typeface="Wingdings" panose="05000000000000000000" pitchFamily="2" charset="2"/>
            </a:endParaRPr>
          </a:p>
          <a:p>
            <a:pPr lvl="1"/>
            <a:r>
              <a:rPr lang="sk-SK" sz="2000" dirty="0" err="1" smtClean="0">
                <a:sym typeface="Wingdings" panose="05000000000000000000" pitchFamily="2" charset="2"/>
              </a:rPr>
              <a:t>Rezidua</a:t>
            </a:r>
            <a:endParaRPr lang="sk-SK" sz="2000" dirty="0" smtClean="0">
              <a:sym typeface="Wingdings" panose="05000000000000000000" pitchFamily="2" charset="2"/>
            </a:endParaRPr>
          </a:p>
          <a:p>
            <a:endParaRPr lang="sk-SK" sz="2200" dirty="0">
              <a:sym typeface="Wingdings" panose="05000000000000000000" pitchFamily="2" charset="2"/>
            </a:endParaRPr>
          </a:p>
          <a:p>
            <a:r>
              <a:rPr lang="sk-SK" sz="2200" dirty="0" smtClean="0">
                <a:sym typeface="Wingdings" panose="05000000000000000000" pitchFamily="2" charset="2"/>
              </a:rPr>
              <a:t>2. </a:t>
            </a:r>
            <a:r>
              <a:rPr lang="sk-SK" sz="2400" dirty="0" smtClean="0">
                <a:sym typeface="Wingdings" panose="05000000000000000000" pitchFamily="2" charset="2"/>
              </a:rPr>
              <a:t>Zjistit, které případy mají </a:t>
            </a:r>
            <a:r>
              <a:rPr lang="sk-SK" sz="2400" dirty="0" err="1" smtClean="0">
                <a:sym typeface="Wingdings" panose="05000000000000000000" pitchFamily="2" charset="2"/>
              </a:rPr>
              <a:t>nadměrný</a:t>
            </a:r>
            <a:r>
              <a:rPr lang="sk-SK" sz="2400" dirty="0" smtClean="0">
                <a:sym typeface="Wingdings" panose="05000000000000000000" pitchFamily="2" charset="2"/>
              </a:rPr>
              <a:t> vliv na model:</a:t>
            </a:r>
          </a:p>
          <a:p>
            <a:pPr lvl="1"/>
            <a:r>
              <a:rPr lang="sk-SK" sz="2000" dirty="0" err="1" smtClean="0">
                <a:sym typeface="Wingdings" panose="05000000000000000000" pitchFamily="2" charset="2"/>
              </a:rPr>
              <a:t>Cookova</a:t>
            </a:r>
            <a:r>
              <a:rPr lang="sk-SK" sz="2000" dirty="0" smtClean="0">
                <a:sym typeface="Wingdings" panose="05000000000000000000" pitchFamily="2" charset="2"/>
              </a:rPr>
              <a:t> </a:t>
            </a:r>
            <a:r>
              <a:rPr lang="sk-SK" sz="2000" dirty="0" err="1" smtClean="0">
                <a:sym typeface="Wingdings" panose="05000000000000000000" pitchFamily="2" charset="2"/>
              </a:rPr>
              <a:t>vzdálenost</a:t>
            </a:r>
            <a:r>
              <a:rPr lang="sk-SK" sz="2000" dirty="0" smtClean="0">
                <a:sym typeface="Wingdings" panose="05000000000000000000" pitchFamily="2" charset="2"/>
              </a:rPr>
              <a:t> (</a:t>
            </a:r>
            <a:r>
              <a:rPr lang="sk-SK" sz="2000" dirty="0" err="1" smtClean="0">
                <a:sym typeface="Wingdings" panose="05000000000000000000" pitchFamily="2" charset="2"/>
              </a:rPr>
              <a:t>Coo</a:t>
            </a:r>
            <a:r>
              <a:rPr lang="en-US" sz="2000" dirty="0" smtClean="0">
                <a:sym typeface="Wingdings" panose="05000000000000000000" pitchFamily="2" charset="2"/>
              </a:rPr>
              <a:t>k’s distance</a:t>
            </a:r>
            <a:r>
              <a:rPr lang="sk-SK" sz="2000" dirty="0" smtClean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sk-SK" sz="2000" dirty="0" err="1" smtClean="0">
                <a:sym typeface="Wingdings" panose="05000000000000000000" pitchFamily="2" charset="2"/>
              </a:rPr>
              <a:t>DFBeta</a:t>
            </a:r>
            <a:endParaRPr lang="sk-SK" sz="2000" dirty="0" smtClean="0">
              <a:sym typeface="Wingdings" panose="05000000000000000000" pitchFamily="2" charset="2"/>
            </a:endParaRPr>
          </a:p>
          <a:p>
            <a:pPr lvl="1"/>
            <a:r>
              <a:rPr lang="sk-SK" sz="2000" dirty="0" err="1" smtClean="0">
                <a:sym typeface="Wingdings" panose="05000000000000000000" pitchFamily="2" charset="2"/>
              </a:rPr>
              <a:t>Leverage</a:t>
            </a:r>
            <a:endParaRPr lang="sk-SK" sz="2000" dirty="0">
              <a:sym typeface="Wingdings" panose="05000000000000000000" pitchFamily="2" charset="2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Následná kontrola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0054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4824536"/>
          </a:xfrm>
        </p:spPr>
        <p:txBody>
          <a:bodyPr>
            <a:normAutofit/>
          </a:bodyPr>
          <a:lstStyle/>
          <a:p>
            <a:r>
              <a:rPr lang="sk-SK" sz="2400" dirty="0" err="1" smtClean="0">
                <a:sym typeface="Wingdings" panose="05000000000000000000" pitchFamily="2" charset="2"/>
              </a:rPr>
              <a:t>Analyze</a:t>
            </a:r>
            <a:r>
              <a:rPr lang="sk-SK" sz="2400" dirty="0" smtClean="0">
                <a:sym typeface="Wingdings" panose="05000000000000000000" pitchFamily="2" charset="2"/>
              </a:rPr>
              <a:t>  </a:t>
            </a:r>
            <a:r>
              <a:rPr lang="sk-SK" sz="2400" dirty="0" err="1" smtClean="0">
                <a:sym typeface="Wingdings" panose="05000000000000000000" pitchFamily="2" charset="2"/>
              </a:rPr>
              <a:t>Regression</a:t>
            </a:r>
            <a:r>
              <a:rPr lang="sk-SK" sz="2400" dirty="0" smtClean="0">
                <a:sym typeface="Wingdings" panose="05000000000000000000" pitchFamily="2" charset="2"/>
              </a:rPr>
              <a:t> </a:t>
            </a:r>
            <a:r>
              <a:rPr lang="sk-SK" sz="2400" dirty="0" err="1" smtClean="0">
                <a:sym typeface="Wingdings" panose="05000000000000000000" pitchFamily="2" charset="2"/>
              </a:rPr>
              <a:t></a:t>
            </a:r>
            <a:r>
              <a:rPr lang="sk-SK" sz="2400" dirty="0" smtClean="0">
                <a:sym typeface="Wingdings" panose="05000000000000000000" pitchFamily="2" charset="2"/>
              </a:rPr>
              <a:t> </a:t>
            </a:r>
            <a:r>
              <a:rPr lang="sk-SK" sz="2400" dirty="0" err="1" smtClean="0">
                <a:sym typeface="Wingdings" panose="05000000000000000000" pitchFamily="2" charset="2"/>
              </a:rPr>
              <a:t>Binary</a:t>
            </a:r>
            <a:r>
              <a:rPr lang="sk-SK" sz="2400" dirty="0" smtClean="0">
                <a:sym typeface="Wingdings" panose="05000000000000000000" pitchFamily="2" charset="2"/>
              </a:rPr>
              <a:t> </a:t>
            </a:r>
            <a:r>
              <a:rPr lang="sk-SK" sz="2400" dirty="0" err="1" smtClean="0">
                <a:sym typeface="Wingdings" panose="05000000000000000000" pitchFamily="2" charset="2"/>
              </a:rPr>
              <a:t>Logistic</a:t>
            </a:r>
            <a:endParaRPr lang="sk-SK" sz="2400" dirty="0" smtClean="0">
              <a:sym typeface="Wingdings" panose="05000000000000000000" pitchFamily="2" charset="2"/>
            </a:endParaRPr>
          </a:p>
          <a:p>
            <a:pPr lvl="1"/>
            <a:r>
              <a:rPr lang="sk-SK" sz="2200" dirty="0" smtClean="0">
                <a:sym typeface="Wingdings" panose="05000000000000000000" pitchFamily="2" charset="2"/>
              </a:rPr>
              <a:t>Položka </a:t>
            </a:r>
            <a:r>
              <a:rPr lang="sk-SK" sz="2200" i="1" dirty="0" err="1" smtClean="0">
                <a:sym typeface="Wingdings" panose="05000000000000000000" pitchFamily="2" charset="2"/>
              </a:rPr>
              <a:t>Save</a:t>
            </a:r>
            <a:endParaRPr lang="sk-SK" sz="2200" i="1" dirty="0" smtClean="0">
              <a:sym typeface="Wingdings" panose="05000000000000000000" pitchFamily="2" charset="2"/>
            </a:endParaRPr>
          </a:p>
          <a:p>
            <a:r>
              <a:rPr lang="sk-SK" sz="2400" dirty="0">
                <a:sym typeface="Wingdings" panose="05000000000000000000" pitchFamily="2" charset="2"/>
              </a:rPr>
              <a:t>SPSS požadované hodnoty uloží do automaticky </a:t>
            </a:r>
            <a:r>
              <a:rPr lang="sk-SK" sz="2400" dirty="0" err="1" smtClean="0">
                <a:sym typeface="Wingdings" panose="05000000000000000000" pitchFamily="2" charset="2"/>
              </a:rPr>
              <a:t>vytvořených</a:t>
            </a:r>
            <a:r>
              <a:rPr lang="sk-SK" sz="2400" dirty="0" smtClean="0">
                <a:sym typeface="Wingdings" panose="05000000000000000000" pitchFamily="2" charset="2"/>
              </a:rPr>
              <a:t> proměnných</a:t>
            </a:r>
            <a:endParaRPr lang="sk-SK" sz="2400" dirty="0">
              <a:sym typeface="Wingdings" panose="05000000000000000000" pitchFamily="2" charset="2"/>
            </a:endParaRPr>
          </a:p>
          <a:p>
            <a:pPr lvl="1"/>
            <a:r>
              <a:rPr lang="sk-SK" sz="2200" dirty="0">
                <a:sym typeface="Wingdings" panose="05000000000000000000" pitchFamily="2" charset="2"/>
              </a:rPr>
              <a:t>COO_1, LEV_1, SRE_1, DFB0_1, DFB1_1, ...</a:t>
            </a:r>
          </a:p>
          <a:p>
            <a:endParaRPr lang="sk-SK" dirty="0" smtClean="0">
              <a:sym typeface="Wingdings" panose="05000000000000000000" pitchFamily="2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24944"/>
            <a:ext cx="34956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56485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24536"/>
          </a:xfrm>
        </p:spPr>
        <p:txBody>
          <a:bodyPr>
            <a:normAutofit/>
          </a:bodyPr>
          <a:lstStyle/>
          <a:p>
            <a:r>
              <a:rPr lang="sk-SK" sz="2400" dirty="0" err="1" smtClean="0">
                <a:sym typeface="Wingdings" panose="05000000000000000000" pitchFamily="2" charset="2"/>
              </a:rPr>
              <a:t>Cook</a:t>
            </a:r>
            <a:r>
              <a:rPr lang="en-US" sz="2400" dirty="0" smtClean="0">
                <a:sym typeface="Wingdings" panose="05000000000000000000" pitchFamily="2" charset="2"/>
              </a:rPr>
              <a:t>’s distance a </a:t>
            </a:r>
            <a:r>
              <a:rPr lang="en-US" sz="2400" dirty="0" err="1" smtClean="0">
                <a:sym typeface="Wingdings" panose="05000000000000000000" pitchFamily="2" charset="2"/>
              </a:rPr>
              <a:t>DFBeta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sk-SK" sz="2400" dirty="0" smtClean="0">
                <a:sym typeface="Wingdings" panose="05000000000000000000" pitchFamily="2" charset="2"/>
              </a:rPr>
              <a:t>&lt; 1</a:t>
            </a:r>
          </a:p>
          <a:p>
            <a:endParaRPr lang="sk-SK" dirty="0" smtClean="0">
              <a:sym typeface="Wingdings" panose="05000000000000000000" pitchFamily="2" charset="2"/>
            </a:endParaRPr>
          </a:p>
          <a:p>
            <a:r>
              <a:rPr lang="sk-SK" sz="2400" dirty="0" err="1" smtClean="0">
                <a:sym typeface="Wingdings" panose="05000000000000000000" pitchFamily="2" charset="2"/>
              </a:rPr>
              <a:t>Rezidua</a:t>
            </a:r>
            <a:r>
              <a:rPr lang="sk-SK" sz="2400" dirty="0" smtClean="0">
                <a:sym typeface="Wingdings" panose="05000000000000000000" pitchFamily="2" charset="2"/>
              </a:rPr>
              <a:t>:</a:t>
            </a:r>
          </a:p>
          <a:p>
            <a:pPr lvl="2"/>
            <a:r>
              <a:rPr lang="sk-SK" sz="2000" dirty="0" smtClean="0">
                <a:sym typeface="Wingdings" panose="05000000000000000000" pitchFamily="2" charset="2"/>
              </a:rPr>
              <a:t>95 % případů v rámci pásma -2 až 2</a:t>
            </a:r>
          </a:p>
          <a:p>
            <a:pPr lvl="2"/>
            <a:r>
              <a:rPr lang="sk-SK" sz="2000" dirty="0" smtClean="0">
                <a:sym typeface="Wingdings" panose="05000000000000000000" pitchFamily="2" charset="2"/>
              </a:rPr>
              <a:t>99 % případů v rámci pásma -2,5 až 2,5</a:t>
            </a:r>
          </a:p>
          <a:p>
            <a:pPr lvl="2"/>
            <a:r>
              <a:rPr lang="sk-SK" sz="2000" dirty="0" err="1" smtClean="0">
                <a:sym typeface="Wingdings" panose="05000000000000000000" pitchFamily="2" charset="2"/>
              </a:rPr>
              <a:t>Studentized</a:t>
            </a:r>
            <a:r>
              <a:rPr lang="sk-SK" sz="2000" dirty="0" smtClean="0">
                <a:sym typeface="Wingdings" panose="05000000000000000000" pitchFamily="2" charset="2"/>
              </a:rPr>
              <a:t> jsou </a:t>
            </a:r>
            <a:r>
              <a:rPr lang="sk-SK" sz="2000" dirty="0" err="1" smtClean="0">
                <a:sym typeface="Wingdings" panose="05000000000000000000" pitchFamily="2" charset="2"/>
              </a:rPr>
              <a:t>vhodnější</a:t>
            </a:r>
            <a:r>
              <a:rPr lang="sk-SK" sz="2000" dirty="0" smtClean="0">
                <a:sym typeface="Wingdings" panose="05000000000000000000" pitchFamily="2" charset="2"/>
              </a:rPr>
              <a:t> než </a:t>
            </a:r>
            <a:r>
              <a:rPr lang="sk-SK" sz="2000" dirty="0" err="1" smtClean="0">
                <a:sym typeface="Wingdings" panose="05000000000000000000" pitchFamily="2" charset="2"/>
              </a:rPr>
              <a:t>standardized</a:t>
            </a:r>
            <a:endParaRPr lang="sk-SK" sz="2000" dirty="0">
              <a:sym typeface="Wingdings" panose="05000000000000000000" pitchFamily="2" charset="2"/>
            </a:endParaRPr>
          </a:p>
          <a:p>
            <a:endParaRPr lang="sk-SK" sz="2000" dirty="0" smtClean="0">
              <a:sym typeface="Wingdings" panose="05000000000000000000" pitchFamily="2" charset="2"/>
            </a:endParaRPr>
          </a:p>
          <a:p>
            <a:r>
              <a:rPr lang="sk-SK" sz="2400" dirty="0" err="1"/>
              <a:t>Leverage</a:t>
            </a:r>
            <a:r>
              <a:rPr lang="sk-SK" sz="2400" dirty="0"/>
              <a:t>:</a:t>
            </a:r>
          </a:p>
          <a:p>
            <a:pPr lvl="1"/>
            <a:r>
              <a:rPr lang="sk-SK" sz="2000" dirty="0"/>
              <a:t>(k + 1) / N </a:t>
            </a:r>
            <a:r>
              <a:rPr lang="sk-SK" sz="2000" dirty="0">
                <a:sym typeface="Wingdings" panose="05000000000000000000" pitchFamily="2" charset="2"/>
              </a:rPr>
              <a:t> počet </a:t>
            </a:r>
            <a:r>
              <a:rPr lang="sk-SK" sz="2000" dirty="0" err="1">
                <a:sym typeface="Wingdings" panose="05000000000000000000" pitchFamily="2" charset="2"/>
              </a:rPr>
              <a:t>nez</a:t>
            </a:r>
            <a:r>
              <a:rPr lang="sk-SK" sz="2000" dirty="0">
                <a:sym typeface="Wingdings" panose="05000000000000000000" pitchFamily="2" charset="2"/>
              </a:rPr>
              <a:t>. </a:t>
            </a:r>
            <a:r>
              <a:rPr lang="sk-SK" sz="2000" dirty="0" smtClean="0">
                <a:sym typeface="Wingdings" panose="05000000000000000000" pitchFamily="2" charset="2"/>
              </a:rPr>
              <a:t>proměnných </a:t>
            </a:r>
            <a:r>
              <a:rPr lang="sk-SK" sz="2000" dirty="0">
                <a:sym typeface="Wingdings" panose="05000000000000000000" pitchFamily="2" charset="2"/>
              </a:rPr>
              <a:t>zvýšených o jedna </a:t>
            </a:r>
            <a:r>
              <a:rPr lang="sk-SK" sz="2000" dirty="0" smtClean="0">
                <a:sym typeface="Wingdings" panose="05000000000000000000" pitchFamily="2" charset="2"/>
              </a:rPr>
              <a:t>se </a:t>
            </a:r>
            <a:r>
              <a:rPr lang="sk-SK" sz="2000" dirty="0" err="1" smtClean="0">
                <a:sym typeface="Wingdings" panose="05000000000000000000" pitchFamily="2" charset="2"/>
              </a:rPr>
              <a:t>vydělí</a:t>
            </a:r>
            <a:r>
              <a:rPr lang="sk-SK" sz="2000" dirty="0" smtClean="0">
                <a:sym typeface="Wingdings" panose="05000000000000000000" pitchFamily="2" charset="2"/>
              </a:rPr>
              <a:t> počtem případů</a:t>
            </a:r>
            <a:endParaRPr lang="sk-SK" sz="2000" dirty="0">
              <a:sym typeface="Wingdings" panose="05000000000000000000" pitchFamily="2" charset="2"/>
            </a:endParaRPr>
          </a:p>
          <a:p>
            <a:pPr lvl="1"/>
            <a:r>
              <a:rPr lang="sk-SK" sz="2000" dirty="0" err="1" smtClean="0">
                <a:sym typeface="Wingdings" panose="05000000000000000000" pitchFamily="2" charset="2"/>
              </a:rPr>
              <a:t>Přijatelné</a:t>
            </a:r>
            <a:r>
              <a:rPr lang="sk-SK" sz="2000" dirty="0" smtClean="0">
                <a:sym typeface="Wingdings" panose="05000000000000000000" pitchFamily="2" charset="2"/>
              </a:rPr>
              <a:t> </a:t>
            </a:r>
            <a:r>
              <a:rPr lang="sk-SK" sz="2000" dirty="0">
                <a:sym typeface="Wingdings" panose="05000000000000000000" pitchFamily="2" charset="2"/>
              </a:rPr>
              <a:t>hodnoty </a:t>
            </a:r>
            <a:r>
              <a:rPr lang="sk-SK" sz="2000" dirty="0" smtClean="0">
                <a:sym typeface="Wingdings" panose="05000000000000000000" pitchFamily="2" charset="2"/>
              </a:rPr>
              <a:t>jsou </a:t>
            </a:r>
            <a:r>
              <a:rPr lang="sk-SK" sz="2000" dirty="0">
                <a:sym typeface="Wingdings" panose="05000000000000000000" pitchFamily="2" charset="2"/>
              </a:rPr>
              <a:t>do 2 až 3 násobku takto </a:t>
            </a:r>
            <a:r>
              <a:rPr lang="sk-SK" sz="2000" dirty="0" smtClean="0">
                <a:sym typeface="Wingdings" panose="05000000000000000000" pitchFamily="2" charset="2"/>
              </a:rPr>
              <a:t>spočítané </a:t>
            </a:r>
            <a:r>
              <a:rPr lang="sk-SK" sz="2000" dirty="0">
                <a:sym typeface="Wingdings" panose="05000000000000000000" pitchFamily="2" charset="2"/>
              </a:rPr>
              <a:t>hodnoty</a:t>
            </a:r>
          </a:p>
          <a:p>
            <a:endParaRPr lang="sk-SK" sz="2000" dirty="0">
              <a:sym typeface="Wingdings" panose="05000000000000000000" pitchFamily="2" charset="2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Přijatelné hodnoty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569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24536"/>
          </a:xfrm>
        </p:spPr>
        <p:txBody>
          <a:bodyPr>
            <a:normAutofit/>
          </a:bodyPr>
          <a:lstStyle/>
          <a:p>
            <a:r>
              <a:rPr lang="cs-CZ" sz="2400" dirty="0" smtClean="0">
                <a:sym typeface="Wingdings" panose="05000000000000000000" pitchFamily="2" charset="2"/>
              </a:rPr>
              <a:t>Skutečný problém vytvářejí až případy, jenž mají vysoká rezidua (nad 2 až 3) a </a:t>
            </a:r>
            <a:r>
              <a:rPr lang="cs-CZ" sz="2400" b="1" dirty="0" smtClean="0">
                <a:sym typeface="Wingdings" panose="05000000000000000000" pitchFamily="2" charset="2"/>
              </a:rPr>
              <a:t>současně</a:t>
            </a:r>
            <a:r>
              <a:rPr lang="cs-CZ" sz="2400" dirty="0" smtClean="0">
                <a:sym typeface="Wingdings" panose="05000000000000000000" pitchFamily="2" charset="2"/>
              </a:rPr>
              <a:t> nadměrnou </a:t>
            </a:r>
            <a:r>
              <a:rPr lang="cs-CZ" sz="2400" dirty="0" err="1" smtClean="0">
                <a:sym typeface="Wingdings" panose="05000000000000000000" pitchFamily="2" charset="2"/>
              </a:rPr>
              <a:t>leverage</a:t>
            </a:r>
            <a:endParaRPr lang="cs-CZ" sz="2400" dirty="0" smtClean="0">
              <a:sym typeface="Wingdings" panose="05000000000000000000" pitchFamily="2" charset="2"/>
            </a:endParaRPr>
          </a:p>
          <a:p>
            <a:endParaRPr lang="cs-CZ" sz="2400" dirty="0" smtClean="0">
              <a:sym typeface="Wingdings" panose="05000000000000000000" pitchFamily="2" charset="2"/>
            </a:endParaRPr>
          </a:p>
          <a:p>
            <a:r>
              <a:rPr lang="cs-CZ" sz="2400" dirty="0" smtClean="0">
                <a:sym typeface="Wingdings" panose="05000000000000000000" pitchFamily="2" charset="2"/>
              </a:rPr>
              <a:t>Jejich negativní efekt je silnější v malých vzorcích (je zde méně případů, které jejich efekt vyváží)</a:t>
            </a:r>
          </a:p>
          <a:p>
            <a:endParaRPr lang="cs-CZ" sz="2400" dirty="0" smtClean="0">
              <a:sym typeface="Wingdings" panose="05000000000000000000" pitchFamily="2" charset="2"/>
            </a:endParaRPr>
          </a:p>
          <a:p>
            <a:r>
              <a:rPr lang="cs-CZ" sz="2400" dirty="0" smtClean="0">
                <a:sym typeface="Wingdings" panose="05000000000000000000" pitchFamily="2" charset="2"/>
              </a:rPr>
              <a:t>Pro odstranění případů z analýzy je potřebné mít dobrý důvod</a:t>
            </a:r>
          </a:p>
          <a:p>
            <a:endParaRPr lang="sk-SK" sz="2400" dirty="0">
              <a:sym typeface="Wingdings" panose="05000000000000000000" pitchFamily="2" charset="2"/>
            </a:endParaRPr>
          </a:p>
          <a:p>
            <a:endParaRPr lang="sk-SK" sz="2400" dirty="0" smtClean="0">
              <a:sym typeface="Wingdings" panose="05000000000000000000" pitchFamily="2" charset="2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Následná kontrola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7681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Předpoklady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805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smtClean="0">
                <a:sym typeface="Wingdings" panose="05000000000000000000" pitchFamily="2" charset="2"/>
              </a:rPr>
              <a:t>1. </a:t>
            </a:r>
            <a:r>
              <a:rPr lang="sk-SK" dirty="0" err="1" smtClean="0">
                <a:sym typeface="Wingdings" panose="05000000000000000000" pitchFamily="2" charset="2"/>
              </a:rPr>
              <a:t>Nezávislost</a:t>
            </a:r>
            <a:r>
              <a:rPr lang="sk-SK" dirty="0" smtClean="0">
                <a:sym typeface="Wingdings" panose="05000000000000000000" pitchFamily="2" charset="2"/>
              </a:rPr>
              <a:t> pozorování</a:t>
            </a:r>
          </a:p>
          <a:p>
            <a:endParaRPr lang="sk-SK" sz="14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k-SK" dirty="0" smtClean="0">
                <a:sym typeface="Wingdings" panose="05000000000000000000" pitchFamily="2" charset="2"/>
              </a:rPr>
              <a:t>2. </a:t>
            </a:r>
            <a:r>
              <a:rPr lang="sk-SK" dirty="0" err="1" smtClean="0">
                <a:sym typeface="Wingdings" panose="05000000000000000000" pitchFamily="2" charset="2"/>
              </a:rPr>
              <a:t>Absence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multikolinearity</a:t>
            </a:r>
            <a:endParaRPr lang="sk-SK" dirty="0" smtClean="0">
              <a:sym typeface="Wingdings" panose="05000000000000000000" pitchFamily="2" charset="2"/>
            </a:endParaRPr>
          </a:p>
          <a:p>
            <a:endParaRPr lang="sk-SK" sz="14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k-SK" dirty="0" smtClean="0">
                <a:sym typeface="Wingdings" panose="05000000000000000000" pitchFamily="2" charset="2"/>
              </a:rPr>
              <a:t>3. </a:t>
            </a:r>
            <a:r>
              <a:rPr lang="sk-SK" dirty="0" err="1" smtClean="0">
                <a:sym typeface="Wingdings" panose="05000000000000000000" pitchFamily="2" charset="2"/>
              </a:rPr>
              <a:t>Linearita</a:t>
            </a:r>
            <a:endParaRPr lang="sk-SK" dirty="0" smtClean="0">
              <a:sym typeface="Wingdings" panose="05000000000000000000" pitchFamily="2" charset="2"/>
            </a:endParaRPr>
          </a:p>
          <a:p>
            <a:pPr lvl="1"/>
            <a:r>
              <a:rPr lang="sk-SK" dirty="0" smtClean="0">
                <a:sym typeface="Wingdings" panose="05000000000000000000" pitchFamily="2" charset="2"/>
              </a:rPr>
              <a:t>V </a:t>
            </a:r>
            <a:r>
              <a:rPr lang="sk-SK" dirty="0" err="1" smtClean="0">
                <a:sym typeface="Wingdings" panose="05000000000000000000" pitchFamily="2" charset="2"/>
              </a:rPr>
              <a:t>lineární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regresi</a:t>
            </a:r>
            <a:r>
              <a:rPr lang="sk-SK" dirty="0" smtClean="0">
                <a:sym typeface="Wingdings" panose="05000000000000000000" pitchFamily="2" charset="2"/>
              </a:rPr>
              <a:t> je </a:t>
            </a:r>
            <a:r>
              <a:rPr lang="sk-SK" dirty="0" err="1" smtClean="0">
                <a:sym typeface="Wingdings" panose="05000000000000000000" pitchFamily="2" charset="2"/>
              </a:rPr>
              <a:t>podmínkou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lineární</a:t>
            </a:r>
            <a:r>
              <a:rPr lang="sk-SK" dirty="0" smtClean="0">
                <a:sym typeface="Wingdings" panose="05000000000000000000" pitchFamily="2" charset="2"/>
              </a:rPr>
              <a:t> vztah mezi nezávislou a závislou proměnnou</a:t>
            </a:r>
          </a:p>
          <a:p>
            <a:pPr lvl="1"/>
            <a:r>
              <a:rPr lang="sk-SK" dirty="0" smtClean="0">
                <a:sym typeface="Wingdings" panose="05000000000000000000" pitchFamily="2" charset="2"/>
              </a:rPr>
              <a:t>V logistické toto neplatí – </a:t>
            </a:r>
            <a:r>
              <a:rPr lang="sk-SK" dirty="0" err="1" smtClean="0">
                <a:sym typeface="Wingdings" panose="05000000000000000000" pitchFamily="2" charset="2"/>
              </a:rPr>
              <a:t>podmínkou</a:t>
            </a:r>
            <a:r>
              <a:rPr lang="sk-SK" dirty="0" smtClean="0">
                <a:sym typeface="Wingdings" panose="05000000000000000000" pitchFamily="2" charset="2"/>
              </a:rPr>
              <a:t> je </a:t>
            </a:r>
            <a:r>
              <a:rPr lang="sk-SK" dirty="0" err="1" smtClean="0">
                <a:sym typeface="Wingdings" panose="05000000000000000000" pitchFamily="2" charset="2"/>
              </a:rPr>
              <a:t>lineární</a:t>
            </a:r>
            <a:r>
              <a:rPr lang="sk-SK" dirty="0" smtClean="0">
                <a:sym typeface="Wingdings" panose="05000000000000000000" pitchFamily="2" charset="2"/>
              </a:rPr>
              <a:t> vztah mezi </a:t>
            </a:r>
            <a:r>
              <a:rPr lang="sk-SK" b="1" dirty="0" err="1" smtClean="0">
                <a:sym typeface="Wingdings" panose="05000000000000000000" pitchFamily="2" charset="2"/>
              </a:rPr>
              <a:t>kontinuální</a:t>
            </a:r>
            <a:r>
              <a:rPr lang="sk-SK" dirty="0" smtClean="0">
                <a:sym typeface="Wingdings" panose="05000000000000000000" pitchFamily="2" charset="2"/>
              </a:rPr>
              <a:t> nezávislou proměnnou a </a:t>
            </a:r>
            <a:r>
              <a:rPr lang="sk-SK" dirty="0" err="1" smtClean="0">
                <a:sym typeface="Wingdings" panose="05000000000000000000" pitchFamily="2" charset="2"/>
              </a:rPr>
              <a:t>logaritmem</a:t>
            </a:r>
            <a:r>
              <a:rPr lang="sk-SK" dirty="0" smtClean="0">
                <a:sym typeface="Wingdings" panose="05000000000000000000" pitchFamily="2" charset="2"/>
              </a:rPr>
              <a:t> závislé proměnné</a:t>
            </a:r>
          </a:p>
          <a:p>
            <a:pPr lvl="1"/>
            <a:r>
              <a:rPr lang="sk-SK" dirty="0" smtClean="0">
                <a:sym typeface="Wingdings" panose="05000000000000000000" pitchFamily="2" charset="2"/>
              </a:rPr>
              <a:t>Jednoduché </a:t>
            </a:r>
            <a:r>
              <a:rPr lang="sk-SK" dirty="0" err="1" smtClean="0">
                <a:sym typeface="Wingdings" panose="05000000000000000000" pitchFamily="2" charset="2"/>
              </a:rPr>
              <a:t>testování</a:t>
            </a:r>
            <a:endParaRPr lang="sk-SK" dirty="0" smtClean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1779576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Testování linearity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805888"/>
          </a:xfrm>
        </p:spPr>
        <p:txBody>
          <a:bodyPr>
            <a:normAutofit/>
          </a:bodyPr>
          <a:lstStyle/>
          <a:p>
            <a:r>
              <a:rPr lang="sk-SK" dirty="0" err="1" smtClean="0"/>
              <a:t>Týká</a:t>
            </a:r>
            <a:r>
              <a:rPr lang="sk-SK" dirty="0" smtClean="0"/>
              <a:t> se pouze </a:t>
            </a:r>
            <a:r>
              <a:rPr lang="sk-SK" dirty="0" err="1" smtClean="0"/>
              <a:t>kontinuálních</a:t>
            </a:r>
            <a:r>
              <a:rPr lang="sk-SK" dirty="0" smtClean="0"/>
              <a:t> proměnných</a:t>
            </a:r>
          </a:p>
          <a:p>
            <a:endParaRPr lang="sk-SK" dirty="0"/>
          </a:p>
          <a:p>
            <a:r>
              <a:rPr lang="sk-SK" dirty="0" err="1" smtClean="0"/>
              <a:t>Linearita</a:t>
            </a:r>
            <a:r>
              <a:rPr lang="sk-SK" dirty="0" smtClean="0"/>
              <a:t> se testuje pomocí </a:t>
            </a:r>
            <a:r>
              <a:rPr lang="sk-SK" dirty="0" err="1" smtClean="0"/>
              <a:t>interakcí</a:t>
            </a:r>
            <a:r>
              <a:rPr lang="sk-SK" dirty="0" smtClean="0"/>
              <a:t> mezi </a:t>
            </a:r>
            <a:r>
              <a:rPr lang="sk-SK" dirty="0" err="1" smtClean="0"/>
              <a:t>nez</a:t>
            </a:r>
            <a:r>
              <a:rPr lang="sk-SK" dirty="0" smtClean="0"/>
              <a:t>. proměnnou a jejím </a:t>
            </a:r>
            <a:r>
              <a:rPr lang="sk-SK" dirty="0" err="1" smtClean="0"/>
              <a:t>logaritmem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Pro každou nezávislou proměnnou se </a:t>
            </a:r>
            <a:r>
              <a:rPr lang="sk-SK" dirty="0" err="1" smtClean="0"/>
              <a:t>vytvoří</a:t>
            </a:r>
            <a:r>
              <a:rPr lang="sk-SK" dirty="0" smtClean="0"/>
              <a:t> její logaritmovaná podoba:</a:t>
            </a:r>
          </a:p>
          <a:p>
            <a:pPr lvl="1"/>
            <a:r>
              <a:rPr lang="sk-SK" dirty="0" err="1" smtClean="0"/>
              <a:t>Transform</a:t>
            </a:r>
            <a:r>
              <a:rPr lang="sk-SK" dirty="0" smtClean="0"/>
              <a:t> </a:t>
            </a:r>
            <a:r>
              <a:rPr lang="sk-SK" dirty="0" smtClean="0">
                <a:sym typeface="Wingdings" panose="05000000000000000000" pitchFamily="2" charset="2"/>
              </a:rPr>
              <a:t> </a:t>
            </a:r>
            <a:r>
              <a:rPr lang="sk-SK" dirty="0" err="1" smtClean="0">
                <a:sym typeface="Wingdings" panose="05000000000000000000" pitchFamily="2" charset="2"/>
              </a:rPr>
              <a:t>Compute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Variable</a:t>
            </a:r>
            <a:endParaRPr lang="sk-SK" dirty="0" smtClean="0">
              <a:sym typeface="Wingdings" panose="05000000000000000000" pitchFamily="2" charset="2"/>
            </a:endParaRPr>
          </a:p>
          <a:p>
            <a:pPr lvl="1"/>
            <a:r>
              <a:rPr lang="sk-SK" dirty="0" err="1" smtClean="0">
                <a:sym typeface="Wingdings" panose="05000000000000000000" pitchFamily="2" charset="2"/>
              </a:rPr>
              <a:t>Funkce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i="1" dirty="0" err="1" smtClean="0">
                <a:sym typeface="Wingdings" panose="05000000000000000000" pitchFamily="2" charset="2"/>
              </a:rPr>
              <a:t>Ln</a:t>
            </a:r>
            <a:r>
              <a:rPr lang="sk-SK" i="1" dirty="0" smtClean="0">
                <a:sym typeface="Wingdings" panose="05000000000000000000" pitchFamily="2" charset="2"/>
              </a:rPr>
              <a:t> </a:t>
            </a:r>
            <a:r>
              <a:rPr lang="sk-SK" dirty="0" smtClean="0">
                <a:sym typeface="Wingdings" panose="05000000000000000000" pitchFamily="2" charset="2"/>
              </a:rPr>
              <a:t>(</a:t>
            </a:r>
            <a:r>
              <a:rPr lang="sk-SK" dirty="0" err="1" smtClean="0">
                <a:sym typeface="Wingdings" panose="05000000000000000000" pitchFamily="2" charset="2"/>
              </a:rPr>
              <a:t>přirozený</a:t>
            </a:r>
            <a:r>
              <a:rPr lang="sk-SK" dirty="0" smtClean="0">
                <a:sym typeface="Wingdings" panose="05000000000000000000" pitchFamily="2" charset="2"/>
              </a:rPr>
              <a:t> logaritmus)</a:t>
            </a:r>
            <a:endParaRPr lang="sk-SK" i="1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3456780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Testování linearity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805888"/>
          </a:xfrm>
        </p:spPr>
        <p:txBody>
          <a:bodyPr>
            <a:normAutofit/>
          </a:bodyPr>
          <a:lstStyle/>
          <a:p>
            <a:r>
              <a:rPr lang="sk-SK" dirty="0" smtClean="0"/>
              <a:t>Samotný test je jednoduchý</a:t>
            </a:r>
          </a:p>
          <a:p>
            <a:endParaRPr lang="sk-SK" dirty="0"/>
          </a:p>
          <a:p>
            <a:r>
              <a:rPr lang="sk-SK" dirty="0" err="1" smtClean="0"/>
              <a:t>Vypočítá</a:t>
            </a:r>
            <a:r>
              <a:rPr lang="sk-SK" dirty="0" smtClean="0"/>
              <a:t> se model, </a:t>
            </a:r>
            <a:r>
              <a:rPr lang="sk-SK" dirty="0" err="1" smtClean="0"/>
              <a:t>jenž</a:t>
            </a:r>
            <a:r>
              <a:rPr lang="sk-SK" dirty="0" smtClean="0"/>
              <a:t> obsahuje:</a:t>
            </a:r>
          </a:p>
          <a:p>
            <a:pPr lvl="1"/>
            <a:r>
              <a:rPr lang="sk-SK" dirty="0" smtClean="0"/>
              <a:t>Nezávislé proměnné</a:t>
            </a:r>
          </a:p>
          <a:p>
            <a:pPr lvl="1"/>
            <a:r>
              <a:rPr lang="sk-SK" dirty="0" smtClean="0"/>
              <a:t>Interakce mezi </a:t>
            </a:r>
            <a:r>
              <a:rPr lang="sk-SK" dirty="0" err="1" smtClean="0"/>
              <a:t>nez</a:t>
            </a:r>
            <a:r>
              <a:rPr lang="sk-SK" dirty="0" smtClean="0"/>
              <a:t>. proměnnými a jejich </a:t>
            </a:r>
            <a:r>
              <a:rPr lang="sk-SK" dirty="0" err="1" smtClean="0"/>
              <a:t>logaritmem</a:t>
            </a:r>
            <a:endParaRPr lang="sk-SK" dirty="0" smtClean="0"/>
          </a:p>
          <a:p>
            <a:endParaRPr lang="sk-SK" dirty="0"/>
          </a:p>
          <a:p>
            <a:r>
              <a:rPr lang="sk-SK" dirty="0" err="1" smtClean="0"/>
              <a:t>Analyze</a:t>
            </a:r>
            <a:r>
              <a:rPr lang="sk-SK" dirty="0" smtClean="0"/>
              <a:t> </a:t>
            </a:r>
            <a:r>
              <a:rPr lang="sk-SK" dirty="0" smtClean="0">
                <a:sym typeface="Wingdings" panose="05000000000000000000" pitchFamily="2" charset="2"/>
              </a:rPr>
              <a:t> </a:t>
            </a:r>
            <a:r>
              <a:rPr lang="sk-SK" dirty="0" err="1" smtClean="0">
                <a:sym typeface="Wingdings" panose="05000000000000000000" pitchFamily="2" charset="2"/>
              </a:rPr>
              <a:t>Regression</a:t>
            </a:r>
            <a:r>
              <a:rPr lang="sk-SK" dirty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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Binary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logistic</a:t>
            </a:r>
            <a:endParaRPr lang="sk-SK" dirty="0" smtClean="0">
              <a:sym typeface="Wingdings" panose="05000000000000000000" pitchFamily="2" charset="2"/>
            </a:endParaRPr>
          </a:p>
          <a:p>
            <a:pPr lvl="1"/>
            <a:r>
              <a:rPr lang="sk-SK" dirty="0" smtClean="0">
                <a:sym typeface="Wingdings" panose="05000000000000000000" pitchFamily="2" charset="2"/>
              </a:rPr>
              <a:t>Interakce mezi proměnnými se </a:t>
            </a:r>
            <a:r>
              <a:rPr lang="sk-SK" dirty="0" err="1" smtClean="0">
                <a:sym typeface="Wingdings" panose="05000000000000000000" pitchFamily="2" charset="2"/>
              </a:rPr>
              <a:t>vytvářejí</a:t>
            </a:r>
            <a:r>
              <a:rPr lang="sk-SK" dirty="0" smtClean="0">
                <a:sym typeface="Wingdings" panose="05000000000000000000" pitchFamily="2" charset="2"/>
              </a:rPr>
              <a:t> pomocí </a:t>
            </a:r>
            <a:r>
              <a:rPr lang="sk-SK" dirty="0" err="1" smtClean="0">
                <a:sym typeface="Wingdings" panose="05000000000000000000" pitchFamily="2" charset="2"/>
              </a:rPr>
              <a:t>podržení</a:t>
            </a:r>
            <a:r>
              <a:rPr lang="sk-SK" dirty="0" smtClean="0">
                <a:sym typeface="Wingdings" panose="05000000000000000000" pitchFamily="2" charset="2"/>
              </a:rPr>
              <a:t> klávesy </a:t>
            </a:r>
            <a:r>
              <a:rPr lang="sk-SK" dirty="0" err="1" smtClean="0">
                <a:sym typeface="Wingdings" panose="05000000000000000000" pitchFamily="2" charset="2"/>
              </a:rPr>
              <a:t>Ctrl</a:t>
            </a:r>
            <a:r>
              <a:rPr lang="sk-SK" dirty="0" smtClean="0">
                <a:sym typeface="Wingdings" panose="05000000000000000000" pitchFamily="2" charset="2"/>
              </a:rPr>
              <a:t>, </a:t>
            </a:r>
            <a:r>
              <a:rPr lang="sk-SK" dirty="0" err="1" smtClean="0">
                <a:sym typeface="Wingdings" panose="05000000000000000000" pitchFamily="2" charset="2"/>
              </a:rPr>
              <a:t>výběrem</a:t>
            </a:r>
            <a:r>
              <a:rPr lang="sk-SK" dirty="0" smtClean="0">
                <a:sym typeface="Wingdings" panose="05000000000000000000" pitchFamily="2" charset="2"/>
              </a:rPr>
              <a:t> proměnných a kliknutím na &gt;</a:t>
            </a:r>
            <a:r>
              <a:rPr lang="sk-SK" dirty="0" err="1" smtClean="0">
                <a:sym typeface="Wingdings" panose="05000000000000000000" pitchFamily="2" charset="2"/>
              </a:rPr>
              <a:t>a*b</a:t>
            </a:r>
            <a:r>
              <a:rPr lang="sk-SK" dirty="0" smtClean="0">
                <a:sym typeface="Wingdings" panose="05000000000000000000" pitchFamily="2" charset="2"/>
              </a:rPr>
              <a:t>&gt;</a:t>
            </a:r>
            <a:endParaRPr lang="sk-SK" dirty="0"/>
          </a:p>
          <a:p>
            <a:endParaRPr lang="sk-SK" dirty="0" smtClean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4214001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964488" cy="5046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ál 5"/>
          <p:cNvSpPr/>
          <p:nvPr/>
        </p:nvSpPr>
        <p:spPr>
          <a:xfrm>
            <a:off x="3779912" y="3359961"/>
            <a:ext cx="648072" cy="50108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3540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Logistická regrese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Dokáže dát odpovědi na mnohé otázky</a:t>
            </a:r>
          </a:p>
          <a:p>
            <a:pPr>
              <a:buNone/>
            </a:pPr>
            <a:endParaRPr lang="sk-SK" dirty="0" smtClean="0"/>
          </a:p>
          <a:p>
            <a:pPr lvl="1"/>
            <a:r>
              <a:rPr lang="sk-SK" dirty="0" smtClean="0"/>
              <a:t>Zvyšuje se šance kandidáta na zvolení, pokud </a:t>
            </a:r>
            <a:r>
              <a:rPr lang="sk-SK" dirty="0" err="1" smtClean="0"/>
              <a:t>získá</a:t>
            </a:r>
            <a:r>
              <a:rPr lang="sk-SK" dirty="0" smtClean="0"/>
              <a:t> titul Mgr.?</a:t>
            </a:r>
          </a:p>
          <a:p>
            <a:endParaRPr lang="sk-SK" sz="2400" dirty="0" smtClean="0"/>
          </a:p>
          <a:p>
            <a:pPr lvl="1"/>
            <a:r>
              <a:rPr lang="sk-SK" dirty="0" smtClean="0"/>
              <a:t>Ovlivňuje šance </a:t>
            </a:r>
            <a:r>
              <a:rPr lang="sk-SK" dirty="0" err="1" smtClean="0"/>
              <a:t>Realu</a:t>
            </a:r>
            <a:r>
              <a:rPr lang="sk-SK" dirty="0" smtClean="0"/>
              <a:t> Madrid na výhru v zápase to, </a:t>
            </a:r>
            <a:r>
              <a:rPr lang="sk-SK" dirty="0" err="1" smtClean="0"/>
              <a:t>kdo</a:t>
            </a:r>
            <a:r>
              <a:rPr lang="sk-SK" dirty="0" smtClean="0"/>
              <a:t> je jeho </a:t>
            </a:r>
            <a:r>
              <a:rPr lang="sk-SK" dirty="0" err="1" smtClean="0"/>
              <a:t>aktuálním</a:t>
            </a:r>
            <a:r>
              <a:rPr lang="sk-SK" dirty="0" smtClean="0"/>
              <a:t> </a:t>
            </a:r>
            <a:r>
              <a:rPr lang="sk-SK" dirty="0" err="1" smtClean="0"/>
              <a:t>trenérem</a:t>
            </a:r>
            <a:r>
              <a:rPr lang="sk-SK" dirty="0" smtClean="0"/>
              <a:t>?</a:t>
            </a:r>
          </a:p>
          <a:p>
            <a:pPr lvl="1"/>
            <a:endParaRPr lang="sk-SK" dirty="0" smtClean="0"/>
          </a:p>
          <a:p>
            <a:pPr lvl="1"/>
            <a:r>
              <a:rPr lang="sk-SK" dirty="0" smtClean="0"/>
              <a:t>Mají studenti, </a:t>
            </a:r>
            <a:r>
              <a:rPr lang="sk-SK" dirty="0" err="1" smtClean="0"/>
              <a:t>kteří</a:t>
            </a:r>
            <a:r>
              <a:rPr lang="sk-SK" dirty="0" smtClean="0"/>
              <a:t> </a:t>
            </a:r>
            <a:r>
              <a:rPr lang="sk-SK" dirty="0" err="1" smtClean="0"/>
              <a:t>pravidelně</a:t>
            </a:r>
            <a:r>
              <a:rPr lang="sk-SK" dirty="0" smtClean="0"/>
              <a:t> </a:t>
            </a:r>
            <a:r>
              <a:rPr lang="sk-SK" dirty="0" err="1" smtClean="0"/>
              <a:t>navštěvují</a:t>
            </a:r>
            <a:r>
              <a:rPr lang="sk-SK" dirty="0" smtClean="0"/>
              <a:t> </a:t>
            </a:r>
            <a:r>
              <a:rPr lang="sk-SK" dirty="0" err="1" smtClean="0"/>
              <a:t>přednášky</a:t>
            </a:r>
            <a:r>
              <a:rPr lang="sk-SK" dirty="0" smtClean="0"/>
              <a:t>, vyšší šanci na </a:t>
            </a:r>
            <a:r>
              <a:rPr lang="sk-SK" dirty="0" err="1" smtClean="0"/>
              <a:t>úspěšné</a:t>
            </a:r>
            <a:r>
              <a:rPr lang="sk-SK" dirty="0" smtClean="0"/>
              <a:t> </a:t>
            </a:r>
            <a:r>
              <a:rPr lang="sk-SK" dirty="0" err="1" smtClean="0"/>
              <a:t>absolvování</a:t>
            </a:r>
            <a:r>
              <a:rPr lang="sk-SK" dirty="0" smtClean="0"/>
              <a:t> kurzu?</a:t>
            </a:r>
          </a:p>
          <a:p>
            <a:pPr lvl="1"/>
            <a:endParaRPr lang="sk-SK" dirty="0"/>
          </a:p>
          <a:p>
            <a:pPr lvl="1"/>
            <a:r>
              <a:rPr lang="cs-CZ" dirty="0" smtClean="0"/>
              <a:t>Mají uchazeči o práci s praxí vyšší šanci na úspěch ve výběrovém řízení?</a:t>
            </a:r>
          </a:p>
          <a:p>
            <a:pPr lvl="1"/>
            <a:endParaRPr lang="sk-SK" sz="2200" dirty="0" smtClean="0"/>
          </a:p>
        </p:txBody>
      </p:sp>
      <p:pic>
        <p:nvPicPr>
          <p:cNvPr id="1026" name="Picture 2" descr="Výsledek obrázku pro job inter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5827"/>
            <a:ext cx="269972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5587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Testování linearity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805888"/>
          </a:xfrm>
        </p:spPr>
        <p:txBody>
          <a:bodyPr>
            <a:normAutofit/>
          </a:bodyPr>
          <a:lstStyle/>
          <a:p>
            <a:r>
              <a:rPr lang="sk-SK" dirty="0" smtClean="0"/>
              <a:t>Jediné, co nás ve výstupu </a:t>
            </a:r>
            <a:r>
              <a:rPr lang="sk-SK" dirty="0" err="1" smtClean="0"/>
              <a:t>zajímá</a:t>
            </a:r>
            <a:r>
              <a:rPr lang="sk-SK" dirty="0" smtClean="0"/>
              <a:t>, je hladina </a:t>
            </a:r>
            <a:r>
              <a:rPr lang="sk-SK" dirty="0" err="1" smtClean="0"/>
              <a:t>signifikantnosti</a:t>
            </a:r>
            <a:r>
              <a:rPr lang="sk-SK" dirty="0" smtClean="0"/>
              <a:t> pro interakce</a:t>
            </a:r>
          </a:p>
          <a:p>
            <a:endParaRPr lang="sk-SK" dirty="0"/>
          </a:p>
          <a:p>
            <a:r>
              <a:rPr lang="sk-SK" dirty="0" smtClean="0"/>
              <a:t>Pokud je interakce </a:t>
            </a:r>
            <a:r>
              <a:rPr lang="sk-SK" dirty="0" err="1" smtClean="0"/>
              <a:t>signifikantní</a:t>
            </a:r>
            <a:r>
              <a:rPr lang="sk-SK" dirty="0" smtClean="0"/>
              <a:t>, </a:t>
            </a:r>
            <a:r>
              <a:rPr lang="sk-SK" dirty="0" err="1" smtClean="0"/>
              <a:t>příslušná</a:t>
            </a:r>
            <a:r>
              <a:rPr lang="sk-SK" dirty="0" smtClean="0"/>
              <a:t> nezávislá proměnná porušuje předpoklad </a:t>
            </a:r>
            <a:r>
              <a:rPr lang="sk-SK" dirty="0" err="1" smtClean="0"/>
              <a:t>linearity</a:t>
            </a:r>
            <a:endParaRPr lang="sk-SK" dirty="0" smtClean="0"/>
          </a:p>
          <a:p>
            <a:endParaRPr lang="sk-SK" dirty="0"/>
          </a:p>
          <a:p>
            <a:r>
              <a:rPr lang="sk-SK" dirty="0" smtClean="0"/>
              <a:t>Pokud je interakce </a:t>
            </a:r>
            <a:r>
              <a:rPr lang="sk-SK" dirty="0" err="1" smtClean="0"/>
              <a:t>nesignifikantní</a:t>
            </a:r>
            <a:r>
              <a:rPr lang="sk-SK" dirty="0" smtClean="0"/>
              <a:t>, daná nezávislá proměnná předpoklad </a:t>
            </a:r>
            <a:r>
              <a:rPr lang="sk-SK" dirty="0" err="1" smtClean="0"/>
              <a:t>linearity</a:t>
            </a:r>
            <a:r>
              <a:rPr lang="sk-SK" dirty="0"/>
              <a:t> </a:t>
            </a:r>
            <a:r>
              <a:rPr lang="sk-SK" dirty="0" smtClean="0"/>
              <a:t>splňuje</a:t>
            </a:r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389585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7197284" cy="268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22177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Testování </a:t>
            </a:r>
            <a:r>
              <a:rPr lang="cs-CZ" dirty="0" err="1" smtClean="0"/>
              <a:t>multikolinearity</a:t>
            </a:r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805888"/>
          </a:xfrm>
        </p:spPr>
        <p:txBody>
          <a:bodyPr>
            <a:normAutofit/>
          </a:bodyPr>
          <a:lstStyle/>
          <a:p>
            <a:r>
              <a:rPr lang="sk-SK" dirty="0" err="1" smtClean="0"/>
              <a:t>Týká</a:t>
            </a:r>
            <a:r>
              <a:rPr lang="sk-SK" dirty="0" smtClean="0"/>
              <a:t> se pouze modelů s více než 1 nezávislou proměnnou</a:t>
            </a:r>
          </a:p>
          <a:p>
            <a:endParaRPr lang="sk-SK" i="1" dirty="0"/>
          </a:p>
          <a:p>
            <a:r>
              <a:rPr lang="sk-SK" dirty="0" smtClean="0"/>
              <a:t>Totožný postup jako u </a:t>
            </a:r>
            <a:r>
              <a:rPr lang="sk-SK" dirty="0" err="1" smtClean="0"/>
              <a:t>lineární</a:t>
            </a:r>
            <a:r>
              <a:rPr lang="sk-SK" dirty="0" smtClean="0"/>
              <a:t> regrese (SPSS nemá samostatné </a:t>
            </a:r>
            <a:r>
              <a:rPr lang="sk-SK" dirty="0" err="1" smtClean="0"/>
              <a:t>testování</a:t>
            </a:r>
            <a:r>
              <a:rPr lang="sk-SK" dirty="0" smtClean="0"/>
              <a:t> pro logistickou </a:t>
            </a:r>
            <a:r>
              <a:rPr lang="sk-SK" dirty="0" err="1" smtClean="0"/>
              <a:t>regresi</a:t>
            </a:r>
            <a:r>
              <a:rPr lang="sk-SK" dirty="0" smtClean="0"/>
              <a:t>)</a:t>
            </a:r>
          </a:p>
          <a:p>
            <a:endParaRPr lang="sk-SK" dirty="0"/>
          </a:p>
          <a:p>
            <a:r>
              <a:rPr lang="sk-SK" dirty="0" smtClean="0"/>
              <a:t>VIF – hodnoty nad 5 (10) </a:t>
            </a:r>
            <a:r>
              <a:rPr lang="sk-SK" dirty="0" err="1" smtClean="0"/>
              <a:t>indikují</a:t>
            </a:r>
            <a:r>
              <a:rPr lang="sk-SK" dirty="0" smtClean="0"/>
              <a:t> </a:t>
            </a:r>
            <a:r>
              <a:rPr lang="sk-SK" dirty="0" err="1" smtClean="0"/>
              <a:t>multikolinearitu</a:t>
            </a:r>
            <a:endParaRPr lang="sk-SK" dirty="0" smtClean="0"/>
          </a:p>
          <a:p>
            <a:r>
              <a:rPr lang="sk-SK" dirty="0" err="1" smtClean="0"/>
              <a:t>Tolerance</a:t>
            </a:r>
            <a:r>
              <a:rPr lang="sk-SK" dirty="0" smtClean="0"/>
              <a:t> (1 / VIF) – hodnoty pod 0,1 (0,2) jsou problém</a:t>
            </a:r>
          </a:p>
          <a:p>
            <a:r>
              <a:rPr lang="sk-SK" dirty="0" err="1" smtClean="0"/>
              <a:t>Eigenvalues</a:t>
            </a:r>
            <a:r>
              <a:rPr lang="sk-SK" dirty="0" smtClean="0"/>
              <a:t>:</a:t>
            </a:r>
          </a:p>
          <a:p>
            <a:pPr lvl="1"/>
            <a:r>
              <a:rPr lang="sk-SK" dirty="0" smtClean="0"/>
              <a:t>Proměnné by </a:t>
            </a:r>
            <a:r>
              <a:rPr lang="sk-SK" dirty="0" err="1" smtClean="0"/>
              <a:t>neměly</a:t>
            </a:r>
            <a:r>
              <a:rPr lang="sk-SK" dirty="0" smtClean="0"/>
              <a:t> mít vysokou variabilitu na </a:t>
            </a:r>
            <a:r>
              <a:rPr lang="sk-SK" dirty="0" err="1" smtClean="0"/>
              <a:t>stejných</a:t>
            </a:r>
            <a:r>
              <a:rPr lang="sk-SK" dirty="0" smtClean="0"/>
              <a:t> hladinách malých </a:t>
            </a:r>
            <a:r>
              <a:rPr lang="sk-SK" dirty="0" err="1" smtClean="0"/>
              <a:t>eigenvalues</a:t>
            </a:r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1857715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Testování </a:t>
            </a:r>
            <a:r>
              <a:rPr lang="cs-CZ" dirty="0" err="1" smtClean="0"/>
              <a:t>multikolinearity</a:t>
            </a:r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805888"/>
          </a:xfrm>
        </p:spPr>
        <p:txBody>
          <a:bodyPr>
            <a:normAutofit/>
          </a:bodyPr>
          <a:lstStyle/>
          <a:p>
            <a:r>
              <a:rPr lang="sk-SK" dirty="0" err="1" smtClean="0"/>
              <a:t>Analyze</a:t>
            </a:r>
            <a:r>
              <a:rPr lang="sk-SK" dirty="0" smtClean="0"/>
              <a:t> </a:t>
            </a:r>
            <a:r>
              <a:rPr lang="sk-SK" dirty="0" smtClean="0">
                <a:sym typeface="Wingdings" panose="05000000000000000000" pitchFamily="2" charset="2"/>
              </a:rPr>
              <a:t> </a:t>
            </a:r>
            <a:r>
              <a:rPr lang="sk-SK" dirty="0" err="1" smtClean="0">
                <a:sym typeface="Wingdings" panose="05000000000000000000" pitchFamily="2" charset="2"/>
              </a:rPr>
              <a:t>Regression</a:t>
            </a:r>
            <a:r>
              <a:rPr lang="sk-SK" dirty="0" smtClean="0">
                <a:sym typeface="Wingdings" panose="05000000000000000000" pitchFamily="2" charset="2"/>
              </a:rPr>
              <a:t> – </a:t>
            </a:r>
            <a:r>
              <a:rPr lang="sk-SK" dirty="0" err="1" smtClean="0">
                <a:sym typeface="Wingdings" panose="05000000000000000000" pitchFamily="2" charset="2"/>
              </a:rPr>
              <a:t>Linear</a:t>
            </a:r>
            <a:endParaRPr lang="sk-SK" dirty="0">
              <a:sym typeface="Wingdings" panose="05000000000000000000" pitchFamily="2" charset="2"/>
            </a:endParaRPr>
          </a:p>
          <a:p>
            <a:pPr lvl="1"/>
            <a:r>
              <a:rPr lang="sk-SK" dirty="0" smtClean="0">
                <a:sym typeface="Wingdings" panose="05000000000000000000" pitchFamily="2" charset="2"/>
              </a:rPr>
              <a:t>V </a:t>
            </a:r>
            <a:r>
              <a:rPr lang="sk-SK" i="1" dirty="0" err="1" smtClean="0">
                <a:sym typeface="Wingdings" panose="05000000000000000000" pitchFamily="2" charset="2"/>
              </a:rPr>
              <a:t>Statistics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zvolit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i="1" dirty="0" err="1" smtClean="0">
                <a:sym typeface="Wingdings" panose="05000000000000000000" pitchFamily="2" charset="2"/>
              </a:rPr>
              <a:t>Collinearity</a:t>
            </a:r>
            <a:r>
              <a:rPr lang="sk-SK" i="1" dirty="0" smtClean="0">
                <a:sym typeface="Wingdings" panose="05000000000000000000" pitchFamily="2" charset="2"/>
              </a:rPr>
              <a:t> </a:t>
            </a:r>
            <a:r>
              <a:rPr lang="sk-SK" i="1" dirty="0" err="1" smtClean="0">
                <a:sym typeface="Wingdings" panose="05000000000000000000" pitchFamily="2" charset="2"/>
              </a:rPr>
              <a:t>Diagnostics</a:t>
            </a:r>
            <a:endParaRPr lang="sk-SK" i="1" dirty="0" smtClean="0">
              <a:sym typeface="Wingdings" panose="05000000000000000000" pitchFamily="2" charset="2"/>
            </a:endParaRPr>
          </a:p>
          <a:p>
            <a:pPr lvl="1"/>
            <a:r>
              <a:rPr lang="sk-SK" dirty="0" smtClean="0">
                <a:sym typeface="Wingdings" panose="05000000000000000000" pitchFamily="2" charset="2"/>
              </a:rPr>
              <a:t>Ostatní možnosti je možné </a:t>
            </a:r>
            <a:r>
              <a:rPr lang="sk-SK" dirty="0" err="1" smtClean="0">
                <a:sym typeface="Wingdings" panose="05000000000000000000" pitchFamily="2" charset="2"/>
              </a:rPr>
              <a:t>vypnout</a:t>
            </a:r>
            <a:r>
              <a:rPr lang="sk-SK" dirty="0" smtClean="0">
                <a:sym typeface="Wingdings" panose="05000000000000000000" pitchFamily="2" charset="2"/>
              </a:rPr>
              <a:t> (</a:t>
            </a:r>
            <a:r>
              <a:rPr lang="sk-SK" i="1" dirty="0" err="1" smtClean="0">
                <a:sym typeface="Wingdings" panose="05000000000000000000" pitchFamily="2" charset="2"/>
              </a:rPr>
              <a:t>Estimates</a:t>
            </a:r>
            <a:r>
              <a:rPr lang="sk-SK" dirty="0" smtClean="0">
                <a:sym typeface="Wingdings" panose="05000000000000000000" pitchFamily="2" charset="2"/>
              </a:rPr>
              <a:t>) – jde nám pouze o test </a:t>
            </a:r>
            <a:r>
              <a:rPr lang="sk-SK" dirty="0" err="1" smtClean="0">
                <a:sym typeface="Wingdings" panose="05000000000000000000" pitchFamily="2" charset="2"/>
              </a:rPr>
              <a:t>multikolinearity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endParaRPr lang="sk-SK" dirty="0"/>
          </a:p>
          <a:p>
            <a:endParaRPr lang="sk-SK" dirty="0" smtClean="0"/>
          </a:p>
          <a:p>
            <a:endParaRPr lang="sk-SK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48096"/>
            <a:ext cx="3240360" cy="289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02786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6"/>
            <a:ext cx="4400148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65366"/>
            <a:ext cx="7192934" cy="237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54035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Testování </a:t>
            </a:r>
            <a:r>
              <a:rPr lang="cs-CZ" dirty="0" err="1" smtClean="0"/>
              <a:t>multikolinearity</a:t>
            </a:r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805888"/>
          </a:xfrm>
        </p:spPr>
        <p:txBody>
          <a:bodyPr>
            <a:normAutofit/>
          </a:bodyPr>
          <a:lstStyle/>
          <a:p>
            <a:r>
              <a:rPr lang="sk-SK" dirty="0" smtClean="0"/>
              <a:t>Co v případě zjištění </a:t>
            </a:r>
            <a:r>
              <a:rPr lang="sk-SK" dirty="0" err="1" smtClean="0"/>
              <a:t>multikolinearity</a:t>
            </a:r>
            <a:r>
              <a:rPr lang="sk-SK" dirty="0" smtClean="0"/>
              <a:t>?</a:t>
            </a:r>
          </a:p>
          <a:p>
            <a:endParaRPr lang="sk-SK" dirty="0" smtClean="0"/>
          </a:p>
          <a:p>
            <a:r>
              <a:rPr lang="sk-SK" dirty="0" smtClean="0"/>
              <a:t>Není možné zjistit unikátní efekty </a:t>
            </a:r>
            <a:r>
              <a:rPr lang="sk-SK" dirty="0" err="1" smtClean="0"/>
              <a:t>příslušných</a:t>
            </a:r>
            <a:r>
              <a:rPr lang="sk-SK" dirty="0" smtClean="0"/>
              <a:t> nezávislých proměnných</a:t>
            </a:r>
          </a:p>
          <a:p>
            <a:endParaRPr lang="sk-SK" dirty="0"/>
          </a:p>
          <a:p>
            <a:r>
              <a:rPr lang="sk-SK" dirty="0" smtClean="0"/>
              <a:t>Možnosti</a:t>
            </a:r>
            <a:endParaRPr lang="sk-SK" dirty="0"/>
          </a:p>
          <a:p>
            <a:pPr lvl="1"/>
            <a:r>
              <a:rPr lang="sk-SK" dirty="0" err="1" smtClean="0"/>
              <a:t>Vyhodit</a:t>
            </a:r>
            <a:r>
              <a:rPr lang="sk-SK" dirty="0" smtClean="0"/>
              <a:t> jednu z </a:t>
            </a:r>
            <a:r>
              <a:rPr lang="sk-SK" dirty="0" err="1" smtClean="0"/>
              <a:t>příslušných</a:t>
            </a:r>
            <a:r>
              <a:rPr lang="sk-SK" dirty="0" smtClean="0"/>
              <a:t> proměnných</a:t>
            </a:r>
          </a:p>
          <a:p>
            <a:pPr lvl="1"/>
            <a:r>
              <a:rPr lang="sk-SK" dirty="0" err="1" smtClean="0"/>
              <a:t>Separátní</a:t>
            </a:r>
            <a:r>
              <a:rPr lang="sk-SK" dirty="0" smtClean="0"/>
              <a:t> modely vždy pouze s jednou z daných proměnných</a:t>
            </a:r>
          </a:p>
          <a:p>
            <a:pPr lvl="1"/>
            <a:endParaRPr lang="sk-SK" dirty="0"/>
          </a:p>
          <a:p>
            <a:pPr lvl="1"/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2161616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err="1" smtClean="0"/>
              <a:t>Multinomiální</a:t>
            </a:r>
            <a:r>
              <a:rPr lang="cs-CZ" dirty="0" smtClean="0"/>
              <a:t> logistická regrese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Od </a:t>
            </a:r>
            <a:r>
              <a:rPr lang="sk-SK" dirty="0" err="1" smtClean="0"/>
              <a:t>binární</a:t>
            </a:r>
            <a:r>
              <a:rPr lang="sk-SK" dirty="0" smtClean="0"/>
              <a:t> se odlišuje pouze povahou závislé proměnné</a:t>
            </a:r>
          </a:p>
          <a:p>
            <a:endParaRPr lang="sk-SK" dirty="0"/>
          </a:p>
          <a:p>
            <a:r>
              <a:rPr lang="sk-SK" dirty="0" smtClean="0"/>
              <a:t>Závislá proměnná má více než </a:t>
            </a:r>
            <a:r>
              <a:rPr lang="sk-SK" dirty="0" err="1" smtClean="0"/>
              <a:t>dvě</a:t>
            </a:r>
            <a:r>
              <a:rPr lang="sk-SK" dirty="0" smtClean="0"/>
              <a:t> hodnoty (0/1/2/3)</a:t>
            </a:r>
          </a:p>
          <a:p>
            <a:endParaRPr lang="sk-SK" dirty="0"/>
          </a:p>
          <a:p>
            <a:r>
              <a:rPr lang="sk-SK" dirty="0" smtClean="0"/>
              <a:t>Postup je úplně totožný jako u </a:t>
            </a:r>
            <a:r>
              <a:rPr lang="sk-SK" dirty="0" err="1" smtClean="0"/>
              <a:t>binární</a:t>
            </a:r>
            <a:r>
              <a:rPr lang="sk-SK" dirty="0" smtClean="0"/>
              <a:t> log. regrese</a:t>
            </a:r>
          </a:p>
          <a:p>
            <a:endParaRPr lang="sk-SK" dirty="0"/>
          </a:p>
          <a:p>
            <a:r>
              <a:rPr lang="sk-SK" dirty="0" smtClean="0"/>
              <a:t>Výsledky se </a:t>
            </a:r>
            <a:r>
              <a:rPr lang="sk-SK" dirty="0" err="1" smtClean="0"/>
              <a:t>interpretují</a:t>
            </a:r>
            <a:r>
              <a:rPr lang="sk-SK" dirty="0" smtClean="0"/>
              <a:t> vždy k jedné z hodnot závislé proměnné, jež je </a:t>
            </a:r>
            <a:r>
              <a:rPr lang="sk-SK" dirty="0" err="1" smtClean="0"/>
              <a:t>stanovena</a:t>
            </a:r>
            <a:r>
              <a:rPr lang="sk-SK" dirty="0" smtClean="0"/>
              <a:t> jako referenční (jako nula u </a:t>
            </a:r>
            <a:r>
              <a:rPr lang="sk-SK" dirty="0" err="1" smtClean="0"/>
              <a:t>binární</a:t>
            </a:r>
            <a:r>
              <a:rPr lang="sk-SK" dirty="0" smtClean="0"/>
              <a:t> log. regrese)</a:t>
            </a:r>
          </a:p>
        </p:txBody>
      </p:sp>
    </p:spTree>
    <p:extLst>
      <p:ext uri="{BB962C8B-B14F-4D97-AF65-F5344CB8AC3E}">
        <p14:creationId xmlns:p14="http://schemas.microsoft.com/office/powerpoint/2010/main" xmlns="" val="410090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Práce v SPSS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/>
          </a:bodyPr>
          <a:lstStyle/>
          <a:p>
            <a:r>
              <a:rPr lang="sk-SK" dirty="0" err="1" smtClean="0">
                <a:sym typeface="Wingdings" panose="05000000000000000000" pitchFamily="2" charset="2"/>
              </a:rPr>
              <a:t>Analyze</a:t>
            </a:r>
            <a:r>
              <a:rPr lang="sk-SK" dirty="0" smtClean="0">
                <a:sym typeface="Wingdings" panose="05000000000000000000" pitchFamily="2" charset="2"/>
              </a:rPr>
              <a:t>  </a:t>
            </a:r>
            <a:r>
              <a:rPr lang="sk-SK" dirty="0" err="1" smtClean="0">
                <a:sym typeface="Wingdings" panose="05000000000000000000" pitchFamily="2" charset="2"/>
              </a:rPr>
              <a:t>Regression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</a:t>
            </a:r>
            <a:r>
              <a:rPr lang="sk-SK" dirty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Multinomial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Logistic</a:t>
            </a:r>
            <a:endParaRPr lang="sk-SK" dirty="0" smtClean="0">
              <a:sym typeface="Wingdings" panose="05000000000000000000" pitchFamily="2" charset="2"/>
            </a:endParaRPr>
          </a:p>
          <a:p>
            <a:pPr lvl="1"/>
            <a:r>
              <a:rPr lang="sk-SK" dirty="0" smtClean="0">
                <a:sym typeface="Wingdings" panose="05000000000000000000" pitchFamily="2" charset="2"/>
              </a:rPr>
              <a:t>Závislá proměnná do </a:t>
            </a:r>
            <a:r>
              <a:rPr lang="sk-SK" i="1" dirty="0" err="1" smtClean="0">
                <a:sym typeface="Wingdings" panose="05000000000000000000" pitchFamily="2" charset="2"/>
              </a:rPr>
              <a:t>Dependent</a:t>
            </a:r>
            <a:r>
              <a:rPr lang="sk-SK" dirty="0">
                <a:sym typeface="Wingdings" panose="05000000000000000000" pitchFamily="2" charset="2"/>
              </a:rPr>
              <a:t> </a:t>
            </a:r>
            <a:r>
              <a:rPr lang="sk-SK" dirty="0" smtClean="0">
                <a:sym typeface="Wingdings" panose="05000000000000000000" pitchFamily="2" charset="2"/>
              </a:rPr>
              <a:t>(v </a:t>
            </a:r>
            <a:r>
              <a:rPr lang="sk-SK" dirty="0" err="1" smtClean="0">
                <a:sym typeface="Wingdings" panose="05000000000000000000" pitchFamily="2" charset="2"/>
              </a:rPr>
              <a:t>Reference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category</a:t>
            </a:r>
            <a:r>
              <a:rPr lang="sk-SK" dirty="0" smtClean="0">
                <a:sym typeface="Wingdings" panose="05000000000000000000" pitchFamily="2" charset="2"/>
              </a:rPr>
              <a:t> vybrat referenční </a:t>
            </a:r>
            <a:r>
              <a:rPr lang="sk-SK" dirty="0" err="1" smtClean="0">
                <a:sym typeface="Wingdings" panose="05000000000000000000" pitchFamily="2" charset="2"/>
              </a:rPr>
              <a:t>kategorii</a:t>
            </a:r>
            <a:r>
              <a:rPr lang="sk-SK" dirty="0" smtClean="0">
                <a:sym typeface="Wingdings" panose="05000000000000000000" pitchFamily="2" charset="2"/>
              </a:rPr>
              <a:t>)</a:t>
            </a:r>
            <a:endParaRPr lang="sk-SK" i="1" dirty="0" smtClean="0">
              <a:sym typeface="Wingdings" panose="05000000000000000000" pitchFamily="2" charset="2"/>
            </a:endParaRPr>
          </a:p>
          <a:p>
            <a:pPr lvl="1"/>
            <a:r>
              <a:rPr lang="sk-SK" dirty="0" smtClean="0">
                <a:sym typeface="Wingdings" panose="05000000000000000000" pitchFamily="2" charset="2"/>
              </a:rPr>
              <a:t>Nezávislé do </a:t>
            </a:r>
            <a:r>
              <a:rPr lang="sk-SK" i="1" dirty="0" err="1" smtClean="0">
                <a:sym typeface="Wingdings" panose="05000000000000000000" pitchFamily="2" charset="2"/>
              </a:rPr>
              <a:t>Covariates</a:t>
            </a:r>
            <a:endParaRPr lang="sk-SK" dirty="0" smtClean="0">
              <a:sym typeface="Wingdings" panose="05000000000000000000" pitchFamily="2" charset="2"/>
            </a:endParaRPr>
          </a:p>
          <a:p>
            <a:endParaRPr lang="sk-SK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21766"/>
            <a:ext cx="245745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64208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Výstupy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/>
          </a:bodyPr>
          <a:lstStyle/>
          <a:p>
            <a:r>
              <a:rPr lang="sk-SK" dirty="0" smtClean="0">
                <a:sym typeface="Wingdings" panose="05000000000000000000" pitchFamily="2" charset="2"/>
              </a:rPr>
              <a:t>Výstupy se </a:t>
            </a:r>
            <a:r>
              <a:rPr lang="sk-SK" dirty="0" err="1" smtClean="0">
                <a:sym typeface="Wingdings" panose="05000000000000000000" pitchFamily="2" charset="2"/>
              </a:rPr>
              <a:t>interpretují</a:t>
            </a:r>
            <a:r>
              <a:rPr lang="sk-SK" dirty="0" smtClean="0">
                <a:sym typeface="Wingdings" panose="05000000000000000000" pitchFamily="2" charset="2"/>
              </a:rPr>
              <a:t> ve vztahu k referenční </a:t>
            </a:r>
            <a:r>
              <a:rPr lang="sk-SK" dirty="0" err="1" smtClean="0">
                <a:sym typeface="Wingdings" panose="05000000000000000000" pitchFamily="2" charset="2"/>
              </a:rPr>
              <a:t>kategorii</a:t>
            </a:r>
            <a:endParaRPr lang="sk-SK" dirty="0" smtClean="0">
              <a:sym typeface="Wingdings" panose="05000000000000000000" pitchFamily="2" charset="2"/>
            </a:endParaRP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smtClean="0">
                <a:sym typeface="Wingdings" panose="05000000000000000000" pitchFamily="2" charset="2"/>
              </a:rPr>
              <a:t>Pokud </a:t>
            </a:r>
            <a:r>
              <a:rPr lang="sk-SK" dirty="0" smtClean="0">
                <a:sym typeface="Wingdings" panose="05000000000000000000" pitchFamily="2" charset="2"/>
              </a:rPr>
              <a:t>z 0/1/2 je </a:t>
            </a:r>
            <a:r>
              <a:rPr lang="sk-SK" smtClean="0">
                <a:sym typeface="Wingdings" panose="05000000000000000000" pitchFamily="2" charset="2"/>
              </a:rPr>
              <a:t>nula referenční, </a:t>
            </a:r>
            <a:r>
              <a:rPr lang="sk-SK" dirty="0" smtClean="0">
                <a:sym typeface="Wingdings" panose="05000000000000000000" pitchFamily="2" charset="2"/>
              </a:rPr>
              <a:t>tak:</a:t>
            </a:r>
          </a:p>
          <a:p>
            <a:pPr lvl="1"/>
            <a:r>
              <a:rPr lang="sk-SK" dirty="0" smtClean="0">
                <a:sym typeface="Wingdings" panose="05000000000000000000" pitchFamily="2" charset="2"/>
              </a:rPr>
              <a:t>1 </a:t>
            </a:r>
            <a:r>
              <a:rPr lang="sk-SK" dirty="0" err="1" smtClean="0">
                <a:sym typeface="Wingdings" panose="05000000000000000000" pitchFamily="2" charset="2"/>
              </a:rPr>
              <a:t>vs</a:t>
            </a:r>
            <a:r>
              <a:rPr lang="sk-SK" dirty="0" smtClean="0">
                <a:sym typeface="Wingdings" panose="05000000000000000000" pitchFamily="2" charset="2"/>
              </a:rPr>
              <a:t>. 0</a:t>
            </a:r>
          </a:p>
          <a:p>
            <a:pPr lvl="1"/>
            <a:r>
              <a:rPr lang="sk-SK" dirty="0" smtClean="0">
                <a:sym typeface="Wingdings" panose="05000000000000000000" pitchFamily="2" charset="2"/>
              </a:rPr>
              <a:t>2 </a:t>
            </a:r>
            <a:r>
              <a:rPr lang="sk-SK" dirty="0" err="1" smtClean="0">
                <a:sym typeface="Wingdings" panose="05000000000000000000" pitchFamily="2" charset="2"/>
              </a:rPr>
              <a:t>vs</a:t>
            </a:r>
            <a:r>
              <a:rPr lang="sk-SK" dirty="0" smtClean="0">
                <a:sym typeface="Wingdings" panose="05000000000000000000" pitchFamily="2" charset="2"/>
              </a:rPr>
              <a:t>. 0</a:t>
            </a:r>
          </a:p>
          <a:p>
            <a:pPr lvl="1"/>
            <a:endParaRPr lang="sk-SK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223" y="4469085"/>
            <a:ext cx="789622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55110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Logistická </a:t>
            </a:r>
            <a:r>
              <a:rPr lang="cs-CZ" dirty="0" smtClean="0"/>
              <a:t>regrese – dva typy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Binární</a:t>
            </a:r>
            <a:r>
              <a:rPr lang="sk-SK" dirty="0" smtClean="0"/>
              <a:t> (</a:t>
            </a:r>
            <a:r>
              <a:rPr lang="sk-SK" dirty="0" err="1" smtClean="0"/>
              <a:t>binomial</a:t>
            </a:r>
            <a:r>
              <a:rPr lang="sk-SK" dirty="0" smtClean="0"/>
              <a:t>):</a:t>
            </a:r>
          </a:p>
          <a:p>
            <a:pPr lvl="1"/>
            <a:r>
              <a:rPr lang="sk-SK" dirty="0" smtClean="0"/>
              <a:t>Závislá proměnná má </a:t>
            </a:r>
            <a:r>
              <a:rPr lang="sk-SK" dirty="0" err="1" smtClean="0"/>
              <a:t>dvě</a:t>
            </a:r>
            <a:r>
              <a:rPr lang="sk-SK" dirty="0" smtClean="0"/>
              <a:t> hodnoty (0/1)</a:t>
            </a:r>
          </a:p>
          <a:p>
            <a:pPr lvl="1"/>
            <a:r>
              <a:rPr lang="sk-SK" dirty="0" smtClean="0"/>
              <a:t>Příklady – Kandidát byl/</a:t>
            </a:r>
            <a:r>
              <a:rPr lang="sk-SK" dirty="0" err="1" smtClean="0"/>
              <a:t>nebyl</a:t>
            </a:r>
            <a:r>
              <a:rPr lang="sk-SK" dirty="0" smtClean="0"/>
              <a:t> zvolený, volič se zúčastnil/nezúčastnil voleb</a:t>
            </a:r>
          </a:p>
          <a:p>
            <a:endParaRPr lang="sk-SK" dirty="0" smtClean="0"/>
          </a:p>
          <a:p>
            <a:r>
              <a:rPr lang="sk-SK" dirty="0" err="1" smtClean="0"/>
              <a:t>Multinomiální</a:t>
            </a:r>
            <a:r>
              <a:rPr lang="sk-SK" dirty="0" smtClean="0"/>
              <a:t> (</a:t>
            </a:r>
            <a:r>
              <a:rPr lang="sk-SK" dirty="0" err="1" smtClean="0"/>
              <a:t>multinomial</a:t>
            </a:r>
            <a:r>
              <a:rPr lang="sk-SK" dirty="0" smtClean="0"/>
              <a:t>, </a:t>
            </a:r>
            <a:r>
              <a:rPr lang="sk-SK" dirty="0" err="1" smtClean="0"/>
              <a:t>polynomial</a:t>
            </a:r>
            <a:r>
              <a:rPr lang="sk-SK" dirty="0" smtClean="0"/>
              <a:t>):</a:t>
            </a:r>
          </a:p>
          <a:p>
            <a:pPr lvl="1"/>
            <a:r>
              <a:rPr lang="sk-SK" dirty="0" smtClean="0"/>
              <a:t>Závislá proměnná má více než </a:t>
            </a:r>
            <a:r>
              <a:rPr lang="sk-SK" dirty="0" err="1" smtClean="0"/>
              <a:t>dvě</a:t>
            </a:r>
            <a:r>
              <a:rPr lang="sk-SK" dirty="0" smtClean="0"/>
              <a:t> hodnoty (0/1/2)</a:t>
            </a:r>
          </a:p>
          <a:p>
            <a:pPr lvl="1"/>
            <a:r>
              <a:rPr lang="sk-SK" dirty="0" smtClean="0"/>
              <a:t>Příklady – Občan se nezúčastnil voleb / zúčastnil a volil </a:t>
            </a:r>
            <a:r>
              <a:rPr lang="sk-SK" dirty="0" err="1" smtClean="0"/>
              <a:t>vládní</a:t>
            </a:r>
            <a:r>
              <a:rPr lang="sk-SK" dirty="0" smtClean="0"/>
              <a:t> stranu / zúčastnil a volil opoziční stranu</a:t>
            </a:r>
          </a:p>
        </p:txBody>
      </p:sp>
    </p:spTree>
    <p:extLst>
      <p:ext uri="{BB962C8B-B14F-4D97-AF65-F5344CB8AC3E}">
        <p14:creationId xmlns:p14="http://schemas.microsoft.com/office/powerpoint/2010/main" xmlns="" val="140601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Základní body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/>
          </a:bodyPr>
          <a:lstStyle/>
          <a:p>
            <a:r>
              <a:rPr lang="sk-SK" dirty="0" smtClean="0"/>
              <a:t>Vzorec </a:t>
            </a:r>
            <a:r>
              <a:rPr lang="sk-SK" dirty="0" err="1" smtClean="0"/>
              <a:t>lineární</a:t>
            </a:r>
            <a:r>
              <a:rPr lang="sk-SK" dirty="0" smtClean="0"/>
              <a:t> regrese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Vzorec logistické regrese (pracuje s </a:t>
            </a:r>
            <a:r>
              <a:rPr lang="sk-SK" dirty="0" err="1" smtClean="0"/>
              <a:t>pravděpodobností</a:t>
            </a:r>
            <a:r>
              <a:rPr lang="sk-SK" dirty="0" smtClean="0"/>
              <a:t>)</a:t>
            </a:r>
          </a:p>
          <a:p>
            <a:endParaRPr lang="sk-SK" dirty="0" smtClean="0"/>
          </a:p>
          <a:p>
            <a:endParaRPr lang="sk-SK" dirty="0" smtClean="0"/>
          </a:p>
        </p:txBody>
      </p:sp>
      <p:pic>
        <p:nvPicPr>
          <p:cNvPr id="4" name="Obráze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92896"/>
            <a:ext cx="3960440" cy="107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97152"/>
            <a:ext cx="4176464" cy="1368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99909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Základní body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/>
          </a:bodyPr>
          <a:lstStyle/>
          <a:p>
            <a:r>
              <a:rPr lang="cs-CZ" dirty="0" smtClean="0"/>
              <a:t>Předpokladem lineární regrese je lineární vztah mezi nezávislými a závislou proměnnou</a:t>
            </a:r>
          </a:p>
          <a:p>
            <a:endParaRPr lang="cs-CZ" dirty="0" smtClean="0"/>
          </a:p>
          <a:p>
            <a:r>
              <a:rPr lang="cs-CZ" dirty="0" smtClean="0"/>
              <a:t>Binární závislá proměnná toto neumožňuje, proto je tu lineární regrese nepoužitelná</a:t>
            </a:r>
          </a:p>
          <a:p>
            <a:endParaRPr lang="cs-CZ" dirty="0" smtClean="0"/>
          </a:p>
          <a:p>
            <a:r>
              <a:rPr lang="cs-CZ" dirty="0" smtClean="0"/>
              <a:t>Logistická regrese absenci lineárního vztahu obchází použitím logaritmu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4229738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Výstupy logistické regrese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/>
          </a:bodyPr>
          <a:lstStyle/>
          <a:p>
            <a:r>
              <a:rPr lang="sk-SK" dirty="0" smtClean="0"/>
              <a:t>Co její pomocí </a:t>
            </a:r>
            <a:r>
              <a:rPr lang="sk-SK" dirty="0" err="1" smtClean="0"/>
              <a:t>můžeme</a:t>
            </a:r>
            <a:r>
              <a:rPr lang="sk-SK" dirty="0" smtClean="0"/>
              <a:t> zjistit?</a:t>
            </a:r>
          </a:p>
          <a:p>
            <a:pPr lvl="1"/>
            <a:r>
              <a:rPr lang="sk-SK" dirty="0" smtClean="0"/>
              <a:t>Vhodnost modelu na analyzovaná data</a:t>
            </a:r>
          </a:p>
          <a:p>
            <a:pPr lvl="1"/>
            <a:r>
              <a:rPr lang="sk-SK" dirty="0" smtClean="0"/>
              <a:t>Efekt každé nezávislé proměnné</a:t>
            </a:r>
          </a:p>
          <a:p>
            <a:endParaRPr lang="sk-SK" dirty="0"/>
          </a:p>
          <a:p>
            <a:r>
              <a:rPr lang="sk-SK" dirty="0" smtClean="0"/>
              <a:t>Důležité </a:t>
            </a:r>
            <a:r>
              <a:rPr lang="sk-SK" dirty="0" err="1" smtClean="0"/>
              <a:t>statistiky</a:t>
            </a:r>
            <a:r>
              <a:rPr lang="sk-SK" dirty="0" smtClean="0"/>
              <a:t>:</a:t>
            </a:r>
          </a:p>
          <a:p>
            <a:pPr lvl="1"/>
            <a:r>
              <a:rPr lang="sk-SK" dirty="0" err="1" smtClean="0"/>
              <a:t>Log-likelihood</a:t>
            </a:r>
            <a:endParaRPr lang="sk-SK" dirty="0" smtClean="0"/>
          </a:p>
          <a:p>
            <a:pPr lvl="1"/>
            <a:r>
              <a:rPr lang="sk-SK" dirty="0" smtClean="0"/>
              <a:t>R</a:t>
            </a:r>
            <a:r>
              <a:rPr lang="sk-SK" baseline="30000" dirty="0" smtClean="0"/>
              <a:t>2</a:t>
            </a:r>
            <a:endParaRPr lang="sk-SK" dirty="0" smtClean="0"/>
          </a:p>
          <a:p>
            <a:pPr lvl="1"/>
            <a:r>
              <a:rPr lang="sk-SK" dirty="0" err="1" smtClean="0"/>
              <a:t>Wald</a:t>
            </a:r>
            <a:endParaRPr lang="sk-SK" dirty="0" smtClean="0"/>
          </a:p>
          <a:p>
            <a:pPr lvl="1"/>
            <a:r>
              <a:rPr lang="sk-SK" dirty="0" err="1" smtClean="0"/>
              <a:t>Odds</a:t>
            </a:r>
            <a:r>
              <a:rPr lang="sk-SK" dirty="0" smtClean="0"/>
              <a:t> </a:t>
            </a:r>
            <a:r>
              <a:rPr lang="sk-SK" dirty="0" err="1" smtClean="0"/>
              <a:t>ratio</a:t>
            </a:r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1484892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Log-</a:t>
            </a:r>
            <a:r>
              <a:rPr lang="cs-CZ" dirty="0" err="1" smtClean="0"/>
              <a:t>likelihood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/>
          </a:bodyPr>
          <a:lstStyle/>
          <a:p>
            <a:r>
              <a:rPr lang="sk-SK" dirty="0" err="1" smtClean="0"/>
              <a:t>Porovnává</a:t>
            </a:r>
            <a:r>
              <a:rPr lang="sk-SK" dirty="0" smtClean="0"/>
              <a:t> </a:t>
            </a:r>
            <a:r>
              <a:rPr lang="sk-SK" dirty="0" err="1" smtClean="0"/>
              <a:t>skutečná</a:t>
            </a:r>
            <a:r>
              <a:rPr lang="sk-SK" dirty="0" smtClean="0"/>
              <a:t> (pozorovaná) a </a:t>
            </a:r>
            <a:r>
              <a:rPr lang="sk-SK" dirty="0" err="1" smtClean="0"/>
              <a:t>modelem</a:t>
            </a:r>
            <a:r>
              <a:rPr lang="sk-SK" dirty="0" smtClean="0"/>
              <a:t> předpokládaná data</a:t>
            </a:r>
          </a:p>
          <a:p>
            <a:endParaRPr lang="sk-SK" dirty="0"/>
          </a:p>
          <a:p>
            <a:r>
              <a:rPr lang="sk-SK" dirty="0" smtClean="0"/>
              <a:t>Ukazuje, jak model pasuje na analyzovaná data</a:t>
            </a:r>
          </a:p>
          <a:p>
            <a:endParaRPr lang="sk-SK" dirty="0"/>
          </a:p>
          <a:p>
            <a:r>
              <a:rPr lang="sk-SK" dirty="0" smtClean="0"/>
              <a:t>Jeho hodnota vyjadřuje, jaký </a:t>
            </a:r>
            <a:r>
              <a:rPr lang="sk-SK" dirty="0" err="1" smtClean="0"/>
              <a:t>podíl</a:t>
            </a:r>
            <a:r>
              <a:rPr lang="sk-SK" dirty="0" smtClean="0"/>
              <a:t> variability </a:t>
            </a:r>
            <a:r>
              <a:rPr lang="sk-SK" dirty="0" err="1" smtClean="0"/>
              <a:t>zůstává</a:t>
            </a:r>
            <a:r>
              <a:rPr lang="sk-SK" dirty="0" smtClean="0"/>
              <a:t> po aplikaci modelu </a:t>
            </a:r>
            <a:r>
              <a:rPr lang="sk-SK" b="1" dirty="0" err="1" smtClean="0"/>
              <a:t>nevysvětlený</a:t>
            </a:r>
            <a:endParaRPr lang="sk-SK" b="1" dirty="0" smtClean="0"/>
          </a:p>
          <a:p>
            <a:endParaRPr lang="sk-SK" dirty="0"/>
          </a:p>
          <a:p>
            <a:r>
              <a:rPr lang="sk-SK" dirty="0" smtClean="0"/>
              <a:t>Vyšší hodnoty </a:t>
            </a:r>
            <a:r>
              <a:rPr lang="sk-SK" dirty="0" err="1" smtClean="0"/>
              <a:t>ukazují</a:t>
            </a:r>
            <a:r>
              <a:rPr lang="sk-SK" dirty="0" smtClean="0"/>
              <a:t> na slabší </a:t>
            </a:r>
            <a:r>
              <a:rPr lang="sk-SK" dirty="0" err="1" smtClean="0"/>
              <a:t>sílu</a:t>
            </a:r>
            <a:r>
              <a:rPr lang="sk-SK" dirty="0" smtClean="0"/>
              <a:t> modelu a naopak</a:t>
            </a:r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73505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3205</TotalTime>
  <Words>1643</Words>
  <Application>Microsoft Office PowerPoint</Application>
  <PresentationFormat>Prezentácia na obrazovke (4:3)</PresentationFormat>
  <Paragraphs>336</Paragraphs>
  <Slides>48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22</vt:i4>
      </vt:variant>
      <vt:variant>
        <vt:lpstr>Nadpisy snímok</vt:lpstr>
      </vt:variant>
      <vt:variant>
        <vt:i4>48</vt:i4>
      </vt:variant>
    </vt:vector>
  </HeadingPairs>
  <TitlesOfParts>
    <vt:vector size="70" baseType="lpstr">
      <vt:lpstr>Tok</vt:lpstr>
      <vt:lpstr>1_Tok</vt:lpstr>
      <vt:lpstr>5_Tok</vt:lpstr>
      <vt:lpstr>6_Tok</vt:lpstr>
      <vt:lpstr>7_Tok</vt:lpstr>
      <vt:lpstr>8_Tok</vt:lpstr>
      <vt:lpstr>9_Tok</vt:lpstr>
      <vt:lpstr>10_Tok</vt:lpstr>
      <vt:lpstr>11_Tok</vt:lpstr>
      <vt:lpstr>12_Tok</vt:lpstr>
      <vt:lpstr>13_Tok</vt:lpstr>
      <vt:lpstr>14_Tok</vt:lpstr>
      <vt:lpstr>15_Tok</vt:lpstr>
      <vt:lpstr>16_Tok</vt:lpstr>
      <vt:lpstr>17_Tok</vt:lpstr>
      <vt:lpstr>18_Tok</vt:lpstr>
      <vt:lpstr>19_Tok</vt:lpstr>
      <vt:lpstr>20_Tok</vt:lpstr>
      <vt:lpstr>21_Tok</vt:lpstr>
      <vt:lpstr>22_Tok</vt:lpstr>
      <vt:lpstr>23_Tok</vt:lpstr>
      <vt:lpstr>24_Tok</vt:lpstr>
      <vt:lpstr>Logistická regrese </vt:lpstr>
      <vt:lpstr>Logistická regrese</vt:lpstr>
      <vt:lpstr>Logistická vs. lineární regrese</vt:lpstr>
      <vt:lpstr>Logistická regrese</vt:lpstr>
      <vt:lpstr>Logistická regrese – dva typy</vt:lpstr>
      <vt:lpstr>Základní body</vt:lpstr>
      <vt:lpstr>Základní body</vt:lpstr>
      <vt:lpstr>Výstupy logistické regrese</vt:lpstr>
      <vt:lpstr>Log-likelihood</vt:lpstr>
      <vt:lpstr>R2</vt:lpstr>
      <vt:lpstr>Wald</vt:lpstr>
      <vt:lpstr>Odds ratio </vt:lpstr>
      <vt:lpstr>Předpoklady </vt:lpstr>
      <vt:lpstr>Možné problémy</vt:lpstr>
      <vt:lpstr>Snímka 15</vt:lpstr>
      <vt:lpstr>Snímka 16</vt:lpstr>
      <vt:lpstr>Příklad</vt:lpstr>
      <vt:lpstr>Práce v SPSS</vt:lpstr>
      <vt:lpstr>Práce v SPSS</vt:lpstr>
      <vt:lpstr>Snímka 20</vt:lpstr>
      <vt:lpstr>Výstupy</vt:lpstr>
      <vt:lpstr>Snímka 22</vt:lpstr>
      <vt:lpstr>Výstupy</vt:lpstr>
      <vt:lpstr>Snímka 24</vt:lpstr>
      <vt:lpstr>Výstupy</vt:lpstr>
      <vt:lpstr>Snímka 26</vt:lpstr>
      <vt:lpstr>Výstupy</vt:lpstr>
      <vt:lpstr>Výstupy</vt:lpstr>
      <vt:lpstr>Snímka 29</vt:lpstr>
      <vt:lpstr>Výstupy</vt:lpstr>
      <vt:lpstr>Snímka 31</vt:lpstr>
      <vt:lpstr>Následná kontrola</vt:lpstr>
      <vt:lpstr>Snímka 33</vt:lpstr>
      <vt:lpstr>Přijatelné hodnoty</vt:lpstr>
      <vt:lpstr>Následná kontrola</vt:lpstr>
      <vt:lpstr>Předpoklady </vt:lpstr>
      <vt:lpstr>Testování linearity </vt:lpstr>
      <vt:lpstr>Testování linearity </vt:lpstr>
      <vt:lpstr>Snímka 39</vt:lpstr>
      <vt:lpstr>Testování linearity </vt:lpstr>
      <vt:lpstr>Snímka 41</vt:lpstr>
      <vt:lpstr>Testování multikolinearity </vt:lpstr>
      <vt:lpstr>Testování multikolinearity </vt:lpstr>
      <vt:lpstr>Snímka 44</vt:lpstr>
      <vt:lpstr>Testování multikolinearity </vt:lpstr>
      <vt:lpstr>Multinomiální logistická regrese</vt:lpstr>
      <vt:lpstr>Práce v SPSS</vt:lpstr>
      <vt:lpstr>Výstupy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Slovenská republika Volebný systém a jeho reforma</dc:title>
  <dc:creator>Peter Spáč</dc:creator>
  <cp:lastModifiedBy>oem</cp:lastModifiedBy>
  <cp:revision>376</cp:revision>
  <dcterms:created xsi:type="dcterms:W3CDTF">2013-02-19T08:47:21Z</dcterms:created>
  <dcterms:modified xsi:type="dcterms:W3CDTF">2017-12-07T22:46:57Z</dcterms:modified>
</cp:coreProperties>
</file>