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6" r:id="rId4"/>
    <p:sldId id="335" r:id="rId5"/>
    <p:sldId id="337" r:id="rId6"/>
    <p:sldId id="338" r:id="rId7"/>
    <p:sldId id="257" r:id="rId8"/>
    <p:sldId id="268" r:id="rId9"/>
    <p:sldId id="274" r:id="rId10"/>
    <p:sldId id="258" r:id="rId11"/>
    <p:sldId id="275" r:id="rId12"/>
    <p:sldId id="266" r:id="rId13"/>
    <p:sldId id="276" r:id="rId14"/>
    <p:sldId id="277" r:id="rId15"/>
    <p:sldId id="260" r:id="rId16"/>
    <p:sldId id="280" r:id="rId17"/>
    <p:sldId id="282" r:id="rId18"/>
    <p:sldId id="283" r:id="rId19"/>
    <p:sldId id="284" r:id="rId20"/>
    <p:sldId id="285" r:id="rId21"/>
    <p:sldId id="281" r:id="rId22"/>
    <p:sldId id="339" r:id="rId23"/>
    <p:sldId id="279" r:id="rId24"/>
    <p:sldId id="287" r:id="rId25"/>
    <p:sldId id="286" r:id="rId26"/>
    <p:sldId id="288" r:id="rId27"/>
    <p:sldId id="278" r:id="rId28"/>
    <p:sldId id="289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264" r:id="rId41"/>
    <p:sldId id="306" r:id="rId42"/>
    <p:sldId id="302" r:id="rId43"/>
    <p:sldId id="304" r:id="rId44"/>
    <p:sldId id="305" r:id="rId45"/>
    <p:sldId id="340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41" r:id="rId58"/>
    <p:sldId id="319" r:id="rId59"/>
    <p:sldId id="320" r:id="rId60"/>
    <p:sldId id="321" r:id="rId61"/>
    <p:sldId id="322" r:id="rId62"/>
    <p:sldId id="325" r:id="rId63"/>
    <p:sldId id="327" r:id="rId64"/>
    <p:sldId id="328" r:id="rId65"/>
    <p:sldId id="326" r:id="rId66"/>
    <p:sldId id="329" r:id="rId67"/>
    <p:sldId id="330" r:id="rId68"/>
    <p:sldId id="331" r:id="rId6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F3DF0-7BD4-46D4-8622-1719EA2EFD30}" type="datetimeFigureOut">
              <a:rPr lang="cs-CZ" smtClean="0"/>
              <a:pPr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r>
              <a:rPr lang="cs-CZ" dirty="0" smtClean="0"/>
              <a:t>Identita v sociální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592288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psychologie I</a:t>
            </a:r>
          </a:p>
          <a:p>
            <a:endParaRPr lang="cs-CZ" dirty="0" smtClean="0"/>
          </a:p>
          <a:p>
            <a:r>
              <a:rPr lang="cs-CZ" dirty="0" smtClean="0"/>
              <a:t>24. </a:t>
            </a:r>
            <a:r>
              <a:rPr lang="cs-CZ" dirty="0" smtClean="0"/>
              <a:t>10. </a:t>
            </a:r>
            <a:r>
              <a:rPr lang="cs-CZ" dirty="0" smtClean="0"/>
              <a:t>2017</a:t>
            </a:r>
            <a:endParaRPr lang="cs-CZ" dirty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7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složka našeho </a:t>
            </a:r>
            <a:r>
              <a:rPr lang="cs-CZ" dirty="0" err="1" smtClean="0"/>
              <a:t>sebepojetí</a:t>
            </a:r>
            <a:r>
              <a:rPr lang="cs-CZ" dirty="0" smtClean="0"/>
              <a:t>, kterou odvozujeme z toho, jakých sociálních skupin jsme členy a jaký emoční význam svému členství přikládáme (</a:t>
            </a:r>
            <a:r>
              <a:rPr lang="cs-CZ" dirty="0" err="1" smtClean="0"/>
              <a:t>Tajfel</a:t>
            </a:r>
            <a:r>
              <a:rPr lang="cs-CZ" dirty="0" smtClean="0"/>
              <a:t>, 1974)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635896" y="3717032"/>
            <a:ext cx="2520280" cy="25202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067944" y="3933056"/>
            <a:ext cx="936104" cy="9361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4860032" y="5013176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funkcí vnímaných podobností a rozdílů mezi lidmi</a:t>
            </a:r>
            <a:endParaRPr lang="cs-CZ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sdílená s druhými – poskytuje základ pro sociální (kolektivní) jednání</a:t>
            </a:r>
            <a:endParaRPr 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sdílená s druhými – poskytuje základ pro sociální (kolektivní) jednání</a:t>
            </a:r>
            <a:br>
              <a:rPr lang="cs-CZ" sz="3200" dirty="0" smtClean="0"/>
            </a:br>
            <a:r>
              <a:rPr lang="cs-CZ" sz="3200" dirty="0" smtClean="0">
                <a:solidFill>
                  <a:srgbClr val="C00000"/>
                </a:solidFill>
              </a:rPr>
              <a:t>proč a jak velké množství lidí jedná koherentním a smysluplným způsobem na základě sdílených norem, hodnot a interpretací světa</a:t>
            </a:r>
            <a:endParaRPr lang="cs-CZ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je sdílená s druhými – poskytuje základ pro sociální (kolektivní) jednání</a:t>
            </a:r>
            <a:br>
              <a:rPr lang="cs-CZ" sz="3200" dirty="0" smtClean="0"/>
            </a:br>
            <a:r>
              <a:rPr lang="cs-CZ" sz="3200" dirty="0" smtClean="0">
                <a:solidFill>
                  <a:srgbClr val="C00000"/>
                </a:solidFill>
              </a:rPr>
              <a:t>proč a jak velké množství lidí jedná koherentním a smysluplným způsobem na základě sdílených norem, hodnot a interpretací světa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utváří se prostřednictvím kolektivní historie a současného dění v reálném světě</a:t>
            </a:r>
            <a:endParaRPr lang="cs-CZ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sociální identitu utváříme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psychologické procesy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sociální kategorizace</a:t>
            </a:r>
          </a:p>
          <a:p>
            <a:r>
              <a:rPr lang="cs-CZ" dirty="0" smtClean="0"/>
              <a:t>sociální srovnávání</a:t>
            </a:r>
          </a:p>
          <a:p>
            <a:r>
              <a:rPr lang="cs-CZ" dirty="0" smtClean="0"/>
              <a:t>sociální identifikace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lidé jsou vnímání jako členové omezeného počtu sociálních kategorií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lidé jsou vnímání jako členové omezeného počtu sociálních kategorií</a:t>
            </a:r>
          </a:p>
          <a:p>
            <a:r>
              <a:rPr lang="cs-CZ" dirty="0" smtClean="0"/>
              <a:t>kategorie jsou organizovány okolo nějakého centrálního rysu, který je odlišuje od jiných kategorií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lidé jsou vnímání jako členové omezeného počtu sociálních kategorií</a:t>
            </a:r>
          </a:p>
          <a:p>
            <a:r>
              <a:rPr lang="cs-CZ" dirty="0" smtClean="0"/>
              <a:t>kategorie jsou organizovány okolo nějakého centrálního rysu, který je odlišuje od jiných kategorií</a:t>
            </a:r>
          </a:p>
          <a:p>
            <a:r>
              <a:rPr lang="cs-CZ" dirty="0" smtClean="0"/>
              <a:t>zaměřujeme se na</a:t>
            </a:r>
          </a:p>
          <a:p>
            <a:pPr lvl="1"/>
            <a:r>
              <a:rPr lang="cs-CZ" dirty="0" smtClean="0"/>
              <a:t>podobnosti v rámci kategorií (vnímáme členy jako vzájemně zaměnitelné)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lidé jsou vnímání jako členové omezeného počtu sociálních kategorií</a:t>
            </a:r>
          </a:p>
          <a:p>
            <a:r>
              <a:rPr lang="cs-CZ" dirty="0" smtClean="0"/>
              <a:t>kategorie jsou organizovány okolo nějakého centrálního rysu, který je odlišuje od jiných kategorií</a:t>
            </a:r>
          </a:p>
          <a:p>
            <a:r>
              <a:rPr lang="cs-CZ" dirty="0" smtClean="0"/>
              <a:t>zaměřujeme se na</a:t>
            </a:r>
          </a:p>
          <a:p>
            <a:pPr lvl="1"/>
            <a:r>
              <a:rPr lang="cs-CZ" dirty="0" smtClean="0"/>
              <a:t>podobnosti v rámci kategorií (vnímáme členy jako vzájemně zaměnitelné)</a:t>
            </a:r>
          </a:p>
          <a:p>
            <a:pPr lvl="1"/>
            <a:r>
              <a:rPr lang="cs-CZ" dirty="0" smtClean="0"/>
              <a:t>zdůrazňujeme rozdíly mezi kategoriemi</a:t>
            </a:r>
          </a:p>
          <a:p>
            <a:pPr lvl="1"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Odpověď na otázku „Kdo jsi?“ „Kdo jsem?“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14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lidé jsou vnímání jako členové omezeného počtu sociálních kategorií</a:t>
            </a:r>
          </a:p>
          <a:p>
            <a:r>
              <a:rPr lang="cs-CZ" dirty="0" smtClean="0"/>
              <a:t>kategorie jsou organizovány okolo nějakého centrálního rysu, který je odlišuje od jiných kategorií</a:t>
            </a:r>
          </a:p>
          <a:p>
            <a:r>
              <a:rPr lang="cs-CZ" dirty="0" smtClean="0"/>
              <a:t>zaměřujeme se na</a:t>
            </a:r>
          </a:p>
          <a:p>
            <a:pPr lvl="1"/>
            <a:r>
              <a:rPr lang="cs-CZ" dirty="0" smtClean="0"/>
              <a:t>podobnosti v rámci kategorií (vnímáme členy jako vzájemně zaměnitelné)</a:t>
            </a:r>
          </a:p>
          <a:p>
            <a:pPr lvl="1"/>
            <a:r>
              <a:rPr lang="cs-CZ" dirty="0" smtClean="0"/>
              <a:t>zdůrazňujeme rozdíly mezi kategoriemi</a:t>
            </a:r>
          </a:p>
          <a:p>
            <a:r>
              <a:rPr lang="cs-CZ" dirty="0" smtClean="0"/>
              <a:t>zanedbáváme individuální rysy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nežádoucí, ale do velké míry neodstranitelný deficit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vs.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adaptivní strategie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nežádoucí, ale do velké míry neodstranitelný deficit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vs.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adaptivní strategie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83768" y="4797152"/>
            <a:ext cx="4104456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75856" y="593200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pohled teorie sociální identity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14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interpretace a hodnocení skupinových rysů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interpretace a hodnocení skupinových rysů</a:t>
            </a:r>
          </a:p>
          <a:p>
            <a:r>
              <a:rPr lang="cs-CZ" dirty="0" smtClean="0"/>
              <a:t>neexistuje žádný objektivní standard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interpretace a hodnocení skupinových rysů</a:t>
            </a:r>
          </a:p>
          <a:p>
            <a:r>
              <a:rPr lang="cs-CZ" dirty="0" smtClean="0"/>
              <a:t>neexistuje žádný objektivní standard</a:t>
            </a:r>
          </a:p>
          <a:p>
            <a:r>
              <a:rPr lang="cs-CZ" dirty="0" smtClean="0"/>
              <a:t>skupiny posuzujeme na základě odlišování od jiných relevantních skupin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do některých skupin přísluším rovněž já (mé </a:t>
            </a:r>
            <a:r>
              <a:rPr lang="cs-CZ" dirty="0" err="1" smtClean="0"/>
              <a:t>self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do některých skupin přísluším rovněž já (mé </a:t>
            </a:r>
            <a:r>
              <a:rPr lang="cs-CZ" dirty="0" err="1" smtClean="0"/>
              <a:t>self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nejedná se pouze o „chladnou“ sebe-percepci, ale má to pro mě rovněž emoční důležitost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čím více si člověk </a:t>
            </a:r>
            <a:r>
              <a:rPr lang="cs-CZ" dirty="0" err="1" smtClean="0"/>
              <a:t>internalizuje</a:t>
            </a:r>
            <a:r>
              <a:rPr lang="cs-CZ" dirty="0" smtClean="0"/>
              <a:t> skupinové členství jako smysluplný aspekt svého </a:t>
            </a:r>
            <a:r>
              <a:rPr lang="cs-CZ" dirty="0" err="1" smtClean="0"/>
              <a:t>sebepojetí</a:t>
            </a:r>
            <a:r>
              <a:rPr lang="cs-CZ" dirty="0" smtClean="0"/>
              <a:t>, tím více chce dosáhnout </a:t>
            </a:r>
            <a:r>
              <a:rPr lang="cs-CZ" dirty="0" smtClean="0">
                <a:solidFill>
                  <a:srgbClr val="C00000"/>
                </a:solidFill>
              </a:rPr>
              <a:t>příznivého srovnání </a:t>
            </a:r>
            <a:r>
              <a:rPr lang="cs-CZ" dirty="0" smtClean="0"/>
              <a:t>mezi vlastními a relevantními cizími skupinami, aby dosáhl či si udržel pozitivní sociální identitu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čím více si člověk </a:t>
            </a:r>
            <a:r>
              <a:rPr lang="cs-CZ" dirty="0" err="1" smtClean="0"/>
              <a:t>internalizuje</a:t>
            </a:r>
            <a:r>
              <a:rPr lang="cs-CZ" dirty="0" smtClean="0"/>
              <a:t> skupinové členství jako smysluplný aspekt svého </a:t>
            </a:r>
            <a:r>
              <a:rPr lang="cs-CZ" dirty="0" err="1" smtClean="0"/>
              <a:t>sebepojetí</a:t>
            </a:r>
            <a:r>
              <a:rPr lang="cs-CZ" dirty="0" smtClean="0"/>
              <a:t>, tím více chce dosáhnout </a:t>
            </a:r>
            <a:r>
              <a:rPr lang="cs-CZ" dirty="0" smtClean="0">
                <a:solidFill>
                  <a:srgbClr val="C00000"/>
                </a:solidFill>
              </a:rPr>
              <a:t>příznivého srovnání </a:t>
            </a:r>
            <a:r>
              <a:rPr lang="cs-CZ" dirty="0" smtClean="0"/>
              <a:t>mezi vlastními a relevantními cizími skupinami, aby dosáhl či si udržel pozitivní sociální identitu</a:t>
            </a:r>
          </a:p>
          <a:p>
            <a:r>
              <a:rPr lang="cs-CZ" dirty="0" smtClean="0"/>
              <a:t>sociální kategorizace sama o sobě může vyvolat </a:t>
            </a:r>
            <a:r>
              <a:rPr lang="cs-CZ" dirty="0" err="1" smtClean="0"/>
              <a:t>favorizaci</a:t>
            </a:r>
            <a:r>
              <a:rPr lang="cs-CZ" dirty="0" smtClean="0"/>
              <a:t> vlastních skupin před ostatními (in-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favoritism</a:t>
            </a:r>
            <a:r>
              <a:rPr lang="cs-CZ" dirty="0" smtClean="0"/>
              <a:t>, in-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Odpověď na otázku „Kdo jsi?“ „Kdo jsem?“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Přístupy k identitě</a:t>
            </a:r>
          </a:p>
          <a:p>
            <a:pPr marL="514350" indent="-514350">
              <a:buAutoNum type="arabicParenR"/>
            </a:pPr>
            <a:r>
              <a:rPr lang="cs-CZ" dirty="0" smtClean="0"/>
              <a:t>Individuální – vztahová – kolektivní</a:t>
            </a:r>
          </a:p>
          <a:p>
            <a:pPr marL="514350" indent="-514350">
              <a:buAutoNum type="arabicParenR"/>
            </a:pPr>
            <a:r>
              <a:rPr lang="cs-CZ" dirty="0" smtClean="0"/>
              <a:t>Relativně stabilní – fluidní</a:t>
            </a:r>
          </a:p>
          <a:p>
            <a:pPr marL="514350" indent="-514350">
              <a:buAutoNum type="arabicParenR"/>
            </a:pPr>
            <a:r>
              <a:rPr lang="cs-CZ" dirty="0" smtClean="0"/>
              <a:t>Objevená – konstruovaná – sociálně konstruovaná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674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tzv. paradigma minimálních skupin:</a:t>
            </a:r>
          </a:p>
          <a:p>
            <a:r>
              <a:rPr lang="cs-CZ" dirty="0" smtClean="0"/>
              <a:t>nahodilost kategorizace</a:t>
            </a:r>
          </a:p>
          <a:p>
            <a:r>
              <a:rPr lang="cs-CZ" dirty="0" smtClean="0"/>
              <a:t>anonymita</a:t>
            </a:r>
          </a:p>
          <a:p>
            <a:r>
              <a:rPr lang="cs-CZ" dirty="0" smtClean="0"/>
              <a:t>žádná společná historie, interakce ani budoucnost</a:t>
            </a:r>
          </a:p>
          <a:p>
            <a:r>
              <a:rPr lang="cs-CZ" dirty="0" smtClean="0"/>
              <a:t>žádné potenciální přínosy pro vlastní osobu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Tajfel</a:t>
            </a:r>
            <a:r>
              <a:rPr lang="en-US" dirty="0" smtClean="0"/>
              <a:t>, H. (1970)</a:t>
            </a:r>
            <a:r>
              <a:rPr lang="cs-CZ" dirty="0" smtClean="0"/>
              <a:t>.</a:t>
            </a:r>
            <a:r>
              <a:rPr lang="en-US" dirty="0" smtClean="0"/>
              <a:t> Experiments in intergroup discrimination. </a:t>
            </a:r>
            <a:r>
              <a:rPr lang="en-US" i="1" dirty="0" smtClean="0"/>
              <a:t>Scientific American, 223</a:t>
            </a:r>
            <a:r>
              <a:rPr lang="en-US" dirty="0" smtClean="0"/>
              <a:t>, 96-102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objevuje se určitá tendence odměňovat jinak členy vlastní a cizí skupiny – favorizovat vlastní skupinu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 smtClean="0"/>
              <a:t>objevuje se určitá tendence odměňovat jinak členy vlastní a cizí skupiny – favorizovat vlastní skupinu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tyto výsledky však nelze interpretovat tak, že máme „přirozenou“ tendenci preferovat vlastní a diskriminovat cizí skupinu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Ponaučení z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možných kategorizačních systémů je celá řada a záleží na tom, který z nich je momentálně </a:t>
            </a:r>
            <a:r>
              <a:rPr lang="cs-CZ" b="1" dirty="0" smtClean="0">
                <a:solidFill>
                  <a:srgbClr val="C00000"/>
                </a:solidFill>
              </a:rPr>
              <a:t>výrazná</a:t>
            </a:r>
            <a:r>
              <a:rPr lang="cs-CZ" dirty="0" smtClean="0"/>
              <a:t> v daném sociálním kontextu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Ponaučení z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možných kategorizačních systémů je celá řada a záleží na tom, který z nich je momentálně </a:t>
            </a:r>
            <a:r>
              <a:rPr lang="cs-CZ" b="1" dirty="0" smtClean="0">
                <a:solidFill>
                  <a:srgbClr val="C00000"/>
                </a:solidFill>
              </a:rPr>
              <a:t>výrazná </a:t>
            </a:r>
            <a:r>
              <a:rPr lang="cs-CZ" dirty="0" smtClean="0"/>
              <a:t>v daném sociálním kontextu</a:t>
            </a:r>
          </a:p>
          <a:p>
            <a:r>
              <a:rPr lang="cs-CZ" dirty="0" smtClean="0"/>
              <a:t>se druhými skupinami se srovnáváme na </a:t>
            </a:r>
            <a:r>
              <a:rPr lang="cs-CZ" b="1" dirty="0" smtClean="0">
                <a:solidFill>
                  <a:srgbClr val="C00000"/>
                </a:solidFill>
              </a:rPr>
              <a:t>různých</a:t>
            </a:r>
            <a:r>
              <a:rPr lang="cs-CZ" dirty="0" smtClean="0"/>
              <a:t> dimenzích, který přikládáme důležitost (nejen „dobrý“ – „špatný“)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Ponaučení z minimálních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možných kategorizačních systémů je celá řada a záleží na tom, který z nich je momentálně </a:t>
            </a:r>
            <a:r>
              <a:rPr lang="cs-CZ" b="1" dirty="0" smtClean="0">
                <a:solidFill>
                  <a:srgbClr val="C00000"/>
                </a:solidFill>
              </a:rPr>
              <a:t>výrazná </a:t>
            </a:r>
            <a:r>
              <a:rPr lang="cs-CZ" dirty="0" smtClean="0"/>
              <a:t>v daném sociálním kontextu</a:t>
            </a:r>
          </a:p>
          <a:p>
            <a:r>
              <a:rPr lang="cs-CZ" dirty="0" smtClean="0"/>
              <a:t>se druhými skupinami se srovnáváme na </a:t>
            </a:r>
            <a:r>
              <a:rPr lang="cs-CZ" b="1" dirty="0" smtClean="0">
                <a:solidFill>
                  <a:srgbClr val="C00000"/>
                </a:solidFill>
              </a:rPr>
              <a:t>různých</a:t>
            </a:r>
            <a:r>
              <a:rPr lang="cs-CZ" dirty="0" smtClean="0"/>
              <a:t> dimenzích, který přikládáme důležitost (nejen „dobrý“ – „špatný“)</a:t>
            </a:r>
          </a:p>
          <a:p>
            <a:endParaRPr lang="cs-CZ" dirty="0" smtClean="0"/>
          </a:p>
          <a:p>
            <a:r>
              <a:rPr lang="cs-CZ" dirty="0" smtClean="0"/>
              <a:t>důsledky kategorizace lze předvídat pouze když známe sociální kontext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kognitivní aspekty sociální identity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kognitivní aspekty sociální identity</a:t>
            </a:r>
          </a:p>
          <a:p>
            <a:r>
              <a:rPr lang="cs-CZ" dirty="0" smtClean="0"/>
              <a:t>zatímco </a:t>
            </a:r>
            <a:r>
              <a:rPr lang="cs-CZ" dirty="0" smtClean="0"/>
              <a:t>některé</a:t>
            </a:r>
            <a:r>
              <a:rPr lang="cs-CZ" dirty="0" smtClean="0"/>
              <a:t> </a:t>
            </a:r>
            <a:r>
              <a:rPr lang="cs-CZ" dirty="0" smtClean="0"/>
              <a:t>přístupy definují sociální skupinu prostřednictvím interpersonálních vztahů mezi členy, SCT ji chápe </a:t>
            </a:r>
            <a:r>
              <a:rPr lang="cs-CZ" dirty="0" smtClean="0"/>
              <a:t>čistě kognitivně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kognitivní aspekty sociální identity</a:t>
            </a:r>
          </a:p>
          <a:p>
            <a:r>
              <a:rPr lang="cs-CZ" dirty="0"/>
              <a:t>zatímco některé přístupy definují sociální skupinu prostřednictvím interpersonálních vztahů mezi členy, SCT ji chápe čistě kognitivně</a:t>
            </a:r>
          </a:p>
          <a:p>
            <a:r>
              <a:rPr lang="cs-CZ" dirty="0" smtClean="0"/>
              <a:t>bez </a:t>
            </a:r>
            <a:r>
              <a:rPr lang="cs-CZ" dirty="0" smtClean="0"/>
              <a:t>sociální identity není možné (mezi)skupinové chování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kognitivní aspekty sociální identity</a:t>
            </a:r>
          </a:p>
          <a:p>
            <a:r>
              <a:rPr lang="cs-CZ" dirty="0"/>
              <a:t>zatímco některé přístupy definují sociální skupinu prostřednictvím interpersonálních vztahů mezi členy, SCT ji chápe čistě kognitivně</a:t>
            </a:r>
          </a:p>
          <a:p>
            <a:r>
              <a:rPr lang="cs-CZ" dirty="0" smtClean="0"/>
              <a:t>bez </a:t>
            </a:r>
            <a:r>
              <a:rPr lang="cs-CZ" dirty="0" smtClean="0"/>
              <a:t>sociální identity není možné (mezi)skupinové chování</a:t>
            </a:r>
          </a:p>
          <a:p>
            <a:r>
              <a:rPr lang="cs-CZ" dirty="0" smtClean="0"/>
              <a:t>definujeme se na různých úrovních abstrakce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Vývojová</a:t>
            </a:r>
          </a:p>
          <a:p>
            <a:pPr lvl="1"/>
            <a:r>
              <a:rPr lang="cs-CZ" dirty="0" smtClean="0"/>
              <a:t>epigenetický model psychosociálního vývoje (</a:t>
            </a:r>
            <a:r>
              <a:rPr lang="cs-CZ" dirty="0" err="1" smtClean="0"/>
              <a:t>Erikson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narativní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Sociálně psychologická – sociálně </a:t>
            </a:r>
            <a:r>
              <a:rPr lang="cs-CZ" dirty="0" err="1" smtClean="0"/>
              <a:t>identitní</a:t>
            </a:r>
            <a:r>
              <a:rPr lang="cs-CZ" dirty="0" smtClean="0"/>
              <a:t> přístupy (</a:t>
            </a:r>
            <a:r>
              <a:rPr lang="cs-CZ" dirty="0" err="1" smtClean="0"/>
              <a:t>Tajfel</a:t>
            </a:r>
            <a:r>
              <a:rPr lang="cs-CZ" dirty="0" smtClean="0"/>
              <a:t>, Turner)</a:t>
            </a:r>
          </a:p>
          <a:p>
            <a:r>
              <a:rPr lang="cs-CZ" dirty="0" smtClean="0"/>
              <a:t>Kulturní – akulturace, adaptace, hodnoty</a:t>
            </a:r>
          </a:p>
          <a:p>
            <a:r>
              <a:rPr lang="cs-CZ" dirty="0" smtClean="0"/>
              <a:t>Diskurzivní – jazyk, sociální konstruktivismus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9736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971600" y="3358733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67544" y="350274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já </a:t>
            </a:r>
            <a:r>
              <a:rPr lang="cs-CZ" dirty="0" smtClean="0"/>
              <a:t>Honza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56176" y="350274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člověk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64288" y="350274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živá bytost …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91680" y="350274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člen mé rodiny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808" y="350274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Brňan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350274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Čech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35027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Evropan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256664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osobní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2494637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sociální</a:t>
            </a:r>
            <a:endParaRPr lang="cs-CZ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971600" y="3358733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67544" y="350274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já Honza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56176" y="350274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člověk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64288" y="350274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živá bytost …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91680" y="350274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člen mé rodiny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808" y="350274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Brňan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350274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Čech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35027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Evropan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256664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osobní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2494637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sociální</a:t>
            </a:r>
            <a:endParaRPr lang="cs-CZ" sz="3200" dirty="0"/>
          </a:p>
        </p:txBody>
      </p:sp>
      <p:sp>
        <p:nvSpPr>
          <p:cNvPr id="17" name="Šipka doprava 16"/>
          <p:cNvSpPr/>
          <p:nvPr/>
        </p:nvSpPr>
        <p:spPr>
          <a:xfrm>
            <a:off x="611560" y="4365104"/>
            <a:ext cx="4104456" cy="1440160"/>
          </a:xfrm>
          <a:prstGeom prst="rightArrow">
            <a:avLst>
              <a:gd name="adj1" fmla="val 65300"/>
              <a:gd name="adj2" fmla="val 6606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depersonalizace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vnímáme osoby (včetně sebe) skrze jejich příslušnost ke skupině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vnímáme osoby (včetně sebe) skrze jejich příslušnost ke skupině</a:t>
            </a:r>
          </a:p>
          <a:p>
            <a:r>
              <a:rPr lang="cs-CZ" dirty="0" smtClean="0"/>
              <a:t>členy skupin vnímáme jako vzájemně podobné (a aktivně usilujeme o konsensus)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vnímáme osoby (včetně sebe) skrze jejich příslušnost ke skupině</a:t>
            </a:r>
          </a:p>
          <a:p>
            <a:r>
              <a:rPr lang="cs-CZ" dirty="0" smtClean="0"/>
              <a:t>členy skupin vnímáme jako vzájemně podobné (a aktivně usilujeme o konsensus)</a:t>
            </a:r>
          </a:p>
          <a:p>
            <a:r>
              <a:rPr lang="cs-CZ" dirty="0" smtClean="0"/>
              <a:t>vnímáme osoby skrze skupinové stereotypy, včetně stereotypů o vlastních </a:t>
            </a:r>
            <a:r>
              <a:rPr lang="cs-CZ" dirty="0" smtClean="0"/>
              <a:t>skupinách (</a:t>
            </a:r>
            <a:r>
              <a:rPr lang="cs-CZ" dirty="0" err="1" smtClean="0"/>
              <a:t>self-stereotyping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vnímáme osoby (včetně sebe) skrze jejich příslušnost ke skupině</a:t>
            </a:r>
          </a:p>
          <a:p>
            <a:r>
              <a:rPr lang="cs-CZ" dirty="0" smtClean="0"/>
              <a:t>členy skupin vnímáme jako vzájemně podobné (a aktivně usilujeme o konsensus)</a:t>
            </a:r>
          </a:p>
          <a:p>
            <a:r>
              <a:rPr lang="cs-CZ" dirty="0" smtClean="0"/>
              <a:t>vnímáme osoby skrze skupinové stereotypy, včetně stereotypů o vlastních </a:t>
            </a:r>
            <a:r>
              <a:rPr lang="cs-CZ" dirty="0" smtClean="0"/>
              <a:t>skupinách (</a:t>
            </a:r>
            <a:r>
              <a:rPr lang="cs-CZ" dirty="0" err="1" smtClean="0"/>
              <a:t>self-stereotyping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jádru identity stojí prototyp – představa ztělesňující hodnoty a normy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1880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naše chování se liší podle toho, jaký typ kategorizace (včetně příslušných stereotypů) je pro nás momentálně výrazný (</a:t>
            </a:r>
            <a:r>
              <a:rPr lang="cs-CZ" dirty="0" err="1" smtClean="0">
                <a:solidFill>
                  <a:srgbClr val="C00000"/>
                </a:solidFill>
              </a:rPr>
              <a:t>salient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naše chování se liší podle toho, jaký typ kategorizace (včetně příslušných stereotypů) je pro nás momentálně výrazný (</a:t>
            </a:r>
            <a:r>
              <a:rPr lang="cs-CZ" dirty="0" err="1" smtClean="0">
                <a:solidFill>
                  <a:srgbClr val="C00000"/>
                </a:solidFill>
              </a:rPr>
              <a:t>salient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 tom, kdo </a:t>
            </a:r>
            <a:r>
              <a:rPr lang="cs-CZ" dirty="0" smtClean="0"/>
              <a:t>nás ve </a:t>
            </a:r>
            <a:r>
              <a:rPr lang="cs-CZ" dirty="0" smtClean="0"/>
              <a:t>skupině </a:t>
            </a:r>
            <a:r>
              <a:rPr lang="cs-CZ" dirty="0" smtClean="0"/>
              <a:t>dokáže </a:t>
            </a:r>
            <a:r>
              <a:rPr lang="cs-CZ" dirty="0" smtClean="0"/>
              <a:t>snáze přesvědčit či koho si zvolíme za vůdce naší skupiny, rozhoduje jeho vnímaná schopnost ztělesňovat </a:t>
            </a:r>
            <a:r>
              <a:rPr lang="cs-CZ" dirty="0" smtClean="0"/>
              <a:t>skupinové hodnoty </a:t>
            </a:r>
            <a:r>
              <a:rPr lang="cs-CZ" dirty="0" smtClean="0"/>
              <a:t>a </a:t>
            </a:r>
            <a:r>
              <a:rPr lang="cs-CZ" dirty="0" smtClean="0"/>
              <a:t>normy (být </a:t>
            </a:r>
            <a:r>
              <a:rPr lang="cs-CZ" dirty="0" smtClean="0">
                <a:solidFill>
                  <a:srgbClr val="C00000"/>
                </a:solidFill>
              </a:rPr>
              <a:t>prototypem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jsou některé kategorie výraznější?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jsou některé kategorie výraznější?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dirty="0" smtClean="0"/>
              <a:t>shoda („fit“) mezi kategorií a vnímanou realitou</a:t>
            </a:r>
          </a:p>
          <a:p>
            <a:pPr lvl="1"/>
            <a:r>
              <a:rPr lang="cs-CZ" dirty="0" smtClean="0"/>
              <a:t>komparativní</a:t>
            </a:r>
          </a:p>
          <a:p>
            <a:pPr lvl="1"/>
            <a:r>
              <a:rPr lang="cs-CZ" dirty="0" smtClean="0"/>
              <a:t>normativní</a:t>
            </a:r>
          </a:p>
          <a:p>
            <a:r>
              <a:rPr lang="cs-CZ" dirty="0" smtClean="0">
                <a:sym typeface="Wingdings" pitchFamily="2" charset="2"/>
              </a:rPr>
              <a:t>připravenost člověka použít určitou kategorii (resp. dostupnost dané kategorie)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Vývojová</a:t>
            </a:r>
          </a:p>
          <a:p>
            <a:pPr lvl="1"/>
            <a:r>
              <a:rPr lang="cs-CZ" dirty="0" smtClean="0"/>
              <a:t>epigenetický model psychosociálního vývoje (</a:t>
            </a:r>
            <a:r>
              <a:rPr lang="cs-CZ" dirty="0" err="1" smtClean="0"/>
              <a:t>Erikson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narativní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Sociálně psychologická – sociálně </a:t>
            </a:r>
            <a:r>
              <a:rPr lang="cs-CZ" dirty="0" err="1" smtClean="0">
                <a:solidFill>
                  <a:srgbClr val="C00000"/>
                </a:solidFill>
              </a:rPr>
              <a:t>identitní</a:t>
            </a:r>
            <a:r>
              <a:rPr lang="cs-CZ" dirty="0" smtClean="0">
                <a:solidFill>
                  <a:srgbClr val="C00000"/>
                </a:solidFill>
              </a:rPr>
              <a:t> přístupy (</a:t>
            </a:r>
            <a:r>
              <a:rPr lang="cs-CZ" dirty="0" err="1" smtClean="0">
                <a:solidFill>
                  <a:srgbClr val="C00000"/>
                </a:solidFill>
              </a:rPr>
              <a:t>Tajfel</a:t>
            </a:r>
            <a:r>
              <a:rPr lang="cs-CZ" dirty="0" smtClean="0">
                <a:solidFill>
                  <a:srgbClr val="C00000"/>
                </a:solidFill>
              </a:rPr>
              <a:t>, Turner)</a:t>
            </a:r>
          </a:p>
          <a:p>
            <a:r>
              <a:rPr lang="cs-CZ" dirty="0" smtClean="0"/>
              <a:t>Kulturní – akulturace, adaptace, hodnoty</a:t>
            </a:r>
          </a:p>
          <a:p>
            <a:r>
              <a:rPr lang="cs-CZ" dirty="0" smtClean="0"/>
              <a:t>Diskurzivní – jazyk, sociální konstruktivismus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6403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které minimalizují vnitroskupinové rozdíly a maximalizují </a:t>
            </a:r>
            <a:r>
              <a:rPr lang="cs-CZ" dirty="0" err="1" smtClean="0"/>
              <a:t>meziskupinové</a:t>
            </a:r>
            <a:r>
              <a:rPr lang="cs-CZ" dirty="0" smtClean="0"/>
              <a:t> rozdíly (</a:t>
            </a:r>
            <a:r>
              <a:rPr lang="cs-CZ" dirty="0" err="1" smtClean="0"/>
              <a:t>metakontrast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které minimalizují vnitroskupinové rozdíly a maximalizují </a:t>
            </a:r>
            <a:r>
              <a:rPr lang="cs-CZ" dirty="0" err="1" smtClean="0"/>
              <a:t>meziskupinové</a:t>
            </a:r>
            <a:r>
              <a:rPr lang="cs-CZ" dirty="0" smtClean="0"/>
              <a:t> rozdíly (</a:t>
            </a:r>
            <a:r>
              <a:rPr lang="cs-CZ" dirty="0" err="1" smtClean="0"/>
              <a:t>metakontrast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19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35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259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907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59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635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707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59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827584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915816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které minimalizují vnitroskupinové rozdíly a maximalizují </a:t>
            </a:r>
            <a:r>
              <a:rPr lang="cs-CZ" dirty="0" err="1" smtClean="0"/>
              <a:t>meziskupinové</a:t>
            </a:r>
            <a:r>
              <a:rPr lang="cs-CZ" dirty="0" smtClean="0"/>
              <a:t> rozdíly (</a:t>
            </a:r>
            <a:r>
              <a:rPr lang="cs-CZ" dirty="0" err="1" smtClean="0"/>
              <a:t>metakontrast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19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35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259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907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59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635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707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59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5580112" y="4005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5508104" y="48691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6300192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6372200" y="50851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827584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915816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které minimalizují vnitroskupinové rozdíly a maximalizují </a:t>
            </a:r>
            <a:r>
              <a:rPr lang="cs-CZ" dirty="0" err="1" smtClean="0"/>
              <a:t>meziskupinové</a:t>
            </a:r>
            <a:r>
              <a:rPr lang="cs-CZ" dirty="0" smtClean="0"/>
              <a:t> rozdíly (</a:t>
            </a:r>
            <a:r>
              <a:rPr lang="cs-CZ" dirty="0" err="1" smtClean="0"/>
              <a:t>metakontrast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19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35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259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907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59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635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707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59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5580112" y="4005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5508104" y="48691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6300192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6372200" y="50851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827584" y="3573016"/>
            <a:ext cx="4176464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292080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jestliže se vnímaná realita shoduje s očekávaným obsahem daných kategorií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6948264" y="3573016"/>
            <a:ext cx="1728192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148064" y="3573016"/>
            <a:ext cx="1728192" cy="27363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jestliže se vnímaná realita shoduje s očekávaným obsahem daných kategorií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652120" y="3861048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868144" y="4437112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292080" y="4941168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940152" y="5085184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092280" y="4437112"/>
            <a:ext cx="83209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668344" y="5013176"/>
            <a:ext cx="83209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740352" y="3861048"/>
            <a:ext cx="83209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7092280" y="5589240"/>
            <a:ext cx="83209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2267744" y="3573016"/>
            <a:ext cx="1728192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67544" y="3573016"/>
            <a:ext cx="1728192" cy="27363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971600" y="386104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1187624" y="4437112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11560" y="494116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1259632" y="5085184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411760" y="4437112"/>
            <a:ext cx="832092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2987824" y="5013176"/>
            <a:ext cx="832092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3059832" y="3861048"/>
            <a:ext cx="832092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2411760" y="5589240"/>
            <a:ext cx="832092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Připravenost použít kategorii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používáme kategorie, které pro nás mají z dřívějška nějaký význam a důležitost (uplatňuje se zde například </a:t>
            </a:r>
            <a:r>
              <a:rPr lang="cs-CZ" dirty="0" err="1" smtClean="0"/>
              <a:t>priming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Optimal</a:t>
            </a:r>
            <a:r>
              <a:rPr lang="cs-CZ" dirty="0"/>
              <a:t> </a:t>
            </a:r>
            <a:r>
              <a:rPr lang="cs-CZ" dirty="0" err="1"/>
              <a:t>distinctiveness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otřeba </a:t>
            </a:r>
            <a:r>
              <a:rPr lang="cs-CZ" dirty="0" smtClean="0">
                <a:solidFill>
                  <a:srgbClr val="C00000"/>
                </a:solidFill>
              </a:rPr>
              <a:t>odlišení</a:t>
            </a:r>
            <a:r>
              <a:rPr lang="cs-CZ" dirty="0" smtClean="0"/>
              <a:t> vs. potřeba </a:t>
            </a:r>
            <a:r>
              <a:rPr lang="cs-CZ" dirty="0" smtClean="0">
                <a:solidFill>
                  <a:srgbClr val="C00000"/>
                </a:solidFill>
              </a:rPr>
              <a:t>asimilace</a:t>
            </a:r>
            <a:endParaRPr lang="cs-CZ" dirty="0" smtClean="0"/>
          </a:p>
          <a:p>
            <a:r>
              <a:rPr lang="cs-CZ" dirty="0" smtClean="0"/>
              <a:t>sociální identifikace je nejsilnější u skupin, které dokáží obě potřeby smířit</a:t>
            </a:r>
          </a:p>
          <a:p>
            <a:r>
              <a:rPr lang="cs-CZ" dirty="0" smtClean="0"/>
              <a:t>kontextuální závislost v tom</a:t>
            </a:r>
          </a:p>
          <a:p>
            <a:pPr lvl="1"/>
            <a:r>
              <a:rPr lang="cs-CZ" dirty="0" smtClean="0"/>
              <a:t>jak dokáží jednotlivé skupiny plnit danou funkci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aká je síla obou potřeb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5966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 skupiny</a:t>
            </a:r>
          </a:p>
          <a:p>
            <a:r>
              <a:rPr lang="cs-CZ" dirty="0" smtClean="0"/>
              <a:t>davové chování</a:t>
            </a:r>
          </a:p>
          <a:p>
            <a:r>
              <a:rPr lang="cs-CZ" dirty="0" smtClean="0"/>
              <a:t>radikalismus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/>
              <a:t>vedení skupiny je nemožné, jestliže skupina nesdílí společnou sociální identitu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</a:t>
            </a:r>
            <a:r>
              <a:rPr lang="cs-CZ" dirty="0" err="1" smtClean="0"/>
              <a:t>identitní</a:t>
            </a:r>
            <a:r>
              <a:rPr lang="cs-CZ" dirty="0" smtClean="0"/>
              <a:t>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sociální identity (SIT)</a:t>
            </a:r>
          </a:p>
          <a:p>
            <a:pPr lvl="1"/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Tajfel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dirty="0" err="1" smtClean="0"/>
              <a:t>sebekategorizace</a:t>
            </a:r>
            <a:r>
              <a:rPr lang="cs-CZ" dirty="0" smtClean="0"/>
              <a:t> (SCT)</a:t>
            </a:r>
          </a:p>
          <a:p>
            <a:pPr lvl="1"/>
            <a:r>
              <a:rPr lang="cs-CZ" dirty="0" smtClean="0"/>
              <a:t>John Turner</a:t>
            </a:r>
          </a:p>
          <a:p>
            <a:r>
              <a:rPr lang="cs-CZ" dirty="0" err="1"/>
              <a:t>Optimal</a:t>
            </a:r>
            <a:r>
              <a:rPr lang="cs-CZ" dirty="0"/>
              <a:t> </a:t>
            </a:r>
            <a:r>
              <a:rPr lang="cs-CZ" dirty="0" err="1"/>
              <a:t>distinctiveness</a:t>
            </a:r>
            <a:r>
              <a:rPr lang="cs-CZ" dirty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(ODT)</a:t>
            </a:r>
          </a:p>
          <a:p>
            <a:pPr lvl="1"/>
            <a:r>
              <a:rPr lang="cs-CZ" dirty="0" err="1" smtClean="0"/>
              <a:t>Marilynn</a:t>
            </a:r>
            <a:r>
              <a:rPr lang="cs-CZ" dirty="0" smtClean="0"/>
              <a:t> </a:t>
            </a:r>
            <a:r>
              <a:rPr lang="cs-CZ" dirty="0" err="1" smtClean="0"/>
              <a:t>Brewer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0180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/>
              <a:t>vedení skupiny je nemožné, jestliže skupina nesdílí společnou sociální identitu</a:t>
            </a:r>
          </a:p>
          <a:p>
            <a:r>
              <a:rPr lang="cs-CZ" dirty="0" smtClean="0"/>
              <a:t>čím více je osoba vnímaná jako prototypický zástupce skupiny, tím více je vnímaná jako její vůdce a tím větší schopnost má skupinu ovlivnit (pasivní i aktivní proces)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/>
              <a:t>vedení skupiny je nemožné, jestliže skupina nesdílí společnou sociální identitu</a:t>
            </a:r>
          </a:p>
          <a:p>
            <a:r>
              <a:rPr lang="cs-CZ" dirty="0" smtClean="0"/>
              <a:t>čím více je osoba vnímaná jako prototypický zástupce skupiny, tím více je vnímaná jako její vůdce a tím větší schopnost má skupinu ovlivnit (pasivní i aktivní proces)</a:t>
            </a:r>
          </a:p>
          <a:p>
            <a:r>
              <a:rPr lang="cs-CZ" dirty="0" smtClean="0"/>
              <a:t>skupinový prototyp se liší napříč různými srovnávacími kontexty, a proto mohou být jako optimální vůdci vnímáni odlišní lidé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davové není výsledkem iracionálního regresu a </a:t>
            </a:r>
            <a:r>
              <a:rPr lang="cs-CZ" dirty="0" err="1" smtClean="0"/>
              <a:t>deindividualizace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Davové chování</a:t>
            </a:r>
            <a:br>
              <a:rPr lang="cs-CZ" dirty="0" smtClean="0"/>
            </a:br>
            <a:r>
              <a:rPr lang="cs-CZ" sz="2200" dirty="0" smtClean="0"/>
              <a:t> (ESIM – John </a:t>
            </a:r>
            <a:r>
              <a:rPr lang="cs-CZ" sz="2200" dirty="0" err="1" smtClean="0"/>
              <a:t>Drury</a:t>
            </a:r>
            <a:r>
              <a:rPr lang="cs-CZ" sz="2200" dirty="0" smtClean="0"/>
              <a:t> &amp; </a:t>
            </a:r>
            <a:r>
              <a:rPr lang="cs-CZ" sz="2200" dirty="0" err="1" smtClean="0"/>
              <a:t>Steven</a:t>
            </a:r>
            <a:r>
              <a:rPr lang="cs-CZ" sz="2200" dirty="0" smtClean="0"/>
              <a:t> </a:t>
            </a:r>
            <a:r>
              <a:rPr lang="cs-CZ" sz="2200" dirty="0" err="1" smtClean="0"/>
              <a:t>Reicher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davové není výsledkem iracionálního regresu a </a:t>
            </a:r>
            <a:r>
              <a:rPr lang="cs-CZ" dirty="0" err="1" smtClean="0"/>
              <a:t>deindividualizace</a:t>
            </a:r>
            <a:endParaRPr lang="cs-CZ" dirty="0" smtClean="0"/>
          </a:p>
          <a:p>
            <a:r>
              <a:rPr lang="cs-CZ" dirty="0" smtClean="0"/>
              <a:t>jedná se o skupinové chování, které vyjadřuje přesvědčení, hodnoty a normy plynoucí ze sdílené sociální identity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Davové chování</a:t>
            </a:r>
            <a:br>
              <a:rPr lang="cs-CZ" dirty="0" smtClean="0"/>
            </a:br>
            <a:r>
              <a:rPr lang="cs-CZ" sz="2200" dirty="0" smtClean="0"/>
              <a:t> (ESIM – John </a:t>
            </a:r>
            <a:r>
              <a:rPr lang="cs-CZ" sz="2200" dirty="0" err="1" smtClean="0"/>
              <a:t>Drury</a:t>
            </a:r>
            <a:r>
              <a:rPr lang="cs-CZ" sz="2200" dirty="0" smtClean="0"/>
              <a:t> &amp; </a:t>
            </a:r>
            <a:r>
              <a:rPr lang="cs-CZ" sz="2200" dirty="0" err="1" smtClean="0"/>
              <a:t>Steven</a:t>
            </a:r>
            <a:r>
              <a:rPr lang="cs-CZ" sz="2200" dirty="0" smtClean="0"/>
              <a:t> </a:t>
            </a:r>
            <a:r>
              <a:rPr lang="cs-CZ" sz="2200" dirty="0" err="1" smtClean="0"/>
              <a:t>Reicher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davové není výsledkem iracionálního regresu a </a:t>
            </a:r>
            <a:r>
              <a:rPr lang="cs-CZ" dirty="0" err="1" smtClean="0"/>
              <a:t>deindividualizace</a:t>
            </a:r>
            <a:endParaRPr lang="cs-CZ" dirty="0" smtClean="0"/>
          </a:p>
          <a:p>
            <a:r>
              <a:rPr lang="cs-CZ" dirty="0" smtClean="0"/>
              <a:t>jedná se o skupinové chování, které vyjadřuje přesvědčení, hodnoty a normy plynoucí ze sdílené sociální identity</a:t>
            </a:r>
          </a:p>
          <a:p>
            <a:r>
              <a:rPr lang="cs-CZ" dirty="0" smtClean="0"/>
              <a:t>davové situace obvykle mají svou historii, během které dochází k reaktivnímu a </a:t>
            </a:r>
            <a:r>
              <a:rPr lang="cs-CZ" dirty="0" err="1" smtClean="0"/>
              <a:t>proaktivnímu</a:t>
            </a:r>
            <a:r>
              <a:rPr lang="cs-CZ" dirty="0" smtClean="0"/>
              <a:t> </a:t>
            </a:r>
            <a:r>
              <a:rPr lang="cs-CZ" dirty="0" err="1" smtClean="0"/>
              <a:t>přenastavování</a:t>
            </a:r>
            <a:r>
              <a:rPr lang="cs-CZ" dirty="0" smtClean="0"/>
              <a:t> sociálních identit ve vztahu k ostatním skupinám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Davové chování</a:t>
            </a:r>
            <a:br>
              <a:rPr lang="cs-CZ" dirty="0" smtClean="0"/>
            </a:br>
            <a:r>
              <a:rPr lang="cs-CZ" sz="2200" dirty="0" smtClean="0"/>
              <a:t> (ESIM – John </a:t>
            </a:r>
            <a:r>
              <a:rPr lang="cs-CZ" sz="2200" dirty="0" err="1" smtClean="0"/>
              <a:t>Drury</a:t>
            </a:r>
            <a:r>
              <a:rPr lang="cs-CZ" sz="2200" dirty="0" smtClean="0"/>
              <a:t> &amp; </a:t>
            </a:r>
            <a:r>
              <a:rPr lang="cs-CZ" sz="2200" dirty="0" err="1" smtClean="0"/>
              <a:t>Steven</a:t>
            </a:r>
            <a:r>
              <a:rPr lang="cs-CZ" sz="2200" dirty="0" smtClean="0"/>
              <a:t> </a:t>
            </a:r>
            <a:r>
              <a:rPr lang="cs-CZ" sz="2200" dirty="0" err="1" smtClean="0"/>
              <a:t>Reicher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lidé jsou motivováni snížit pocity nejistoty ohledně sebe, svých interakcí a sociální pozice</a:t>
            </a:r>
            <a:endParaRPr lang="cs-CZ" sz="2000" dirty="0" smtClean="0">
              <a:solidFill>
                <a:srgbClr val="C0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Radikalismus</a:t>
            </a:r>
            <a:br>
              <a:rPr lang="cs-CZ" dirty="0" smtClean="0"/>
            </a:br>
            <a:r>
              <a:rPr lang="cs-CZ" sz="2200" dirty="0" smtClean="0"/>
              <a:t> (</a:t>
            </a:r>
            <a:r>
              <a:rPr lang="cs-CZ" sz="2200" dirty="0" err="1" smtClean="0"/>
              <a:t>Uncertainty</a:t>
            </a:r>
            <a:r>
              <a:rPr lang="cs-CZ" sz="2200" dirty="0" smtClean="0"/>
              <a:t>-Identity </a:t>
            </a:r>
            <a:r>
              <a:rPr lang="cs-CZ" sz="2200" dirty="0" err="1" smtClean="0"/>
              <a:t>Theory</a:t>
            </a:r>
            <a:r>
              <a:rPr lang="cs-CZ" sz="2200" dirty="0" smtClean="0"/>
              <a:t> – Michael </a:t>
            </a:r>
            <a:r>
              <a:rPr lang="cs-CZ" sz="2200" dirty="0" err="1" smtClean="0"/>
              <a:t>Hogg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lidé jsou motivováni snížit pocity nejistoty ohledně sebe, svých interakcí a sociální pozice</a:t>
            </a:r>
          </a:p>
          <a:p>
            <a:r>
              <a:rPr lang="cs-CZ" dirty="0" smtClean="0"/>
              <a:t>sociální kategorizace tyto pocity snižuje, protože depersonalizuje naše vnímání na úroveň prototypů</a:t>
            </a:r>
            <a:endParaRPr lang="cs-CZ" sz="2000" dirty="0" smtClean="0">
              <a:solidFill>
                <a:srgbClr val="C0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Radikalismus</a:t>
            </a:r>
            <a:br>
              <a:rPr lang="cs-CZ" dirty="0" smtClean="0"/>
            </a:br>
            <a:r>
              <a:rPr lang="cs-CZ" sz="2200" dirty="0" smtClean="0"/>
              <a:t> (</a:t>
            </a:r>
            <a:r>
              <a:rPr lang="cs-CZ" sz="2200" dirty="0" err="1" smtClean="0"/>
              <a:t>Uncertainty</a:t>
            </a:r>
            <a:r>
              <a:rPr lang="cs-CZ" sz="2200" dirty="0" smtClean="0"/>
              <a:t>-Identity </a:t>
            </a:r>
            <a:r>
              <a:rPr lang="cs-CZ" sz="2200" dirty="0" err="1" smtClean="0"/>
              <a:t>Theory</a:t>
            </a:r>
            <a:r>
              <a:rPr lang="cs-CZ" sz="2200" dirty="0" smtClean="0"/>
              <a:t> – Michael </a:t>
            </a:r>
            <a:r>
              <a:rPr lang="cs-CZ" sz="2200" dirty="0" err="1" smtClean="0"/>
              <a:t>Hogg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lidé jsou motivováni snížit pocity nejistoty ohledně sebe, svých interakcí a sociální pozice</a:t>
            </a:r>
          </a:p>
          <a:p>
            <a:r>
              <a:rPr lang="cs-CZ" dirty="0" smtClean="0"/>
              <a:t>sociální kategorizace tyto pocity snižuje, protože depersonalizuje naše vnímání na úroveň prototypů</a:t>
            </a:r>
          </a:p>
          <a:p>
            <a:r>
              <a:rPr lang="cs-CZ" dirty="0" smtClean="0"/>
              <a:t>nejlépe nejistotu redukují jednoduché, jednoznačné, </a:t>
            </a:r>
            <a:r>
              <a:rPr lang="cs-CZ" dirty="0" err="1" smtClean="0"/>
              <a:t>preskriptivní</a:t>
            </a:r>
            <a:r>
              <a:rPr lang="cs-CZ" dirty="0" smtClean="0"/>
              <a:t> a konsensuální prototypy, spojené s dobře strukturovanými odlišnými skupinami s vysokou </a:t>
            </a:r>
            <a:r>
              <a:rPr lang="cs-CZ" dirty="0" err="1" smtClean="0">
                <a:solidFill>
                  <a:srgbClr val="C00000"/>
                </a:solidFill>
              </a:rPr>
              <a:t>entitativitou</a:t>
            </a:r>
            <a:r>
              <a:rPr lang="cs-CZ" dirty="0" smtClean="0"/>
              <a:t> </a:t>
            </a:r>
            <a:r>
              <a:rPr lang="cs-CZ" sz="2000" dirty="0" smtClean="0"/>
              <a:t>(jasné hranice, homogenita, vnitřní struktura a společné cíle a osud)</a:t>
            </a:r>
            <a:endParaRPr lang="cs-CZ" sz="2000" dirty="0" smtClean="0">
              <a:solidFill>
                <a:srgbClr val="C0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Radikalismus</a:t>
            </a:r>
            <a:br>
              <a:rPr lang="cs-CZ" dirty="0" smtClean="0"/>
            </a:br>
            <a:r>
              <a:rPr lang="cs-CZ" sz="2200" dirty="0" smtClean="0"/>
              <a:t> (</a:t>
            </a:r>
            <a:r>
              <a:rPr lang="cs-CZ" sz="2200" dirty="0" err="1" smtClean="0"/>
              <a:t>Uncertainty</a:t>
            </a:r>
            <a:r>
              <a:rPr lang="cs-CZ" sz="2200" dirty="0" smtClean="0"/>
              <a:t>-Identity </a:t>
            </a:r>
            <a:r>
              <a:rPr lang="cs-CZ" sz="2200" dirty="0" err="1" smtClean="0"/>
              <a:t>Theory</a:t>
            </a:r>
            <a:r>
              <a:rPr lang="cs-CZ" sz="2200" dirty="0" smtClean="0"/>
              <a:t> – Michael </a:t>
            </a:r>
            <a:r>
              <a:rPr lang="cs-CZ" sz="2200" dirty="0" err="1" smtClean="0"/>
              <a:t>Hogg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411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osobní a sociální identita</a:t>
            </a:r>
          </a:p>
          <a:p>
            <a:pPr>
              <a:buNone/>
            </a:pPr>
            <a:r>
              <a:rPr lang="cs-CZ" dirty="0" smtClean="0"/>
              <a:t>individuální a skupinové jednání</a:t>
            </a:r>
          </a:p>
          <a:p>
            <a:pPr>
              <a:buNone/>
            </a:pPr>
            <a:r>
              <a:rPr lang="cs-CZ" dirty="0" smtClean="0"/>
              <a:t>sociální kategorizace</a:t>
            </a:r>
          </a:p>
          <a:p>
            <a:pPr>
              <a:buNone/>
            </a:pPr>
            <a:r>
              <a:rPr lang="cs-CZ" dirty="0" smtClean="0"/>
              <a:t>sociální srovnávání</a:t>
            </a:r>
          </a:p>
          <a:p>
            <a:pPr>
              <a:buNone/>
            </a:pPr>
            <a:r>
              <a:rPr lang="cs-CZ" dirty="0" smtClean="0"/>
              <a:t>sociální identifikace</a:t>
            </a:r>
          </a:p>
          <a:p>
            <a:pPr>
              <a:buNone/>
            </a:pPr>
            <a:r>
              <a:rPr lang="cs-CZ" dirty="0" smtClean="0"/>
              <a:t>pozitivní sociální identita</a:t>
            </a:r>
          </a:p>
          <a:p>
            <a:pPr>
              <a:buNone/>
            </a:pPr>
            <a:r>
              <a:rPr lang="cs-CZ" dirty="0" smtClean="0"/>
              <a:t>in-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favoritism</a:t>
            </a:r>
            <a:r>
              <a:rPr lang="cs-CZ" dirty="0" smtClean="0"/>
              <a:t> / in-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paradigma minimálních skupin</a:t>
            </a:r>
          </a:p>
          <a:p>
            <a:pPr>
              <a:buNone/>
            </a:pPr>
            <a:r>
              <a:rPr lang="cs-CZ" dirty="0" smtClean="0"/>
              <a:t>depersonalizace</a:t>
            </a:r>
          </a:p>
          <a:p>
            <a:pPr>
              <a:buNone/>
            </a:pPr>
            <a:r>
              <a:rPr lang="cs-CZ" dirty="0" smtClean="0"/>
              <a:t>výraznost (</a:t>
            </a:r>
            <a:r>
              <a:rPr lang="cs-CZ" dirty="0" err="1" smtClean="0"/>
              <a:t>salience</a:t>
            </a:r>
            <a:r>
              <a:rPr lang="cs-CZ" dirty="0" smtClean="0"/>
              <a:t>) kategorie</a:t>
            </a:r>
          </a:p>
          <a:p>
            <a:pPr>
              <a:buNone/>
            </a:pPr>
            <a:r>
              <a:rPr lang="cs-CZ" dirty="0" smtClean="0"/>
              <a:t>komparativní a normativní shoda</a:t>
            </a:r>
          </a:p>
          <a:p>
            <a:pPr>
              <a:buNone/>
            </a:pPr>
            <a:r>
              <a:rPr lang="cs-CZ" dirty="0" smtClean="0"/>
              <a:t>připravenost použít kategorii / dostupnost kategorie</a:t>
            </a:r>
          </a:p>
          <a:p>
            <a:pPr>
              <a:buNone/>
            </a:pPr>
            <a:r>
              <a:rPr lang="cs-CZ" dirty="0" smtClean="0"/>
              <a:t>skupinový </a:t>
            </a:r>
            <a:r>
              <a:rPr lang="cs-CZ" dirty="0" smtClean="0"/>
              <a:t>prototyp</a:t>
            </a:r>
          </a:p>
          <a:p>
            <a:pPr>
              <a:buNone/>
            </a:pPr>
            <a:r>
              <a:rPr lang="cs-CZ" dirty="0"/>
              <a:t>p</a:t>
            </a:r>
            <a:r>
              <a:rPr lang="cs-CZ" dirty="0" smtClean="0"/>
              <a:t>otřeba odlišení a asimilace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entitativita</a:t>
            </a:r>
            <a:r>
              <a:rPr lang="cs-CZ" dirty="0" smtClean="0"/>
              <a:t> skupiny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smtClean="0"/>
              <a:t>individuální jednání</a:t>
            </a:r>
          </a:p>
          <a:p>
            <a:pPr lvl="1"/>
            <a:r>
              <a:rPr lang="cs-CZ" dirty="0" smtClean="0"/>
              <a:t>na základě individuálních charakteristik</a:t>
            </a:r>
          </a:p>
          <a:p>
            <a:r>
              <a:rPr lang="cs-CZ" dirty="0" smtClean="0"/>
              <a:t>skupinové jednání</a:t>
            </a:r>
          </a:p>
          <a:p>
            <a:pPr lvl="1"/>
            <a:r>
              <a:rPr lang="cs-CZ" dirty="0" smtClean="0"/>
              <a:t>na základě skupinového členství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skupinové jednání není ničím deficitní a není méně hodnotné než individuální jednání</a:t>
            </a:r>
          </a:p>
          <a:p>
            <a:r>
              <a:rPr lang="cs-CZ" dirty="0" smtClean="0"/>
              <a:t>představuje přirozený doplněk individuálního jednání – „dělá z nás lidské bytosti“</a:t>
            </a:r>
          </a:p>
          <a:p>
            <a:r>
              <a:rPr lang="cs-CZ" dirty="0" smtClean="0"/>
              <a:t>může být sice zdrojem řady negativních jevů, ale zároveň představuje nástroj, jak se s nimi vypořádat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teorie sociální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ukázat, že člověk není redukovatelný na osobní identitu a osobní charakteristiky</a:t>
            </a:r>
          </a:p>
          <a:p>
            <a:r>
              <a:rPr lang="cs-CZ" dirty="0" smtClean="0"/>
              <a:t>ukázat, že skupinová </a:t>
            </a:r>
            <a:r>
              <a:rPr lang="cs-CZ" dirty="0" smtClean="0"/>
              <a:t>příslušnost, vztahy mezi skupinami a související sociální struktury a názorové systémy přímo ovlivňují, jak lidé přemýšlejí a jednají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1871</Words>
  <Application>Microsoft Office PowerPoint</Application>
  <PresentationFormat>Předvádění na obrazovce (4:3)</PresentationFormat>
  <Paragraphs>289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2" baseType="lpstr">
      <vt:lpstr>Arial</vt:lpstr>
      <vt:lpstr>Calibri</vt:lpstr>
      <vt:lpstr>Wingdings</vt:lpstr>
      <vt:lpstr>Motiv sady Office</vt:lpstr>
      <vt:lpstr>Identita v sociální psychologii</vt:lpstr>
      <vt:lpstr>Identita</vt:lpstr>
      <vt:lpstr>Identita</vt:lpstr>
      <vt:lpstr>Perspektivy</vt:lpstr>
      <vt:lpstr>Perspektivy</vt:lpstr>
      <vt:lpstr>Sociálně identitní přístupy</vt:lpstr>
      <vt:lpstr>Prezentace aplikace PowerPoint</vt:lpstr>
      <vt:lpstr>Základní principy</vt:lpstr>
      <vt:lpstr>Cíle teorie sociální identity</vt:lpstr>
      <vt:lpstr>Sociální identita</vt:lpstr>
      <vt:lpstr>Sociální identita</vt:lpstr>
      <vt:lpstr>Sociální identita</vt:lpstr>
      <vt:lpstr>Sociální identita</vt:lpstr>
      <vt:lpstr>Sociální identita</vt:lpstr>
      <vt:lpstr>Jak si sociální identitu utváříme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srovnávání</vt:lpstr>
      <vt:lpstr>Sociální srovnávání</vt:lpstr>
      <vt:lpstr>Sociální srovnávání</vt:lpstr>
      <vt:lpstr>Sociální identifikace</vt:lpstr>
      <vt:lpstr>Sociální identifikace</vt:lpstr>
      <vt:lpstr>Důsledky</vt:lpstr>
      <vt:lpstr>Důsledky</vt:lpstr>
      <vt:lpstr>Paradigma minimálních skupin</vt:lpstr>
      <vt:lpstr>Paradigma minimálních skupin</vt:lpstr>
      <vt:lpstr>Paradigma minimálních skupin</vt:lpstr>
      <vt:lpstr>Ponaučení z minimálních skupin</vt:lpstr>
      <vt:lpstr>Ponaučení z minimálních skupin</vt:lpstr>
      <vt:lpstr>Ponaučení z minimálních skupin</vt:lpstr>
      <vt:lpstr>Teorie sebekategorizace</vt:lpstr>
      <vt:lpstr>Teorie sebekategorizace</vt:lpstr>
      <vt:lpstr>Teorie sebekategorizace</vt:lpstr>
      <vt:lpstr>Teorie sebekategorizace</vt:lpstr>
      <vt:lpstr>Identita</vt:lpstr>
      <vt:lpstr>Identita</vt:lpstr>
      <vt:lpstr>Skupinové jednání</vt:lpstr>
      <vt:lpstr>Skupinové jednání</vt:lpstr>
      <vt:lpstr>Skupinové jednání</vt:lpstr>
      <vt:lpstr>Skupinové jednání</vt:lpstr>
      <vt:lpstr>Skupinové jednání</vt:lpstr>
      <vt:lpstr>Skupinové jednání</vt:lpstr>
      <vt:lpstr>Proč jsou některé kategorie výraznější?</vt:lpstr>
      <vt:lpstr>Proč jsou některé kategorie výraznější?</vt:lpstr>
      <vt:lpstr>Komparativní shoda</vt:lpstr>
      <vt:lpstr>Komparativní shoda</vt:lpstr>
      <vt:lpstr>Komparativní shoda</vt:lpstr>
      <vt:lpstr>Komparativní shoda</vt:lpstr>
      <vt:lpstr>Normativní shoda</vt:lpstr>
      <vt:lpstr>Normativní shoda</vt:lpstr>
      <vt:lpstr>Připravenost použít kategorii</vt:lpstr>
      <vt:lpstr>Optimal distinctiveness theory</vt:lpstr>
      <vt:lpstr>Příklady využití</vt:lpstr>
      <vt:lpstr>Vedení skupiny</vt:lpstr>
      <vt:lpstr>Vedení skupiny</vt:lpstr>
      <vt:lpstr>Vedení skupiny</vt:lpstr>
      <vt:lpstr>Davové chování  (ESIM – John Drury &amp; Steven Reicher)</vt:lpstr>
      <vt:lpstr>Davové chování  (ESIM – John Drury &amp; Steven Reicher)</vt:lpstr>
      <vt:lpstr>Davové chování  (ESIM – John Drury &amp; Steven Reicher)</vt:lpstr>
      <vt:lpstr>Radikalismus  (Uncertainty-Identity Theory – Michael Hogg)</vt:lpstr>
      <vt:lpstr>Radikalismus  (Uncertainty-Identity Theory – Michael Hogg)</vt:lpstr>
      <vt:lpstr>Radikalismus  (Uncertainty-Identity Theory – Michael Hogg)</vt:lpstr>
      <vt:lpstr>Shrnutí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psychologie: vymezení a historie</dc:title>
  <dc:creator>Jan Šerek</dc:creator>
  <cp:lastModifiedBy>Jan Šerek</cp:lastModifiedBy>
  <cp:revision>89</cp:revision>
  <dcterms:created xsi:type="dcterms:W3CDTF">2015-09-10T08:36:18Z</dcterms:created>
  <dcterms:modified xsi:type="dcterms:W3CDTF">2017-10-24T11:21:38Z</dcterms:modified>
</cp:coreProperties>
</file>