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29"/>
  </p:notesMasterIdLst>
  <p:sldIdLst>
    <p:sldId id="275" r:id="rId2"/>
    <p:sldId id="297" r:id="rId3"/>
    <p:sldId id="300" r:id="rId4"/>
    <p:sldId id="315" r:id="rId5"/>
    <p:sldId id="314" r:id="rId6"/>
    <p:sldId id="302" r:id="rId7"/>
    <p:sldId id="290" r:id="rId8"/>
    <p:sldId id="291" r:id="rId9"/>
    <p:sldId id="303" r:id="rId10"/>
    <p:sldId id="292" r:id="rId11"/>
    <p:sldId id="304" r:id="rId12"/>
    <p:sldId id="298" r:id="rId13"/>
    <p:sldId id="306" r:id="rId14"/>
    <p:sldId id="305" r:id="rId15"/>
    <p:sldId id="293" r:id="rId16"/>
    <p:sldId id="294" r:id="rId17"/>
    <p:sldId id="295" r:id="rId18"/>
    <p:sldId id="296" r:id="rId19"/>
    <p:sldId id="301" r:id="rId20"/>
    <p:sldId id="307" r:id="rId21"/>
    <p:sldId id="308" r:id="rId22"/>
    <p:sldId id="299" r:id="rId23"/>
    <p:sldId id="310" r:id="rId24"/>
    <p:sldId id="309" r:id="rId25"/>
    <p:sldId id="311" r:id="rId26"/>
    <p:sldId id="312" r:id="rId27"/>
    <p:sldId id="313" r:id="rId28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545" autoAdjust="0"/>
    <p:restoredTop sz="91781" autoAdjust="0"/>
  </p:normalViewPr>
  <p:slideViewPr>
    <p:cSldViewPr>
      <p:cViewPr varScale="1">
        <p:scale>
          <a:sx n="102" d="100"/>
          <a:sy n="102" d="100"/>
        </p:scale>
        <p:origin x="114" y="2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204F6CB-BCBE-4FC6-A71D-EA006055EF89}" type="datetimeFigureOut">
              <a:rPr lang="cs-CZ"/>
              <a:pPr>
                <a:defRPr/>
              </a:pPr>
              <a:t>31.10.2017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6D4919FF-DDFD-4A83-A1CE-0C1C2D7B436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512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9C9509B-817C-427E-971E-04B6ECFEEA24}" type="slidenum">
              <a:rPr lang="cs-CZ" altLang="cs-CZ">
                <a:latin typeface="Segoe UI" panose="020B0502040204020203" pitchFamily="34" charset="0"/>
              </a:rPr>
              <a:pPr>
                <a:spcBef>
                  <a:spcPct val="0"/>
                </a:spcBef>
              </a:pPr>
              <a:t>1</a:t>
            </a:fld>
            <a:endParaRPr lang="cs-CZ" altLang="cs-CZ">
              <a:latin typeface="Segoe UI" panose="020B0502040204020203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717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F6DA0B9-385C-43B1-89ED-6B2464F5D7CC}" type="slidenum">
              <a:rPr lang="cs-CZ" altLang="cs-CZ">
                <a:latin typeface="Segoe UI" panose="020B0502040204020203" pitchFamily="34" charset="0"/>
              </a:rPr>
              <a:pPr>
                <a:spcBef>
                  <a:spcPct val="0"/>
                </a:spcBef>
              </a:pPr>
              <a:t>2</a:t>
            </a:fld>
            <a:endParaRPr lang="cs-CZ" altLang="cs-CZ">
              <a:latin typeface="Segoe UI" panose="020B0502040204020203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/>
              <a:t>CROSSTAB POHLAVI</a:t>
            </a:r>
            <a:r>
              <a:rPr lang="en-US" altLang="cs-CZ"/>
              <a:t>xNAUSNICE</a:t>
            </a:r>
            <a:endParaRPr lang="cs-CZ" altLang="cs-CZ"/>
          </a:p>
        </p:txBody>
      </p:sp>
      <p:sp>
        <p:nvSpPr>
          <p:cNvPr id="922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fld id="{EBEBE1F4-D215-4E03-9661-325A42A17BDF}" type="slidenum">
              <a:rPr lang="cs-CZ" altLang="cs-CZ" sz="1200"/>
              <a:pPr/>
              <a:t>3</a:t>
            </a:fld>
            <a:endParaRPr lang="cs-CZ" altLang="cs-CZ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 dirty="0"/>
          </a:p>
        </p:txBody>
      </p:sp>
      <p:sp>
        <p:nvSpPr>
          <p:cNvPr id="922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fld id="{EBEBE1F4-D215-4E03-9661-325A42A17BDF}" type="slidenum">
              <a:rPr lang="cs-CZ" altLang="cs-CZ" sz="1200"/>
              <a:pPr/>
              <a:t>5</a:t>
            </a:fld>
            <a:endParaRPr lang="cs-CZ" altLang="cs-CZ" sz="1200"/>
          </a:p>
        </p:txBody>
      </p:sp>
    </p:spTree>
    <p:extLst>
      <p:ext uri="{BB962C8B-B14F-4D97-AF65-F5344CB8AC3E}">
        <p14:creationId xmlns:p14="http://schemas.microsoft.com/office/powerpoint/2010/main" val="39944061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/>
              <a:t>analogie s predikováním průměru</a:t>
            </a:r>
          </a:p>
        </p:txBody>
      </p:sp>
      <p:sp>
        <p:nvSpPr>
          <p:cNvPr id="2253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fld id="{FC17F6DE-C9D2-4AEE-8DF5-6D5182668DB9}" type="slidenum">
              <a:rPr lang="cs-CZ" altLang="cs-CZ" sz="1200"/>
              <a:pPr/>
              <a:t>17</a:t>
            </a:fld>
            <a:endParaRPr lang="cs-CZ" altLang="cs-CZ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A taky</a:t>
            </a:r>
            <a:r>
              <a:rPr lang="cs-CZ" baseline="0" dirty="0"/>
              <a:t> </a:t>
            </a:r>
            <a:r>
              <a:rPr lang="cs-CZ" baseline="0" dirty="0" err="1"/>
              <a:t>Tjur</a:t>
            </a:r>
            <a:r>
              <a:rPr lang="cs-CZ" baseline="0" dirty="0"/>
              <a:t> a </a:t>
            </a:r>
            <a:r>
              <a:rPr lang="cs-CZ" baseline="0" dirty="0" err="1"/>
              <a:t>McFadden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4919FF-DDFD-4A83-A1CE-0C1C2D7B4361}" type="slidenum">
              <a:rPr lang="cs-CZ" altLang="cs-CZ" smtClean="0"/>
              <a:pPr>
                <a:defRPr/>
              </a:pPr>
              <a:t>18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231601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2147483646 h 1000"/>
              <a:gd name="T6" fmla="*/ 0 w 1000"/>
              <a:gd name="T7" fmla="*/ 2147483646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0BC70C6-13DA-492F-A524-2C3BEED431C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96129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C0BAE2-C980-4259-BC5B-E7A5495CA35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01723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3770FE-2B70-4135-906D-5CFAFA21DD2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546408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Nadpis a obsah nad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8001000" cy="20574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66738" y="3962400"/>
            <a:ext cx="8001000" cy="20574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3C2A8D-DF3B-414D-826E-4286266DF3A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31499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6222DB-DC43-4114-9844-F3A9D5139E7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34240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7F08B2-DAE6-4BAA-B774-2C8C8153308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47796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4A3F53-0D18-4A89-AAF2-842E10C0CA6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55909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22D50D-26B2-4799-9AF1-4516B173987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37177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372451-CA7F-4CCE-B27E-3F98F19F513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61858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21400B-99EB-4F5E-B00A-BC95097DDC2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16826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9781E4-ABA0-43F9-AC27-161A72C501A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27698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7DC430-F117-46FB-8C85-5D556DF1ACF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69208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8" name="AutoShape 7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2147483646 h 1000"/>
              <a:gd name="T6" fmla="*/ 0 w 1000"/>
              <a:gd name="T7" fmla="*/ 2147483646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29" name="Line 8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29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29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29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D6F53AC6-9C57-4DE6-8AEF-AEF3E83ACD4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62" r:id="rId2"/>
    <p:sldLayoutId id="2147483863" r:id="rId3"/>
    <p:sldLayoutId id="2147483864" r:id="rId4"/>
    <p:sldLayoutId id="2147483865" r:id="rId5"/>
    <p:sldLayoutId id="2147483866" r:id="rId6"/>
    <p:sldLayoutId id="2147483867" r:id="rId7"/>
    <p:sldLayoutId id="2147483868" r:id="rId8"/>
    <p:sldLayoutId id="2147483869" r:id="rId9"/>
    <p:sldLayoutId id="2147483870" r:id="rId10"/>
    <p:sldLayoutId id="2147483871" r:id="rId11"/>
    <p:sldLayoutId id="2147483872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8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0.png"/><Relationship Id="rId4" Type="http://schemas.openxmlformats.org/officeDocument/2006/relationships/image" Target="../media/image9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2.png"/><Relationship Id="rId4" Type="http://schemas.openxmlformats.org/officeDocument/2006/relationships/image" Target="../media/image11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4.emf"/><Relationship Id="rId4" Type="http://schemas.openxmlformats.org/officeDocument/2006/relationships/image" Target="../media/image13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5.w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sz="2400" dirty="0"/>
              <a:t>PSY252</a:t>
            </a:r>
            <a:br>
              <a:rPr lang="cs-CZ" altLang="cs-CZ" sz="2400" dirty="0"/>
            </a:br>
            <a:r>
              <a:rPr lang="cs-CZ" altLang="cs-CZ" sz="2400" dirty="0"/>
              <a:t>Statistická analýza dat v psychologii II</a:t>
            </a:r>
            <a:br>
              <a:rPr lang="cs-CZ" altLang="cs-CZ" sz="2400" dirty="0"/>
            </a:br>
            <a:r>
              <a:rPr lang="cs-CZ" altLang="cs-CZ" sz="2400" b="1" dirty="0"/>
              <a:t>Přednáška 4</a:t>
            </a:r>
          </a:p>
        </p:txBody>
      </p:sp>
      <p:sp>
        <p:nvSpPr>
          <p:cNvPr id="4099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11188" y="3429000"/>
            <a:ext cx="7993062" cy="3168650"/>
          </a:xfrm>
        </p:spPr>
        <p:txBody>
          <a:bodyPr/>
          <a:lstStyle/>
          <a:p>
            <a:pPr algn="ctr" eaLnBrk="1" hangingPunct="1"/>
            <a:r>
              <a:rPr lang="cs-CZ" altLang="cs-CZ" sz="4000" b="1">
                <a:solidFill>
                  <a:schemeClr val="accent2"/>
                </a:solidFill>
              </a:rPr>
              <a:t>Logistická regrese</a:t>
            </a:r>
          </a:p>
          <a:p>
            <a:pPr algn="ctr" eaLnBrk="1" hangingPunct="1"/>
            <a:r>
              <a:rPr lang="cs-CZ" altLang="cs-CZ" sz="2400" b="1">
                <a:solidFill>
                  <a:schemeClr val="accent2"/>
                </a:solidFill>
              </a:rPr>
              <a:t>Logistic regression</a:t>
            </a:r>
          </a:p>
          <a:p>
            <a:pPr eaLnBrk="1" hangingPunct="1"/>
            <a:endParaRPr lang="cs-CZ" altLang="cs-CZ" sz="2400" b="1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Proč tak složitě?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148637" cy="42672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cs-CZ" sz="2800" dirty="0"/>
              <a:t>Závislá jako pravděpodobnost má měřítko v rozsahu </a:t>
            </a:r>
            <a:r>
              <a:rPr lang="en-US" sz="2800" dirty="0"/>
              <a:t>&lt;</a:t>
            </a:r>
            <a:r>
              <a:rPr lang="cs-CZ" sz="2800" dirty="0"/>
              <a:t>0;1</a:t>
            </a:r>
            <a:r>
              <a:rPr lang="en-US" sz="2800" dirty="0"/>
              <a:t>&gt;</a:t>
            </a:r>
            <a:r>
              <a:rPr lang="cs-CZ" sz="2800" dirty="0"/>
              <a:t>. Kombinace </a:t>
            </a:r>
            <a:r>
              <a:rPr lang="cs-CZ" sz="2800" dirty="0" err="1"/>
              <a:t>prediktorů</a:t>
            </a:r>
            <a:r>
              <a:rPr lang="cs-CZ" sz="2800" dirty="0"/>
              <a:t> má ale rozsah (</a:t>
            </a:r>
            <a:r>
              <a:rPr lang="en-US" sz="2800" dirty="0"/>
              <a:t>−∞;∞</a:t>
            </a:r>
            <a:r>
              <a:rPr lang="cs-CZ" sz="2800" dirty="0"/>
              <a:t>).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cs-CZ" sz="2800" dirty="0"/>
              <a:t>Proto změníme měřítko závislé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cs-CZ" sz="2800" dirty="0"/>
              <a:t>Místo P použijeme O s měřítkem </a:t>
            </a:r>
            <a:r>
              <a:rPr lang="en-US" sz="2800" dirty="0"/>
              <a:t>&lt;</a:t>
            </a:r>
            <a:r>
              <a:rPr lang="cs-CZ" sz="2800" dirty="0"/>
              <a:t>0;</a:t>
            </a:r>
            <a:r>
              <a:rPr lang="en-US" sz="2800" dirty="0"/>
              <a:t> ∞</a:t>
            </a:r>
            <a:r>
              <a:rPr lang="cs-CZ" sz="2800" dirty="0"/>
              <a:t>)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cs-CZ" sz="2800" dirty="0"/>
              <a:t>Pomocí logaritmu změníme měřítko na (</a:t>
            </a:r>
            <a:r>
              <a:rPr lang="en-US" sz="2800" dirty="0"/>
              <a:t>−∞;∞</a:t>
            </a:r>
            <a:r>
              <a:rPr lang="cs-CZ" sz="2800" dirty="0"/>
              <a:t>).</a:t>
            </a:r>
          </a:p>
          <a:p>
            <a:pPr marL="514350" indent="-514350">
              <a:buFont typeface="+mj-lt"/>
              <a:buAutoNum type="arabicPeriod"/>
              <a:defRPr/>
            </a:pPr>
            <a:endParaRPr lang="cs-CZ" sz="2800" dirty="0"/>
          </a:p>
          <a:p>
            <a:pPr marL="514350" indent="-514350">
              <a:buFont typeface="Wingdings" panose="05000000000000000000" pitchFamily="2" charset="2"/>
              <a:buNone/>
              <a:defRPr/>
            </a:pPr>
            <a:r>
              <a:rPr lang="cs-CZ" sz="2800" dirty="0"/>
              <a:t>Také lze říci, že jde o </a:t>
            </a:r>
            <a:r>
              <a:rPr lang="cs-CZ" sz="2800" dirty="0" err="1"/>
              <a:t>linearizaci</a:t>
            </a:r>
            <a:endParaRPr lang="cs-CZ" sz="2800" dirty="0"/>
          </a:p>
          <a:p>
            <a:pPr marL="514350" indent="-514350">
              <a:buFont typeface="Wingdings" panose="05000000000000000000" pitchFamily="2" charset="2"/>
              <a:buNone/>
              <a:defRPr/>
            </a:pPr>
            <a:r>
              <a:rPr lang="cs-CZ" sz="2800" dirty="0"/>
              <a:t> vztahu.</a:t>
            </a:r>
          </a:p>
          <a:p>
            <a:pPr>
              <a:defRPr/>
            </a:pPr>
            <a:endParaRPr lang="cs-CZ" dirty="0"/>
          </a:p>
        </p:txBody>
      </p:sp>
      <p:pic>
        <p:nvPicPr>
          <p:cNvPr id="14340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714875"/>
            <a:ext cx="2690813" cy="181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Technický základ logistické regrese 1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469758" cy="4267200"/>
          </a:xfrm>
        </p:spPr>
        <p:txBody>
          <a:bodyPr/>
          <a:lstStyle/>
          <a:p>
            <a:r>
              <a:rPr lang="cs-CZ" altLang="cs-CZ" b="1" dirty="0"/>
              <a:t>šance </a:t>
            </a:r>
            <a:r>
              <a:rPr lang="cs-CZ" altLang="cs-CZ" b="1" i="1" dirty="0"/>
              <a:t>O</a:t>
            </a:r>
            <a:r>
              <a:rPr lang="cs-CZ" altLang="cs-CZ" b="1" baseline="-25000" dirty="0"/>
              <a:t>Y=1</a:t>
            </a:r>
            <a:r>
              <a:rPr lang="cs-CZ" altLang="cs-CZ" dirty="0"/>
              <a:t> = </a:t>
            </a:r>
            <a:r>
              <a:rPr lang="cs-CZ" altLang="cs-CZ" i="1" dirty="0"/>
              <a:t>P</a:t>
            </a:r>
            <a:r>
              <a:rPr lang="cs-CZ" altLang="cs-CZ" baseline="-25000" dirty="0"/>
              <a:t>Y=1</a:t>
            </a:r>
            <a:r>
              <a:rPr lang="cs-CZ" altLang="cs-CZ" dirty="0"/>
              <a:t>/</a:t>
            </a:r>
            <a:r>
              <a:rPr lang="cs-CZ" altLang="cs-CZ" i="1" dirty="0"/>
              <a:t>P</a:t>
            </a:r>
            <a:r>
              <a:rPr lang="cs-CZ" altLang="cs-CZ" baseline="-25000" dirty="0"/>
              <a:t>Y≠1 </a:t>
            </a:r>
            <a:r>
              <a:rPr lang="cs-CZ" altLang="cs-CZ" dirty="0"/>
              <a:t>= </a:t>
            </a:r>
            <a:r>
              <a:rPr lang="cs-CZ" altLang="cs-CZ" i="1" dirty="0"/>
              <a:t>P</a:t>
            </a:r>
            <a:r>
              <a:rPr lang="cs-CZ" altLang="cs-CZ" baseline="-25000" dirty="0"/>
              <a:t>Y=1</a:t>
            </a:r>
            <a:r>
              <a:rPr lang="cs-CZ" altLang="cs-CZ" dirty="0"/>
              <a:t>/(1-</a:t>
            </a:r>
            <a:r>
              <a:rPr lang="cs-CZ" altLang="cs-CZ" i="1" dirty="0"/>
              <a:t>P</a:t>
            </a:r>
            <a:r>
              <a:rPr lang="cs-CZ" altLang="cs-CZ" baseline="-25000" dirty="0"/>
              <a:t>Y=1</a:t>
            </a:r>
            <a:r>
              <a:rPr lang="cs-CZ" altLang="cs-CZ" dirty="0"/>
              <a:t>)</a:t>
            </a:r>
            <a:endParaRPr lang="cs-CZ" altLang="cs-CZ" baseline="-25000" dirty="0"/>
          </a:p>
          <a:p>
            <a:r>
              <a:rPr lang="cs-CZ" altLang="cs-CZ" b="1" dirty="0" err="1"/>
              <a:t>ln</a:t>
            </a:r>
            <a:r>
              <a:rPr lang="cs-CZ" altLang="cs-CZ" b="1" dirty="0"/>
              <a:t> </a:t>
            </a:r>
            <a:r>
              <a:rPr lang="cs-CZ" altLang="cs-CZ" b="1" i="1" dirty="0"/>
              <a:t>O</a:t>
            </a:r>
            <a:r>
              <a:rPr lang="cs-CZ" altLang="cs-CZ" b="1" baseline="-25000" dirty="0"/>
              <a:t>Y=1</a:t>
            </a:r>
            <a:r>
              <a:rPr lang="cs-CZ" altLang="cs-CZ" dirty="0"/>
              <a:t>  se jmenuje </a:t>
            </a:r>
            <a:r>
              <a:rPr lang="cs-CZ" altLang="cs-CZ" b="1" dirty="0" err="1"/>
              <a:t>logit</a:t>
            </a:r>
            <a:r>
              <a:rPr lang="cs-CZ" altLang="cs-CZ" b="1" dirty="0"/>
              <a:t> (</a:t>
            </a:r>
            <a:r>
              <a:rPr lang="cs-CZ" altLang="cs-CZ" b="1" i="1" dirty="0"/>
              <a:t>P</a:t>
            </a:r>
            <a:r>
              <a:rPr lang="cs-CZ" altLang="cs-CZ" b="1" baseline="-25000" dirty="0"/>
              <a:t>Y=1</a:t>
            </a:r>
            <a:r>
              <a:rPr lang="cs-CZ" altLang="cs-CZ" b="1" dirty="0"/>
              <a:t>)</a:t>
            </a:r>
          </a:p>
          <a:p>
            <a:r>
              <a:rPr lang="cs-CZ" altLang="cs-CZ" dirty="0"/>
              <a:t>Ekvivalentní rovnice modelu logistické regrese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b="1" dirty="0"/>
              <a:t>	</a:t>
            </a:r>
            <a:r>
              <a:rPr lang="cs-CZ" altLang="cs-CZ" b="1" dirty="0" err="1"/>
              <a:t>ln</a:t>
            </a:r>
            <a:r>
              <a:rPr lang="cs-CZ" altLang="cs-CZ" b="1" dirty="0"/>
              <a:t> </a:t>
            </a:r>
            <a:r>
              <a:rPr lang="cs-CZ" altLang="cs-CZ" b="1" i="1" dirty="0"/>
              <a:t>O</a:t>
            </a:r>
            <a:r>
              <a:rPr lang="cs-CZ" altLang="cs-CZ" b="1" baseline="-25000" dirty="0"/>
              <a:t>Y=1 </a:t>
            </a:r>
            <a:r>
              <a:rPr lang="cs-CZ" altLang="cs-CZ" b="1" dirty="0"/>
              <a:t>= </a:t>
            </a:r>
            <a:r>
              <a:rPr lang="cs-CZ" altLang="cs-CZ" i="1" dirty="0"/>
              <a:t>b</a:t>
            </a:r>
            <a:r>
              <a:rPr lang="cs-CZ" altLang="cs-CZ" baseline="-25000" dirty="0"/>
              <a:t>0</a:t>
            </a:r>
            <a:r>
              <a:rPr lang="cs-CZ" altLang="cs-CZ" dirty="0"/>
              <a:t> + </a:t>
            </a:r>
            <a:r>
              <a:rPr lang="cs-CZ" altLang="cs-CZ" i="1" dirty="0"/>
              <a:t>b</a:t>
            </a:r>
            <a:r>
              <a:rPr lang="cs-CZ" altLang="cs-CZ" baseline="-25000" dirty="0"/>
              <a:t>1</a:t>
            </a:r>
            <a:r>
              <a:rPr lang="cs-CZ" altLang="cs-CZ" i="1" dirty="0"/>
              <a:t>X</a:t>
            </a:r>
            <a:r>
              <a:rPr lang="cs-CZ" altLang="cs-CZ" baseline="-25000" dirty="0"/>
              <a:t>1</a:t>
            </a:r>
            <a:r>
              <a:rPr lang="cs-CZ" altLang="cs-CZ" dirty="0"/>
              <a:t> + </a:t>
            </a:r>
            <a:r>
              <a:rPr lang="cs-CZ" altLang="cs-CZ" i="1" dirty="0"/>
              <a:t>b</a:t>
            </a:r>
            <a:r>
              <a:rPr lang="cs-CZ" altLang="cs-CZ" baseline="-25000" dirty="0"/>
              <a:t>2</a:t>
            </a:r>
            <a:r>
              <a:rPr lang="cs-CZ" altLang="cs-CZ" i="1" dirty="0"/>
              <a:t>X</a:t>
            </a:r>
            <a:r>
              <a:rPr lang="cs-CZ" altLang="cs-CZ" baseline="-25000" dirty="0"/>
              <a:t>2</a:t>
            </a:r>
            <a:r>
              <a:rPr lang="cs-CZ" altLang="cs-CZ" dirty="0"/>
              <a:t> + ... + </a:t>
            </a:r>
            <a:r>
              <a:rPr lang="cs-CZ" altLang="cs-CZ" i="1" dirty="0" err="1"/>
              <a:t>b</a:t>
            </a:r>
            <a:r>
              <a:rPr lang="cs-CZ" altLang="cs-CZ" baseline="-25000" dirty="0" err="1"/>
              <a:t>m</a:t>
            </a:r>
            <a:r>
              <a:rPr lang="cs-CZ" altLang="cs-CZ" i="1" dirty="0" err="1"/>
              <a:t>X</a:t>
            </a:r>
            <a:r>
              <a:rPr lang="cs-CZ" altLang="cs-CZ" baseline="-25000" dirty="0" err="1"/>
              <a:t>m</a:t>
            </a:r>
            <a:endParaRPr lang="cs-CZ" altLang="cs-CZ" dirty="0"/>
          </a:p>
          <a:p>
            <a:pPr marL="438150" lvl="1" indent="0">
              <a:buNone/>
            </a:pPr>
            <a:r>
              <a:rPr lang="cs-CZ" altLang="cs-CZ" sz="3000" b="1" dirty="0"/>
              <a:t>     </a:t>
            </a:r>
            <a:r>
              <a:rPr lang="cs-CZ" altLang="cs-CZ" sz="3000" b="1" i="1" dirty="0"/>
              <a:t>O</a:t>
            </a:r>
            <a:r>
              <a:rPr lang="cs-CZ" altLang="cs-CZ" sz="3000" b="1" baseline="-25000" dirty="0"/>
              <a:t>Y=1 </a:t>
            </a:r>
            <a:r>
              <a:rPr lang="cs-CZ" altLang="cs-CZ" sz="3000" b="1" dirty="0"/>
              <a:t>= </a:t>
            </a:r>
            <a:r>
              <a:rPr lang="cs-CZ" altLang="cs-CZ" sz="4800" i="1" baseline="-25000" dirty="0"/>
              <a:t>e</a:t>
            </a:r>
            <a:r>
              <a:rPr lang="cs-CZ" altLang="cs-CZ" sz="3000" dirty="0"/>
              <a:t>(</a:t>
            </a:r>
            <a:r>
              <a:rPr lang="cs-CZ" altLang="cs-CZ" sz="3000" i="1" dirty="0"/>
              <a:t>b</a:t>
            </a:r>
            <a:r>
              <a:rPr lang="cs-CZ" altLang="cs-CZ" sz="3000" baseline="-25000" dirty="0"/>
              <a:t>0</a:t>
            </a:r>
            <a:r>
              <a:rPr lang="cs-CZ" altLang="cs-CZ" sz="3000" dirty="0"/>
              <a:t> + </a:t>
            </a:r>
            <a:r>
              <a:rPr lang="cs-CZ" altLang="cs-CZ" sz="3000" i="1" dirty="0"/>
              <a:t>b</a:t>
            </a:r>
            <a:r>
              <a:rPr lang="cs-CZ" altLang="cs-CZ" sz="3000" baseline="-25000" dirty="0"/>
              <a:t>1</a:t>
            </a:r>
            <a:r>
              <a:rPr lang="cs-CZ" altLang="cs-CZ" sz="3000" i="1" dirty="0"/>
              <a:t>X</a:t>
            </a:r>
            <a:r>
              <a:rPr lang="cs-CZ" altLang="cs-CZ" sz="3000" baseline="-25000" dirty="0"/>
              <a:t>1</a:t>
            </a:r>
            <a:r>
              <a:rPr lang="cs-CZ" altLang="cs-CZ" sz="3000" dirty="0"/>
              <a:t> + </a:t>
            </a:r>
            <a:r>
              <a:rPr lang="cs-CZ" altLang="cs-CZ" sz="3000" i="1" dirty="0"/>
              <a:t>b</a:t>
            </a:r>
            <a:r>
              <a:rPr lang="cs-CZ" altLang="cs-CZ" sz="3000" baseline="-25000" dirty="0"/>
              <a:t>2</a:t>
            </a:r>
            <a:r>
              <a:rPr lang="cs-CZ" altLang="cs-CZ" sz="3000" i="1" dirty="0"/>
              <a:t>X</a:t>
            </a:r>
            <a:r>
              <a:rPr lang="cs-CZ" altLang="cs-CZ" sz="3000" baseline="-25000" dirty="0"/>
              <a:t>2</a:t>
            </a:r>
            <a:r>
              <a:rPr lang="cs-CZ" altLang="cs-CZ" sz="3000" dirty="0"/>
              <a:t> + ... + </a:t>
            </a:r>
            <a:r>
              <a:rPr lang="cs-CZ" altLang="cs-CZ" sz="3000" i="1" dirty="0" err="1"/>
              <a:t>b</a:t>
            </a:r>
            <a:r>
              <a:rPr lang="cs-CZ" altLang="cs-CZ" sz="3000" baseline="-25000" dirty="0" err="1"/>
              <a:t>m</a:t>
            </a:r>
            <a:r>
              <a:rPr lang="cs-CZ" altLang="cs-CZ" sz="3000" i="1" dirty="0" err="1"/>
              <a:t>X</a:t>
            </a:r>
            <a:r>
              <a:rPr lang="cs-CZ" altLang="cs-CZ" sz="3000" baseline="-25000" dirty="0" err="1"/>
              <a:t>m</a:t>
            </a:r>
            <a:r>
              <a:rPr lang="cs-CZ" altLang="cs-CZ" sz="3000" dirty="0"/>
              <a:t>)</a:t>
            </a:r>
          </a:p>
        </p:txBody>
      </p:sp>
      <p:graphicFrame>
        <p:nvGraphicFramePr>
          <p:cNvPr id="1536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365696"/>
              </p:ext>
            </p:extLst>
          </p:nvPr>
        </p:nvGraphicFramePr>
        <p:xfrm>
          <a:off x="1753045" y="4705821"/>
          <a:ext cx="7283451" cy="1387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6" name="Rovnice" r:id="rId3" imgW="2793960" imgH="419040" progId="Equation.3">
                  <p:embed/>
                </p:oleObj>
              </mc:Choice>
              <mc:Fallback>
                <p:oleObj name="Rovnice" r:id="rId3" imgW="2793960" imgH="4190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3045" y="4705821"/>
                        <a:ext cx="7283451" cy="1387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Zástupný symbol pro obsah 2"/>
          <p:cNvSpPr>
            <a:spLocks noGrp="1"/>
          </p:cNvSpPr>
          <p:nvPr>
            <p:ph idx="4294967295"/>
          </p:nvPr>
        </p:nvSpPr>
        <p:spPr>
          <a:xfrm>
            <a:off x="852488" y="1752600"/>
            <a:ext cx="8291512" cy="4267200"/>
          </a:xfrm>
        </p:spPr>
        <p:txBody>
          <a:bodyPr/>
          <a:lstStyle/>
          <a:p>
            <a:endParaRPr lang="cs-CZ" altLang="cs-CZ"/>
          </a:p>
          <a:p>
            <a:endParaRPr lang="cs-CZ" altLang="cs-CZ"/>
          </a:p>
          <a:p>
            <a:endParaRPr lang="cs-CZ" altLang="cs-CZ" sz="1800"/>
          </a:p>
          <a:p>
            <a:pPr>
              <a:buFont typeface="Wingdings" panose="05000000000000000000" pitchFamily="2" charset="2"/>
              <a:buNone/>
            </a:pPr>
            <a:r>
              <a:rPr lang="cs-CZ" altLang="cs-CZ"/>
              <a:t>    ln</a:t>
            </a:r>
            <a:r>
              <a:rPr lang="cs-CZ" altLang="cs-CZ" i="1"/>
              <a:t>O</a:t>
            </a:r>
            <a:r>
              <a:rPr lang="cs-CZ" altLang="cs-CZ" baseline="-25000"/>
              <a:t>Y=žena</a:t>
            </a:r>
            <a:r>
              <a:rPr lang="cs-CZ" altLang="cs-CZ"/>
              <a:t>= -1,6 +2,9náušnice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sz="2400"/>
          </a:p>
          <a:p>
            <a:r>
              <a:rPr lang="cs-CZ" altLang="cs-CZ"/>
              <a:t>Pro náušnice=1 ...  </a:t>
            </a:r>
            <a:r>
              <a:rPr lang="cs-CZ" altLang="cs-CZ" i="1"/>
              <a:t>P</a:t>
            </a:r>
            <a:r>
              <a:rPr lang="cs-CZ" altLang="cs-CZ" baseline="-25000"/>
              <a:t>(žena</a:t>
            </a:r>
            <a:r>
              <a:rPr lang="en-US" altLang="cs-CZ" baseline="-25000"/>
              <a:t>|n</a:t>
            </a:r>
            <a:r>
              <a:rPr lang="cs-CZ" altLang="cs-CZ" baseline="-25000"/>
              <a:t>áušnice)</a:t>
            </a:r>
            <a:r>
              <a:rPr lang="cs-CZ" altLang="cs-CZ"/>
              <a:t>=0,79  </a:t>
            </a:r>
            <a:r>
              <a:rPr lang="cs-CZ" altLang="cs-CZ" i="1"/>
              <a:t>O</a:t>
            </a:r>
            <a:r>
              <a:rPr lang="cs-CZ" altLang="cs-CZ"/>
              <a:t>=3,7</a:t>
            </a:r>
          </a:p>
          <a:p>
            <a:r>
              <a:rPr lang="cs-CZ" altLang="cs-CZ"/>
              <a:t>Kdyby neměl náušnici ... </a:t>
            </a:r>
            <a:r>
              <a:rPr lang="cs-CZ" altLang="cs-CZ" i="1"/>
              <a:t>P</a:t>
            </a:r>
            <a:r>
              <a:rPr lang="cs-CZ" altLang="cs-CZ"/>
              <a:t>=0,17  </a:t>
            </a:r>
            <a:r>
              <a:rPr lang="cs-CZ" altLang="cs-CZ" i="1"/>
              <a:t>O</a:t>
            </a:r>
            <a:r>
              <a:rPr lang="cs-CZ" altLang="cs-CZ"/>
              <a:t>=0,2</a:t>
            </a:r>
          </a:p>
          <a:p>
            <a:r>
              <a:rPr lang="cs-CZ" altLang="cs-CZ"/>
              <a:t>Změna náušnice z 1 na 0 způsobila 18násobný pokles šancí .... exp(B)… e</a:t>
            </a:r>
            <a:r>
              <a:rPr lang="cs-CZ" altLang="cs-CZ" i="1" baseline="30000"/>
              <a:t>b</a:t>
            </a:r>
          </a:p>
        </p:txBody>
      </p:sp>
      <p:graphicFrame>
        <p:nvGraphicFramePr>
          <p:cNvPr id="16387" name="Object 2"/>
          <p:cNvGraphicFramePr>
            <a:graphicFrameLocks noChangeAspect="1"/>
          </p:cNvGraphicFramePr>
          <p:nvPr/>
        </p:nvGraphicFramePr>
        <p:xfrm>
          <a:off x="1436688" y="1857375"/>
          <a:ext cx="3806825" cy="1303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9" name="Rovnice" r:id="rId3" imgW="1459866" imgH="393529" progId="Equation.3">
                  <p:embed/>
                </p:oleObj>
              </mc:Choice>
              <mc:Fallback>
                <p:oleObj name="Rovnice" r:id="rId3" imgW="1459866" imgH="393529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6688" y="1857375"/>
                        <a:ext cx="3806825" cy="1303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6388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3175"/>
            <a:ext cx="8353425" cy="204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sah 2"/>
          <p:cNvSpPr>
            <a:spLocks noGrp="1"/>
          </p:cNvSpPr>
          <p:nvPr>
            <p:ph idx="4294967295"/>
          </p:nvPr>
        </p:nvSpPr>
        <p:spPr>
          <a:xfrm>
            <a:off x="852488" y="1752600"/>
            <a:ext cx="8291512" cy="4267200"/>
          </a:xfrm>
        </p:spPr>
        <p:txBody>
          <a:bodyPr/>
          <a:lstStyle/>
          <a:p>
            <a:endParaRPr lang="cs-CZ" altLang="cs-CZ"/>
          </a:p>
          <a:p>
            <a:endParaRPr lang="cs-CZ" altLang="cs-CZ"/>
          </a:p>
          <a:p>
            <a:endParaRPr lang="cs-CZ" altLang="cs-CZ" sz="1800"/>
          </a:p>
          <a:p>
            <a:pPr>
              <a:buFont typeface="Wingdings" panose="05000000000000000000" pitchFamily="2" charset="2"/>
              <a:buNone/>
            </a:pPr>
            <a:r>
              <a:rPr lang="cs-CZ" altLang="cs-CZ"/>
              <a:t>    ln</a:t>
            </a:r>
            <a:r>
              <a:rPr lang="cs-CZ" altLang="cs-CZ" i="1"/>
              <a:t>O</a:t>
            </a:r>
            <a:r>
              <a:rPr lang="cs-CZ" altLang="cs-CZ" baseline="-25000"/>
              <a:t>Y=žena</a:t>
            </a:r>
            <a:r>
              <a:rPr lang="cs-CZ" altLang="cs-CZ"/>
              <a:t>= -3,2 +0,5emoce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sz="2400"/>
          </a:p>
          <a:p>
            <a:r>
              <a:rPr lang="cs-CZ" altLang="cs-CZ"/>
              <a:t>Pro emoce=8 ...  </a:t>
            </a:r>
            <a:r>
              <a:rPr lang="cs-CZ" altLang="cs-CZ" i="1"/>
              <a:t>P</a:t>
            </a:r>
            <a:r>
              <a:rPr lang="cs-CZ" altLang="cs-CZ" baseline="-25000"/>
              <a:t>(žena</a:t>
            </a:r>
            <a:r>
              <a:rPr lang="en-US" altLang="cs-CZ" baseline="-25000"/>
              <a:t>|</a:t>
            </a:r>
            <a:r>
              <a:rPr lang="cs-CZ" altLang="cs-CZ" baseline="-25000"/>
              <a:t>e=8)</a:t>
            </a:r>
            <a:r>
              <a:rPr lang="cs-CZ" altLang="cs-CZ"/>
              <a:t>=0,66  </a:t>
            </a:r>
            <a:r>
              <a:rPr lang="cs-CZ" altLang="cs-CZ" i="1"/>
              <a:t>O</a:t>
            </a:r>
            <a:r>
              <a:rPr lang="cs-CZ" altLang="cs-CZ"/>
              <a:t>=1,9</a:t>
            </a:r>
          </a:p>
          <a:p>
            <a:r>
              <a:rPr lang="cs-CZ" altLang="cs-CZ"/>
              <a:t>Pro emoce=9 ... </a:t>
            </a:r>
            <a:r>
              <a:rPr lang="cs-CZ" altLang="cs-CZ" i="1"/>
              <a:t>P</a:t>
            </a:r>
            <a:r>
              <a:rPr lang="cs-CZ" altLang="cs-CZ"/>
              <a:t>=0,76  </a:t>
            </a:r>
            <a:r>
              <a:rPr lang="cs-CZ" altLang="cs-CZ" i="1"/>
              <a:t>O</a:t>
            </a:r>
            <a:r>
              <a:rPr lang="cs-CZ" altLang="cs-CZ"/>
              <a:t>=3,2</a:t>
            </a:r>
          </a:p>
          <a:p>
            <a:r>
              <a:rPr lang="cs-CZ" altLang="cs-CZ"/>
              <a:t>Změna emocí z 8 na 9 způsobila 1,6násobný nárůst šancí .... stejně jako jakékoli změna o 1</a:t>
            </a:r>
            <a:endParaRPr lang="cs-CZ" altLang="cs-CZ" i="1" baseline="30000"/>
          </a:p>
        </p:txBody>
      </p:sp>
      <p:graphicFrame>
        <p:nvGraphicFramePr>
          <p:cNvPr id="17411" name="Object 2"/>
          <p:cNvGraphicFramePr>
            <a:graphicFrameLocks noChangeAspect="1"/>
          </p:cNvGraphicFramePr>
          <p:nvPr/>
        </p:nvGraphicFramePr>
        <p:xfrm>
          <a:off x="1387475" y="1857375"/>
          <a:ext cx="3905250" cy="1303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3" name="Rovnice" r:id="rId3" imgW="1497950" imgH="393529" progId="Equation.3">
                  <p:embed/>
                </p:oleObj>
              </mc:Choice>
              <mc:Fallback>
                <p:oleObj name="Rovnice" r:id="rId3" imgW="1497950" imgH="393529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7475" y="1857375"/>
                        <a:ext cx="3905250" cy="1303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741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44" b="17374"/>
          <a:stretch>
            <a:fillRect/>
          </a:stretch>
        </p:blipFill>
        <p:spPr bwMode="auto">
          <a:xfrm>
            <a:off x="539750" y="115888"/>
            <a:ext cx="7632700" cy="1476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obsah 2"/>
          <p:cNvSpPr>
            <a:spLocks noGrp="1"/>
          </p:cNvSpPr>
          <p:nvPr>
            <p:ph idx="4294967295"/>
          </p:nvPr>
        </p:nvSpPr>
        <p:spPr>
          <a:xfrm>
            <a:off x="852488" y="1752600"/>
            <a:ext cx="8291512" cy="4267200"/>
          </a:xfrm>
        </p:spPr>
        <p:txBody>
          <a:bodyPr/>
          <a:lstStyle/>
          <a:p>
            <a:endParaRPr lang="cs-CZ" altLang="cs-CZ"/>
          </a:p>
          <a:p>
            <a:endParaRPr lang="cs-CZ" altLang="cs-CZ"/>
          </a:p>
          <a:p>
            <a:endParaRPr lang="cs-CZ" altLang="cs-CZ" sz="1800"/>
          </a:p>
          <a:p>
            <a:pPr>
              <a:buFont typeface="Wingdings" panose="05000000000000000000" pitchFamily="2" charset="2"/>
              <a:buNone/>
            </a:pPr>
            <a:r>
              <a:rPr lang="cs-CZ" altLang="cs-CZ"/>
              <a:t>    ln</a:t>
            </a:r>
            <a:r>
              <a:rPr lang="cs-CZ" altLang="cs-CZ" i="1"/>
              <a:t>O</a:t>
            </a:r>
            <a:r>
              <a:rPr lang="cs-CZ" altLang="cs-CZ" baseline="-25000"/>
              <a:t>Y=žena</a:t>
            </a:r>
            <a:r>
              <a:rPr lang="cs-CZ" altLang="cs-CZ"/>
              <a:t>= -3,80 +0,39emoce +2,15náušnice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sz="2400"/>
          </a:p>
          <a:p>
            <a:r>
              <a:rPr lang="cs-CZ" altLang="cs-CZ"/>
              <a:t>Pro náušnice=1 a emoce=8 ... </a:t>
            </a:r>
            <a:r>
              <a:rPr lang="cs-CZ" altLang="cs-CZ" i="1"/>
              <a:t>P</a:t>
            </a:r>
            <a:r>
              <a:rPr lang="cs-CZ" altLang="cs-CZ"/>
              <a:t>=0,81 </a:t>
            </a:r>
            <a:r>
              <a:rPr lang="cs-CZ" altLang="cs-CZ" i="1"/>
              <a:t>O</a:t>
            </a:r>
            <a:r>
              <a:rPr lang="cs-CZ" altLang="cs-CZ"/>
              <a:t>=4,2</a:t>
            </a:r>
          </a:p>
          <a:p>
            <a:r>
              <a:rPr lang="cs-CZ" altLang="cs-CZ"/>
              <a:t>Kdyby neměl náušnici ... </a:t>
            </a:r>
            <a:r>
              <a:rPr lang="cs-CZ" altLang="cs-CZ" i="1"/>
              <a:t>P</a:t>
            </a:r>
            <a:r>
              <a:rPr lang="cs-CZ" altLang="cs-CZ"/>
              <a:t>=0,33  </a:t>
            </a:r>
            <a:r>
              <a:rPr lang="cs-CZ" altLang="cs-CZ" i="1"/>
              <a:t>O</a:t>
            </a:r>
            <a:r>
              <a:rPr lang="cs-CZ" altLang="cs-CZ"/>
              <a:t>=0,50</a:t>
            </a:r>
          </a:p>
          <a:p>
            <a:r>
              <a:rPr lang="cs-CZ" altLang="cs-CZ"/>
              <a:t>Změna náušnice z 1 na 0 (bez změny e.a.) způsobila 8,5násobný pokles šancí .... e</a:t>
            </a:r>
            <a:r>
              <a:rPr lang="cs-CZ" altLang="cs-CZ" i="1" baseline="30000"/>
              <a:t>b</a:t>
            </a:r>
          </a:p>
        </p:txBody>
      </p:sp>
      <p:graphicFrame>
        <p:nvGraphicFramePr>
          <p:cNvPr id="18435" name="Object 2"/>
          <p:cNvGraphicFramePr>
            <a:graphicFrameLocks noChangeAspect="1"/>
          </p:cNvGraphicFramePr>
          <p:nvPr/>
        </p:nvGraphicFramePr>
        <p:xfrm>
          <a:off x="825500" y="1857375"/>
          <a:ext cx="5030788" cy="1303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7" name="Rovnice" r:id="rId3" imgW="1930400" imgH="393700" progId="Equation.3">
                  <p:embed/>
                </p:oleObj>
              </mc:Choice>
              <mc:Fallback>
                <p:oleObj name="Rovnice" r:id="rId3" imgW="1930400" imgH="3937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5500" y="1857375"/>
                        <a:ext cx="5030788" cy="1303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8436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69" b="12669"/>
          <a:stretch>
            <a:fillRect/>
          </a:stretch>
        </p:blipFill>
        <p:spPr bwMode="auto">
          <a:xfrm>
            <a:off x="250825" y="117475"/>
            <a:ext cx="8353425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Technický základ logistické regrese 2</a:t>
            </a:r>
          </a:p>
        </p:txBody>
      </p:sp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362950" cy="42672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cs-CZ" altLang="cs-CZ" dirty="0"/>
              <a:t>Jak spočítáme regresní váhy, které vyústí v nejlepší predikci pravděpodobnosti Y=1?</a:t>
            </a:r>
          </a:p>
          <a:p>
            <a:r>
              <a:rPr lang="cs-CZ" altLang="cs-CZ" sz="2800" dirty="0"/>
              <a:t>nespočítáme, odhadneme </a:t>
            </a:r>
            <a:r>
              <a:rPr lang="cs-CZ" altLang="cs-CZ" sz="1800" dirty="0"/>
              <a:t>(zapomeňme na nejmenší čtverce)</a:t>
            </a:r>
          </a:p>
          <a:p>
            <a:r>
              <a:rPr lang="cs-CZ" altLang="cs-CZ" sz="2800" dirty="0"/>
              <a:t>odhad metodou </a:t>
            </a:r>
            <a:r>
              <a:rPr lang="cs-CZ" altLang="cs-CZ" sz="2800" b="1" dirty="0"/>
              <a:t>maximální věrohodnosti </a:t>
            </a:r>
            <a:r>
              <a:rPr lang="cs-CZ" altLang="cs-CZ" sz="2800" dirty="0"/>
              <a:t>(maximum-</a:t>
            </a:r>
            <a:r>
              <a:rPr lang="cs-CZ" altLang="cs-CZ" sz="2800" dirty="0" err="1"/>
              <a:t>likelihood</a:t>
            </a:r>
            <a:r>
              <a:rPr lang="cs-CZ" altLang="cs-CZ" sz="2800" dirty="0"/>
              <a:t> </a:t>
            </a:r>
            <a:r>
              <a:rPr lang="cs-CZ" altLang="cs-CZ" sz="2800" dirty="0" err="1"/>
              <a:t>estimation</a:t>
            </a:r>
            <a:r>
              <a:rPr lang="cs-CZ" altLang="cs-CZ" sz="2800" dirty="0"/>
              <a:t>)</a:t>
            </a:r>
          </a:p>
          <a:p>
            <a:pPr lvl="1"/>
            <a:r>
              <a:rPr lang="cs-CZ" altLang="cs-CZ" sz="2400" dirty="0"/>
              <a:t>Výpočetně složitý algoritmus</a:t>
            </a:r>
          </a:p>
          <a:p>
            <a:pPr lvl="1"/>
            <a:r>
              <a:rPr lang="cs-CZ" altLang="cs-CZ" sz="2400" dirty="0"/>
              <a:t>Dochází k takovým </a:t>
            </a:r>
            <a:r>
              <a:rPr lang="cs-CZ" altLang="cs-CZ" sz="2400" dirty="0" err="1"/>
              <a:t>regr</a:t>
            </a:r>
            <a:r>
              <a:rPr lang="cs-CZ" altLang="cs-CZ" sz="2400" dirty="0"/>
              <a:t>. </a:t>
            </a:r>
            <a:r>
              <a:rPr lang="cs-CZ" altLang="cs-CZ" sz="2400" dirty="0" err="1"/>
              <a:t>koef</a:t>
            </a:r>
            <a:r>
              <a:rPr lang="cs-CZ" altLang="cs-CZ" sz="2400" dirty="0"/>
              <a:t>., s nimiž je podmíněná pravděpodobnost získání dat, která jsme získali, nejvyšší možná : </a:t>
            </a:r>
            <a:r>
              <a:rPr lang="cs-CZ" altLang="cs-CZ" sz="2400" i="1" dirty="0"/>
              <a:t>P </a:t>
            </a:r>
            <a:r>
              <a:rPr lang="cs-CZ" altLang="cs-CZ" sz="2400" dirty="0"/>
              <a:t>(data</a:t>
            </a:r>
            <a:r>
              <a:rPr lang="en-US" altLang="cs-CZ" sz="2400" dirty="0"/>
              <a:t>|</a:t>
            </a:r>
            <a:r>
              <a:rPr lang="en-US" altLang="cs-CZ" sz="2400" i="1" dirty="0"/>
              <a:t>b</a:t>
            </a:r>
            <a:r>
              <a:rPr lang="en-US" altLang="cs-CZ" sz="2400" baseline="-25000" dirty="0"/>
              <a:t>0</a:t>
            </a:r>
            <a:r>
              <a:rPr lang="en-US" altLang="cs-CZ" sz="2400" dirty="0"/>
              <a:t>,</a:t>
            </a:r>
            <a:r>
              <a:rPr lang="en-US" altLang="cs-CZ" sz="2400" i="1" dirty="0"/>
              <a:t>b</a:t>
            </a:r>
            <a:r>
              <a:rPr lang="en-US" altLang="cs-CZ" sz="2400" baseline="-25000" dirty="0"/>
              <a:t>1</a:t>
            </a:r>
            <a:r>
              <a:rPr lang="en-US" altLang="cs-CZ" sz="2400" dirty="0"/>
              <a:t>,..,</a:t>
            </a:r>
            <a:r>
              <a:rPr lang="en-US" altLang="cs-CZ" sz="2400" i="1" dirty="0"/>
              <a:t>b</a:t>
            </a:r>
            <a:r>
              <a:rPr lang="en-US" altLang="cs-CZ" sz="2400" baseline="-25000" dirty="0"/>
              <a:t>m</a:t>
            </a:r>
            <a:r>
              <a:rPr lang="cs-CZ" altLang="cs-CZ" sz="2400" dirty="0"/>
              <a:t>) = </a:t>
            </a:r>
            <a:r>
              <a:rPr lang="cs-CZ" altLang="cs-CZ" sz="2400" dirty="0" err="1"/>
              <a:t>max</a:t>
            </a:r>
            <a:endParaRPr lang="cs-CZ" altLang="cs-CZ" sz="2400" dirty="0"/>
          </a:p>
          <a:p>
            <a:pPr lvl="1"/>
            <a:r>
              <a:rPr lang="cs-CZ" altLang="cs-CZ" sz="2400" dirty="0" err="1"/>
              <a:t>likelihood</a:t>
            </a:r>
            <a:r>
              <a:rPr lang="cs-CZ" altLang="cs-CZ" sz="2400" dirty="0"/>
              <a:t> = podmíněná p-</a:t>
            </a:r>
            <a:r>
              <a:rPr lang="cs-CZ" altLang="cs-CZ" sz="2400" dirty="0" err="1"/>
              <a:t>nost</a:t>
            </a:r>
            <a:r>
              <a:rPr lang="cs-CZ" altLang="cs-CZ" sz="2400" dirty="0"/>
              <a:t> P(D|H) pro různé H </a:t>
            </a:r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Jak dobře regrese predikuje?</a:t>
            </a:r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800" dirty="0" err="1"/>
              <a:t>Likelihood</a:t>
            </a:r>
            <a:r>
              <a:rPr lang="cs-CZ" altLang="cs-CZ" sz="2800" dirty="0"/>
              <a:t> je měřítkem zdařilosti regrese v logaritmované podobě: </a:t>
            </a:r>
            <a:r>
              <a:rPr lang="cs-CZ" altLang="cs-CZ" sz="2800" b="1" dirty="0"/>
              <a:t>log-</a:t>
            </a:r>
            <a:r>
              <a:rPr lang="cs-CZ" altLang="cs-CZ" sz="2800" b="1" dirty="0" err="1"/>
              <a:t>likelihood</a:t>
            </a:r>
            <a:endParaRPr lang="cs-CZ" altLang="cs-CZ" sz="2800" b="1" dirty="0"/>
          </a:p>
          <a:p>
            <a:pPr>
              <a:buFont typeface="Wingdings" panose="05000000000000000000" pitchFamily="2" charset="2"/>
              <a:buNone/>
            </a:pPr>
            <a:endParaRPr lang="cs-CZ" altLang="cs-CZ" dirty="0"/>
          </a:p>
          <a:p>
            <a:endParaRPr lang="cs-CZ" altLang="cs-CZ" dirty="0"/>
          </a:p>
          <a:p>
            <a:r>
              <a:rPr lang="cs-CZ" altLang="cs-CZ" sz="2800" b="1" i="1" dirty="0"/>
              <a:t>LL</a:t>
            </a:r>
            <a:r>
              <a:rPr lang="cs-CZ" altLang="cs-CZ" sz="2800" dirty="0"/>
              <a:t> sumíruje shodu mezi odhadem a daty</a:t>
            </a:r>
          </a:p>
          <a:p>
            <a:pPr lvl="1"/>
            <a:r>
              <a:rPr lang="cs-CZ" altLang="cs-CZ" sz="2400" dirty="0"/>
              <a:t>maximem je 0, minimem je -∞</a:t>
            </a:r>
          </a:p>
          <a:p>
            <a:pPr lvl="1"/>
            <a:r>
              <a:rPr lang="cs-CZ" altLang="cs-CZ" sz="2400" dirty="0"/>
              <a:t>častěji se udává jako </a:t>
            </a:r>
            <a:r>
              <a:rPr lang="cs-CZ" altLang="cs-CZ" sz="2400" b="1" dirty="0"/>
              <a:t>−</a:t>
            </a:r>
            <a:r>
              <a:rPr lang="cs-CZ" altLang="cs-CZ" sz="2400" b="1" i="1" dirty="0"/>
              <a:t>2LL</a:t>
            </a:r>
            <a:r>
              <a:rPr lang="cs-CZ" altLang="cs-CZ" sz="2400" dirty="0"/>
              <a:t>, tj. vynásobený −2</a:t>
            </a:r>
          </a:p>
          <a:p>
            <a:pPr lvl="2"/>
            <a:r>
              <a:rPr lang="cs-CZ" altLang="cs-CZ" sz="2100" b="1" dirty="0"/>
              <a:t>−</a:t>
            </a:r>
            <a:r>
              <a:rPr lang="cs-CZ" altLang="cs-CZ" sz="2100" b="1" i="1" dirty="0"/>
              <a:t>2LL </a:t>
            </a:r>
            <a:r>
              <a:rPr lang="cs-CZ" altLang="cs-CZ" sz="2100" dirty="0"/>
              <a:t>se říká </a:t>
            </a:r>
            <a:r>
              <a:rPr lang="cs-CZ" altLang="cs-CZ" sz="2100" b="1" i="1" dirty="0" err="1"/>
              <a:t>deviance</a:t>
            </a:r>
            <a:r>
              <a:rPr lang="cs-CZ" altLang="cs-CZ" sz="2100" b="1" i="1" dirty="0"/>
              <a:t>  </a:t>
            </a:r>
            <a:r>
              <a:rPr lang="cs-CZ" altLang="cs-CZ" sz="2100" dirty="0"/>
              <a:t>(0 až ∞)</a:t>
            </a:r>
          </a:p>
          <a:p>
            <a:pPr lvl="2"/>
            <a:r>
              <a:rPr lang="cs-CZ" altLang="cs-CZ" sz="2100" dirty="0"/>
              <a:t>má </a:t>
            </a:r>
            <a:r>
              <a:rPr lang="cs-CZ" altLang="cs-CZ" sz="2100" dirty="0" err="1"/>
              <a:t>chíkvadrát</a:t>
            </a:r>
            <a:r>
              <a:rPr lang="cs-CZ" altLang="cs-CZ" sz="2100" dirty="0"/>
              <a:t> rozložení</a:t>
            </a:r>
          </a:p>
          <a:p>
            <a:pPr lvl="2"/>
            <a:endParaRPr lang="cs-CZ" altLang="cs-CZ" sz="2100" dirty="0"/>
          </a:p>
          <a:p>
            <a:pPr lvl="2"/>
            <a:r>
              <a:rPr lang="cs-CZ" altLang="cs-CZ" sz="2100" b="1" i="1" dirty="0"/>
              <a:t>reportujeme Model </a:t>
            </a:r>
            <a:r>
              <a:rPr lang="cs-CZ" altLang="cs-CZ" sz="2100" b="1" i="1" dirty="0" err="1"/>
              <a:t>chi</a:t>
            </a:r>
            <a:r>
              <a:rPr lang="cs-CZ" altLang="cs-CZ" sz="2100" b="1" i="1" dirty="0"/>
              <a:t>-square, </a:t>
            </a:r>
            <a:r>
              <a:rPr lang="cs-CZ" altLang="cs-CZ" sz="2100" b="1" i="1" dirty="0" err="1"/>
              <a:t>df</a:t>
            </a:r>
            <a:r>
              <a:rPr lang="cs-CZ" altLang="cs-CZ" sz="2100" b="1" i="1" dirty="0"/>
              <a:t>, p</a:t>
            </a:r>
          </a:p>
          <a:p>
            <a:endParaRPr lang="cs-CZ" altLang="cs-CZ" dirty="0"/>
          </a:p>
          <a:p>
            <a:pPr lvl="1">
              <a:buFont typeface="Wingdings" panose="05000000000000000000" pitchFamily="2" charset="2"/>
              <a:buNone/>
            </a:pPr>
            <a:r>
              <a:rPr lang="cs-CZ" altLang="cs-CZ" dirty="0"/>
              <a:t>   </a:t>
            </a:r>
          </a:p>
          <a:p>
            <a:endParaRPr lang="cs-CZ" altLang="cs-CZ" dirty="0"/>
          </a:p>
          <a:p>
            <a:endParaRPr lang="cs-CZ" altLang="cs-CZ" dirty="0"/>
          </a:p>
          <a:p>
            <a:pPr>
              <a:buFont typeface="Wingdings" panose="05000000000000000000" pitchFamily="2" charset="2"/>
              <a:buNone/>
            </a:pPr>
            <a:endParaRPr lang="cs-CZ" altLang="cs-CZ" dirty="0"/>
          </a:p>
        </p:txBody>
      </p:sp>
      <p:graphicFrame>
        <p:nvGraphicFramePr>
          <p:cNvPr id="20484" name="Object 2"/>
          <p:cNvGraphicFramePr>
            <a:graphicFrameLocks noChangeAspect="1"/>
          </p:cNvGraphicFramePr>
          <p:nvPr/>
        </p:nvGraphicFramePr>
        <p:xfrm>
          <a:off x="1071563" y="2786063"/>
          <a:ext cx="7342187" cy="1071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6" name="Rovnice" r:id="rId3" imgW="2324100" imgH="431800" progId="Equation.3">
                  <p:embed/>
                </p:oleObj>
              </mc:Choice>
              <mc:Fallback>
                <p:oleObj name="Rovnice" r:id="rId3" imgW="2324100" imgH="4318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1563" y="2786063"/>
                        <a:ext cx="7342187" cy="1071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cs-CZ" altLang="cs-CZ"/>
            </a:br>
            <a:r>
              <a:rPr lang="cs-CZ" altLang="cs-CZ"/>
              <a:t>Statistické testy 1</a:t>
            </a:r>
            <a:br>
              <a:rPr lang="cs-CZ" altLang="cs-CZ"/>
            </a:br>
            <a:r>
              <a:rPr lang="cs-CZ" altLang="cs-CZ"/>
              <a:t>Predikuje regrese lépe než </a:t>
            </a:r>
            <a:r>
              <a:rPr lang="cs-CZ" altLang="cs-CZ" i="1"/>
              <a:t>nic</a:t>
            </a:r>
            <a:r>
              <a:rPr lang="cs-CZ" altLang="cs-CZ"/>
              <a:t>?</a:t>
            </a:r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>
          <a:xfrm>
            <a:off x="566738" y="1700213"/>
            <a:ext cx="8220075" cy="4608512"/>
          </a:xfrm>
        </p:spPr>
        <p:txBody>
          <a:bodyPr/>
          <a:lstStyle/>
          <a:p>
            <a:r>
              <a:rPr lang="cs-CZ" altLang="cs-CZ" sz="2400" dirty="0"/>
              <a:t>nic = základní model (</a:t>
            </a:r>
            <a:r>
              <a:rPr lang="cs-CZ" altLang="cs-CZ" sz="2400" dirty="0" err="1"/>
              <a:t>baseline</a:t>
            </a:r>
            <a:r>
              <a:rPr lang="cs-CZ" altLang="cs-CZ" sz="2400" dirty="0"/>
              <a:t> model) = predikujeme všem 0 nebo 1, podle toho, co z toho se vyskytuje častěji = </a:t>
            </a:r>
            <a:r>
              <a:rPr lang="cs-CZ" altLang="cs-CZ" sz="2400" i="1" dirty="0"/>
              <a:t>P</a:t>
            </a:r>
            <a:r>
              <a:rPr lang="cs-CZ" altLang="cs-CZ" sz="2400" baseline="-25000" dirty="0"/>
              <a:t>Y=1</a:t>
            </a:r>
            <a:r>
              <a:rPr lang="cs-CZ" altLang="cs-CZ" sz="2400" dirty="0"/>
              <a:t> je pro všechny lidi stejná  </a:t>
            </a:r>
          </a:p>
          <a:p>
            <a:r>
              <a:rPr lang="cs-CZ" altLang="cs-CZ" sz="2400" dirty="0"/>
              <a:t>Potom můžeme srovnat model s prediktory s tímto základním modelem – </a:t>
            </a:r>
            <a:r>
              <a:rPr lang="cs-CZ" altLang="cs-CZ" sz="2400" b="1" dirty="0" err="1"/>
              <a:t>likelihood</a:t>
            </a:r>
            <a:r>
              <a:rPr lang="cs-CZ" altLang="cs-CZ" sz="2400" b="1" dirty="0"/>
              <a:t> ratio test, LRT</a:t>
            </a:r>
            <a:r>
              <a:rPr lang="cs-CZ" altLang="cs-CZ" sz="2400" dirty="0"/>
              <a:t>. </a:t>
            </a:r>
          </a:p>
          <a:p>
            <a:pPr lvl="1"/>
            <a:r>
              <a:rPr lang="en-US" altLang="cs-CZ" sz="2000" dirty="0" err="1"/>
              <a:t>ro</a:t>
            </a:r>
            <a:r>
              <a:rPr lang="cs-CZ" altLang="cs-CZ" sz="2000" dirty="0" err="1"/>
              <a:t>zdíl</a:t>
            </a:r>
            <a:r>
              <a:rPr lang="cs-CZ" altLang="cs-CZ" sz="2000" dirty="0"/>
              <a:t> </a:t>
            </a:r>
            <a:r>
              <a:rPr lang="cs-CZ" altLang="cs-CZ" sz="2000" i="1" dirty="0"/>
              <a:t>-2LL</a:t>
            </a:r>
            <a:r>
              <a:rPr lang="cs-CZ" altLang="cs-CZ" sz="2000" dirty="0"/>
              <a:t> obou modelů má </a:t>
            </a:r>
            <a:r>
              <a:rPr lang="cs-CZ" altLang="cs-CZ" sz="2000" i="1" dirty="0">
                <a:latin typeface="Symbol" panose="05050102010706020507" pitchFamily="18" charset="2"/>
              </a:rPr>
              <a:t>c</a:t>
            </a:r>
            <a:r>
              <a:rPr lang="cs-CZ" altLang="cs-CZ" sz="2000" baseline="30000" dirty="0"/>
              <a:t>2</a:t>
            </a:r>
            <a:r>
              <a:rPr lang="cs-CZ" altLang="cs-CZ" sz="2000" dirty="0"/>
              <a:t> rozložení s </a:t>
            </a:r>
            <a:r>
              <a:rPr lang="cs-CZ" altLang="cs-CZ" sz="2000" i="1" dirty="0" err="1"/>
              <a:t>df</a:t>
            </a:r>
            <a:r>
              <a:rPr lang="cs-CZ" altLang="cs-CZ" sz="2000" dirty="0"/>
              <a:t>=počet prediktorů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cs-CZ" altLang="cs-CZ" sz="2000" i="1" dirty="0">
                <a:latin typeface="Symbol" panose="05050102010706020507" pitchFamily="18" charset="2"/>
              </a:rPr>
              <a:t>			</a:t>
            </a:r>
            <a:r>
              <a:rPr lang="cs-CZ" altLang="cs-CZ" sz="2800" i="1" dirty="0">
                <a:latin typeface="Symbol" panose="05050102010706020507" pitchFamily="18" charset="2"/>
              </a:rPr>
              <a:t>c</a:t>
            </a:r>
            <a:r>
              <a:rPr lang="cs-CZ" altLang="cs-CZ" sz="2800" baseline="30000" dirty="0"/>
              <a:t>2 </a:t>
            </a:r>
            <a:r>
              <a:rPr lang="cs-CZ" altLang="cs-CZ" sz="2800" dirty="0"/>
              <a:t>= </a:t>
            </a:r>
            <a:r>
              <a:rPr lang="cs-CZ" altLang="cs-CZ" sz="2800" i="1" dirty="0"/>
              <a:t>−2LL</a:t>
            </a:r>
            <a:r>
              <a:rPr lang="cs-CZ" altLang="cs-CZ" sz="2800" baseline="-25000" dirty="0"/>
              <a:t>náš model</a:t>
            </a:r>
            <a:r>
              <a:rPr lang="cs-CZ" altLang="cs-CZ" sz="2800" dirty="0"/>
              <a:t> −</a:t>
            </a:r>
            <a:r>
              <a:rPr lang="cs-CZ" altLang="cs-CZ" sz="2800" i="1" dirty="0"/>
              <a:t>2LL</a:t>
            </a:r>
            <a:r>
              <a:rPr lang="cs-CZ" altLang="cs-CZ" sz="2800" baseline="-25000" dirty="0"/>
              <a:t>základní model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cs-CZ" altLang="cs-CZ" sz="2800" i="1" dirty="0"/>
              <a:t>			</a:t>
            </a:r>
            <a:r>
              <a:rPr lang="cs-CZ" altLang="cs-CZ" sz="2800" i="1" dirty="0" err="1"/>
              <a:t>df</a:t>
            </a:r>
            <a:r>
              <a:rPr lang="cs-CZ" altLang="cs-CZ" sz="2800" dirty="0"/>
              <a:t> = </a:t>
            </a:r>
            <a:r>
              <a:rPr lang="cs-CZ" altLang="cs-CZ" sz="2800" i="1" dirty="0" err="1"/>
              <a:t>m</a:t>
            </a:r>
            <a:r>
              <a:rPr lang="cs-CZ" altLang="cs-CZ" sz="2800" baseline="-25000" dirty="0" err="1"/>
              <a:t>náš</a:t>
            </a:r>
            <a:r>
              <a:rPr lang="cs-CZ" altLang="cs-CZ" sz="2800" baseline="-25000" dirty="0"/>
              <a:t> model</a:t>
            </a:r>
            <a:r>
              <a:rPr lang="cs-CZ" altLang="cs-CZ" sz="2800" dirty="0"/>
              <a:t> − </a:t>
            </a:r>
            <a:r>
              <a:rPr lang="cs-CZ" altLang="cs-CZ" sz="2800" i="1" dirty="0" err="1"/>
              <a:t>m</a:t>
            </a:r>
            <a:r>
              <a:rPr lang="cs-CZ" altLang="cs-CZ" sz="2800" baseline="-25000" dirty="0" err="1"/>
              <a:t>základní</a:t>
            </a:r>
            <a:r>
              <a:rPr lang="cs-CZ" altLang="cs-CZ" sz="2800" baseline="-25000" dirty="0"/>
              <a:t> model</a:t>
            </a:r>
          </a:p>
          <a:p>
            <a:pPr lvl="1"/>
            <a:r>
              <a:rPr lang="cs-CZ" altLang="cs-CZ" sz="2000" dirty="0"/>
              <a:t>tj. je-li </a:t>
            </a:r>
            <a:r>
              <a:rPr lang="en-US" altLang="cs-CZ" sz="2000" dirty="0"/>
              <a:t>1-</a:t>
            </a:r>
            <a:r>
              <a:rPr lang="cs-CZ" altLang="cs-CZ" sz="2000" dirty="0"/>
              <a:t>CHISQ.DIST(</a:t>
            </a:r>
            <a:r>
              <a:rPr lang="cs-CZ" altLang="cs-CZ" sz="2000" i="1" dirty="0">
                <a:latin typeface="Symbol" panose="05050102010706020507" pitchFamily="18" charset="2"/>
              </a:rPr>
              <a:t>c</a:t>
            </a:r>
            <a:r>
              <a:rPr lang="cs-CZ" altLang="cs-CZ" sz="2000" baseline="30000" dirty="0"/>
              <a:t>2 </a:t>
            </a:r>
            <a:r>
              <a:rPr lang="cs-CZ" altLang="cs-CZ" sz="2000" dirty="0"/>
              <a:t>; </a:t>
            </a:r>
            <a:r>
              <a:rPr lang="cs-CZ" altLang="cs-CZ" sz="2000" dirty="0" err="1"/>
              <a:t>df</a:t>
            </a:r>
            <a:r>
              <a:rPr lang="cs-CZ" altLang="cs-CZ" sz="2000" dirty="0"/>
              <a:t>)</a:t>
            </a:r>
            <a:r>
              <a:rPr lang="en-US" altLang="cs-CZ" sz="2000" dirty="0"/>
              <a:t>&lt;0,05, </a:t>
            </a:r>
            <a:r>
              <a:rPr lang="en-US" altLang="cs-CZ" sz="2000" dirty="0" err="1"/>
              <a:t>predikuje</a:t>
            </a:r>
            <a:r>
              <a:rPr lang="en-US" altLang="cs-CZ" sz="2000" dirty="0"/>
              <a:t> </a:t>
            </a:r>
            <a:r>
              <a:rPr lang="cs-CZ" altLang="cs-CZ" sz="2000" dirty="0"/>
              <a:t>model </a:t>
            </a:r>
            <a:r>
              <a:rPr lang="en-US" altLang="cs-CZ" sz="2000" dirty="0"/>
              <a:t>l</a:t>
            </a:r>
            <a:r>
              <a:rPr lang="cs-CZ" altLang="cs-CZ" sz="2000" dirty="0" err="1"/>
              <a:t>épe</a:t>
            </a:r>
            <a:r>
              <a:rPr lang="cs-CZ" altLang="cs-CZ" sz="2000" dirty="0"/>
              <a:t> než nic</a:t>
            </a:r>
          </a:p>
          <a:p>
            <a:r>
              <a:rPr lang="cs-CZ" altLang="cs-CZ" sz="2400" dirty="0"/>
              <a:t>Podobně můžeme srovnávat i modely s různým počtem prediktorů mezi sebou </a:t>
            </a:r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Nedalo by se to trochu zjednodušit?</a:t>
            </a:r>
          </a:p>
        </p:txBody>
      </p:sp>
      <p:sp>
        <p:nvSpPr>
          <p:cNvPr id="2355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cs-CZ" altLang="cs-CZ" i="1" dirty="0"/>
              <a:t>-2LL</a:t>
            </a:r>
            <a:r>
              <a:rPr lang="cs-CZ" altLang="cs-CZ" dirty="0"/>
              <a:t> lze převést na ukazatele podobné </a:t>
            </a:r>
            <a:r>
              <a:rPr lang="cs-CZ" altLang="cs-CZ" i="1" dirty="0"/>
              <a:t>R</a:t>
            </a:r>
            <a:r>
              <a:rPr lang="cs-CZ" altLang="cs-CZ" baseline="30000" dirty="0"/>
              <a:t>2</a:t>
            </a:r>
            <a:r>
              <a:rPr lang="cs-CZ" altLang="cs-CZ" dirty="0"/>
              <a:t> </a:t>
            </a:r>
          </a:p>
          <a:p>
            <a:pPr marL="469900" lvl="1" indent="-469900" algn="ctr">
              <a:buNone/>
            </a:pPr>
            <a:r>
              <a:rPr lang="cs-CZ" altLang="cs-CZ" i="1" dirty="0"/>
              <a:t>-2LL</a:t>
            </a:r>
            <a:r>
              <a:rPr lang="cs-CZ" altLang="cs-CZ" dirty="0"/>
              <a:t>=0 … </a:t>
            </a:r>
            <a:r>
              <a:rPr lang="cs-CZ" altLang="cs-CZ" i="1" dirty="0"/>
              <a:t>R</a:t>
            </a:r>
            <a:r>
              <a:rPr lang="cs-CZ" altLang="cs-CZ" baseline="30000" dirty="0"/>
              <a:t>2</a:t>
            </a:r>
            <a:r>
              <a:rPr lang="cs-CZ" altLang="cs-CZ" dirty="0"/>
              <a:t>=1  a -2</a:t>
            </a:r>
            <a:r>
              <a:rPr lang="cs-CZ" altLang="cs-CZ" i="1" dirty="0"/>
              <a:t>LL</a:t>
            </a:r>
            <a:r>
              <a:rPr lang="cs-CZ" altLang="cs-CZ" dirty="0"/>
              <a:t>=</a:t>
            </a:r>
            <a:r>
              <a:rPr lang="cs-CZ" altLang="cs-CZ" sz="2400" dirty="0"/>
              <a:t>∞ … </a:t>
            </a:r>
            <a:r>
              <a:rPr lang="cs-CZ" altLang="cs-CZ" sz="2400" i="1" dirty="0"/>
              <a:t>R</a:t>
            </a:r>
            <a:r>
              <a:rPr lang="cs-CZ" altLang="cs-CZ" sz="2400" baseline="30000" dirty="0"/>
              <a:t>2</a:t>
            </a:r>
            <a:r>
              <a:rPr lang="cs-CZ" altLang="cs-CZ" sz="2400" dirty="0"/>
              <a:t>=0</a:t>
            </a:r>
          </a:p>
          <a:p>
            <a:r>
              <a:rPr lang="cs-CZ" altLang="cs-CZ" i="1" dirty="0"/>
              <a:t>R</a:t>
            </a:r>
            <a:r>
              <a:rPr lang="cs-CZ" altLang="cs-CZ" i="1" baseline="-25000" dirty="0"/>
              <a:t>L</a:t>
            </a:r>
            <a:r>
              <a:rPr lang="cs-CZ" altLang="cs-CZ" baseline="30000" dirty="0"/>
              <a:t>2  </a:t>
            </a:r>
            <a:r>
              <a:rPr lang="cs-CZ" altLang="cs-CZ" dirty="0" err="1"/>
              <a:t>Hosmera</a:t>
            </a:r>
            <a:r>
              <a:rPr lang="cs-CZ" altLang="cs-CZ" dirty="0"/>
              <a:t> a </a:t>
            </a:r>
            <a:r>
              <a:rPr lang="cs-CZ" altLang="cs-CZ" dirty="0" err="1"/>
              <a:t>Lemeshowa</a:t>
            </a:r>
            <a:endParaRPr lang="cs-CZ" altLang="cs-CZ" dirty="0"/>
          </a:p>
          <a:p>
            <a:r>
              <a:rPr lang="cs-CZ" altLang="cs-CZ" i="1" dirty="0"/>
              <a:t>R</a:t>
            </a:r>
            <a:r>
              <a:rPr lang="cs-CZ" altLang="cs-CZ" i="1" baseline="-25000" dirty="0"/>
              <a:t>CS</a:t>
            </a:r>
            <a:r>
              <a:rPr lang="cs-CZ" altLang="cs-CZ" baseline="30000" dirty="0"/>
              <a:t>2  </a:t>
            </a:r>
            <a:r>
              <a:rPr lang="cs-CZ" altLang="cs-CZ" dirty="0" err="1"/>
              <a:t>Coxe</a:t>
            </a:r>
            <a:r>
              <a:rPr lang="cs-CZ" altLang="cs-CZ" dirty="0"/>
              <a:t> a </a:t>
            </a:r>
            <a:r>
              <a:rPr lang="cs-CZ" altLang="cs-CZ" dirty="0" err="1"/>
              <a:t>Snella</a:t>
            </a:r>
            <a:r>
              <a:rPr lang="cs-CZ" altLang="cs-CZ" dirty="0"/>
              <a:t>  (</a:t>
            </a:r>
            <a:r>
              <a:rPr lang="cs-CZ" altLang="cs-CZ" dirty="0" err="1"/>
              <a:t>max</a:t>
            </a:r>
            <a:r>
              <a:rPr lang="cs-CZ" altLang="cs-CZ" dirty="0"/>
              <a:t> </a:t>
            </a:r>
            <a:r>
              <a:rPr lang="cs-CZ" altLang="cs-CZ" i="1" dirty="0"/>
              <a:t>R</a:t>
            </a:r>
            <a:r>
              <a:rPr lang="cs-CZ" altLang="cs-CZ" i="1" baseline="-25000" dirty="0"/>
              <a:t>CS</a:t>
            </a:r>
            <a:r>
              <a:rPr lang="cs-CZ" altLang="cs-CZ" baseline="30000" dirty="0"/>
              <a:t>2</a:t>
            </a:r>
            <a:r>
              <a:rPr lang="cs-CZ" altLang="cs-CZ" dirty="0"/>
              <a:t>&lt;1)</a:t>
            </a:r>
          </a:p>
          <a:p>
            <a:r>
              <a:rPr lang="cs-CZ" altLang="cs-CZ" i="1" dirty="0"/>
              <a:t>R</a:t>
            </a:r>
            <a:r>
              <a:rPr lang="cs-CZ" altLang="cs-CZ" i="1" baseline="-25000" dirty="0"/>
              <a:t>N</a:t>
            </a:r>
            <a:r>
              <a:rPr lang="cs-CZ" altLang="cs-CZ" baseline="30000" dirty="0"/>
              <a:t>2  </a:t>
            </a:r>
            <a:r>
              <a:rPr lang="cs-CZ" altLang="cs-CZ" dirty="0" err="1"/>
              <a:t>Nagelkerkeho</a:t>
            </a:r>
            <a:r>
              <a:rPr lang="cs-CZ" altLang="cs-CZ" dirty="0"/>
              <a:t>  (</a:t>
            </a:r>
            <a:r>
              <a:rPr lang="cs-CZ" altLang="cs-CZ" i="1" dirty="0"/>
              <a:t>R</a:t>
            </a:r>
            <a:r>
              <a:rPr lang="cs-CZ" altLang="cs-CZ" i="1" baseline="-25000" dirty="0"/>
              <a:t>CS</a:t>
            </a:r>
            <a:r>
              <a:rPr lang="cs-CZ" altLang="cs-CZ" baseline="30000" dirty="0"/>
              <a:t>2</a:t>
            </a:r>
            <a:r>
              <a:rPr lang="cs-CZ" altLang="cs-CZ" dirty="0"/>
              <a:t>/</a:t>
            </a:r>
            <a:r>
              <a:rPr lang="cs-CZ" altLang="cs-CZ" i="1" dirty="0" err="1"/>
              <a:t>max</a:t>
            </a:r>
            <a:r>
              <a:rPr lang="cs-CZ" altLang="cs-CZ" i="1" dirty="0"/>
              <a:t> R</a:t>
            </a:r>
            <a:r>
              <a:rPr lang="cs-CZ" altLang="cs-CZ" i="1" baseline="-25000" dirty="0"/>
              <a:t>CS</a:t>
            </a:r>
            <a:r>
              <a:rPr lang="cs-CZ" altLang="cs-CZ" baseline="30000" dirty="0"/>
              <a:t>2</a:t>
            </a:r>
            <a:r>
              <a:rPr lang="cs-CZ" altLang="cs-CZ" dirty="0"/>
              <a:t> )</a:t>
            </a:r>
            <a:endParaRPr lang="cs-CZ" altLang="cs-CZ" baseline="-25000" dirty="0"/>
          </a:p>
          <a:p>
            <a:pPr>
              <a:buFont typeface="Wingdings" panose="05000000000000000000" pitchFamily="2" charset="2"/>
              <a:buNone/>
            </a:pPr>
            <a:endParaRPr lang="cs-CZ" altLang="cs-CZ" dirty="0"/>
          </a:p>
          <a:p>
            <a:pPr>
              <a:buNone/>
            </a:pPr>
            <a:r>
              <a:rPr lang="cs-CZ" altLang="cs-CZ" dirty="0"/>
              <a:t>Nabývají hodnot od 0 do 1.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dirty="0"/>
              <a:t>Udávají jak moc díky prediktorům klesl </a:t>
            </a:r>
            <a:r>
              <a:rPr lang="cs-CZ" altLang="cs-CZ" i="1" dirty="0"/>
              <a:t>-2LL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i="1" dirty="0"/>
              <a:t>Není to úplně totéž, co R</a:t>
            </a:r>
            <a:r>
              <a:rPr lang="cs-CZ" altLang="cs-CZ" i="1" baseline="30000" dirty="0"/>
              <a:t>2</a:t>
            </a:r>
            <a:r>
              <a:rPr lang="cs-CZ" altLang="cs-CZ" i="1" dirty="0"/>
              <a:t> v lineární regresi!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Interpretace regresních koeficientů</a:t>
            </a:r>
          </a:p>
        </p:txBody>
      </p:sp>
      <p:sp>
        <p:nvSpPr>
          <p:cNvPr id="2457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400"/>
              <a:t>U kategorických prediktorů (indikátorově kódovaných) udává expB poměr šancí pro indikovanou hodnotu vs. referenční hodnotu.</a:t>
            </a:r>
          </a:p>
          <a:p>
            <a:r>
              <a:rPr lang="cs-CZ" altLang="cs-CZ" sz="2400"/>
              <a:t>U spojitých prediktorů udává expB poměr šancí (nárůst) spojený s jednotkovým rozdílem na škále prediktoru.</a:t>
            </a:r>
          </a:p>
          <a:p>
            <a:r>
              <a:rPr lang="cs-CZ" altLang="cs-CZ" sz="2400"/>
              <a:t>Standardní velikost účinku vyjádřená OR je někdy zrádná (neznáme základ jako u procent)</a:t>
            </a:r>
          </a:p>
          <a:p>
            <a:pPr lvl="1"/>
            <a:r>
              <a:rPr lang="cs-CZ" altLang="cs-CZ" sz="2000"/>
              <a:t>Proto počítáme rozdíl p-ností predikovaných pro dvě různé (typické) hodnoty určitého prediktoru</a:t>
            </a:r>
            <a:r>
              <a:rPr lang="cs-CZ" altLang="cs-CZ" sz="2400"/>
              <a:t>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Předpovídáme pohlaví pachatele</a:t>
            </a: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326437" cy="42672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cs-CZ" altLang="cs-CZ" dirty="0"/>
              <a:t>Víme, že pachatel nosí náušnici/e a napsal dopis se skórem emočních adjektiv 8.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dirty="0"/>
              <a:t>Víme, že...</a:t>
            </a:r>
          </a:p>
          <a:p>
            <a:r>
              <a:rPr lang="cs-CZ" altLang="cs-CZ" dirty="0"/>
              <a:t>náušnice nosí 21% mužů  a 83% žen</a:t>
            </a:r>
          </a:p>
          <a:p>
            <a:r>
              <a:rPr lang="cs-CZ" altLang="cs-CZ" dirty="0"/>
              <a:t>na škále přítomnosti emočních adjektiv od 1 do 13 mají ženy průměr 9,1 a muži pouze 4,5.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sz="2800" b="1" dirty="0"/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800" b="1" dirty="0"/>
              <a:t>Jaká je pravděpodobnost, že pachatel je žena?</a:t>
            </a:r>
            <a:r>
              <a:rPr lang="cs-CZ" altLang="cs-CZ" sz="2800" dirty="0"/>
              <a:t> 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Statistické testy 2</a:t>
            </a:r>
            <a:br>
              <a:rPr lang="cs-CZ" altLang="cs-CZ"/>
            </a:br>
            <a:r>
              <a:rPr lang="cs-CZ" altLang="cs-CZ"/>
              <a:t>Testy jednotlivých prediktorů</a:t>
            </a:r>
          </a:p>
        </p:txBody>
      </p:sp>
      <p:sp>
        <p:nvSpPr>
          <p:cNvPr id="2560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 err="1"/>
              <a:t>Waldův</a:t>
            </a:r>
            <a:r>
              <a:rPr lang="cs-CZ" altLang="cs-CZ" dirty="0"/>
              <a:t> test: </a:t>
            </a:r>
            <a:r>
              <a:rPr lang="cs-CZ" altLang="cs-CZ" i="1" dirty="0"/>
              <a:t>z</a:t>
            </a:r>
            <a:r>
              <a:rPr lang="cs-CZ" altLang="cs-CZ" dirty="0"/>
              <a:t>=</a:t>
            </a:r>
            <a:r>
              <a:rPr lang="cs-CZ" altLang="cs-CZ" i="1" dirty="0"/>
              <a:t>b</a:t>
            </a:r>
            <a:r>
              <a:rPr lang="cs-CZ" altLang="cs-CZ" dirty="0"/>
              <a:t>/SE(</a:t>
            </a:r>
            <a:r>
              <a:rPr lang="cs-CZ" altLang="cs-CZ" i="1" dirty="0"/>
              <a:t>b</a:t>
            </a:r>
            <a:r>
              <a:rPr lang="cs-CZ" altLang="cs-CZ" dirty="0"/>
              <a:t>)</a:t>
            </a:r>
          </a:p>
          <a:p>
            <a:pPr lvl="1"/>
            <a:r>
              <a:rPr lang="cs-CZ" altLang="cs-CZ" dirty="0"/>
              <a:t>SPSS: </a:t>
            </a:r>
            <a:r>
              <a:rPr lang="cs-CZ" altLang="cs-CZ" dirty="0" err="1"/>
              <a:t>Wald</a:t>
            </a:r>
            <a:r>
              <a:rPr lang="cs-CZ" altLang="cs-CZ" dirty="0"/>
              <a:t>=</a:t>
            </a:r>
            <a:r>
              <a:rPr lang="cs-CZ" altLang="cs-CZ" i="1" dirty="0"/>
              <a:t>z</a:t>
            </a:r>
            <a:r>
              <a:rPr lang="cs-CZ" altLang="cs-CZ" baseline="30000" dirty="0"/>
              <a:t>2</a:t>
            </a:r>
            <a:r>
              <a:rPr lang="cs-CZ" altLang="cs-CZ" dirty="0"/>
              <a:t>, Wald~</a:t>
            </a:r>
            <a:r>
              <a:rPr lang="cs-CZ" altLang="cs-CZ" i="1" dirty="0">
                <a:latin typeface="Symbol" panose="05050102010706020507" pitchFamily="18" charset="2"/>
              </a:rPr>
              <a:t>c</a:t>
            </a:r>
            <a:r>
              <a:rPr lang="cs-CZ" altLang="cs-CZ" baseline="30000" dirty="0"/>
              <a:t>2</a:t>
            </a:r>
            <a:r>
              <a:rPr lang="cs-CZ" altLang="cs-CZ" dirty="0"/>
              <a:t>(</a:t>
            </a:r>
            <a:r>
              <a:rPr lang="cs-CZ" altLang="cs-CZ" i="1" dirty="0" err="1"/>
              <a:t>df</a:t>
            </a:r>
            <a:r>
              <a:rPr lang="cs-CZ" altLang="cs-CZ" dirty="0"/>
              <a:t>) </a:t>
            </a:r>
          </a:p>
          <a:p>
            <a:pPr lvl="1"/>
            <a:r>
              <a:rPr lang="cs-CZ" altLang="cs-CZ" dirty="0"/>
              <a:t>při velkých </a:t>
            </a:r>
            <a:r>
              <a:rPr lang="cs-CZ" altLang="cs-CZ" i="1" dirty="0"/>
              <a:t>b</a:t>
            </a:r>
            <a:r>
              <a:rPr lang="cs-CZ" altLang="cs-CZ" dirty="0"/>
              <a:t> nadhodnocuje SE</a:t>
            </a:r>
          </a:p>
          <a:p>
            <a:pPr lvl="1"/>
            <a:r>
              <a:rPr lang="cs-CZ" altLang="cs-CZ" dirty="0"/>
              <a:t>i tak je dobré </a:t>
            </a:r>
            <a:r>
              <a:rPr lang="cs-CZ" altLang="cs-CZ" b="1" dirty="0"/>
              <a:t>uvádět 95% CI pro </a:t>
            </a:r>
            <a:r>
              <a:rPr lang="cs-CZ" altLang="cs-CZ" b="1" dirty="0" err="1"/>
              <a:t>expB</a:t>
            </a:r>
            <a:endParaRPr lang="cs-CZ" altLang="cs-CZ" b="1" dirty="0"/>
          </a:p>
          <a:p>
            <a:r>
              <a:rPr lang="cs-CZ" altLang="cs-CZ" dirty="0"/>
              <a:t>Robustnější alternativou je </a:t>
            </a:r>
            <a:r>
              <a:rPr lang="cs-CZ" altLang="cs-CZ" i="1" dirty="0">
                <a:latin typeface="Symbol" panose="05050102010706020507" pitchFamily="18" charset="2"/>
              </a:rPr>
              <a:t>c</a:t>
            </a:r>
            <a:r>
              <a:rPr lang="cs-CZ" altLang="cs-CZ" baseline="30000" dirty="0"/>
              <a:t>2</a:t>
            </a:r>
            <a:r>
              <a:rPr lang="cs-CZ" altLang="cs-CZ" dirty="0"/>
              <a:t> test zhoršení modelu po vyřazení daného prediktoru (tzv. </a:t>
            </a:r>
            <a:r>
              <a:rPr lang="cs-CZ" altLang="cs-CZ" b="1" dirty="0" err="1"/>
              <a:t>likelihood</a:t>
            </a:r>
            <a:r>
              <a:rPr lang="cs-CZ" altLang="cs-CZ" b="1" dirty="0"/>
              <a:t>-ratio test</a:t>
            </a:r>
            <a:r>
              <a:rPr lang="cs-CZ" altLang="cs-CZ" dirty="0"/>
              <a:t>)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Další indikátory kvality modelu</a:t>
            </a:r>
          </a:p>
        </p:txBody>
      </p:sp>
      <p:sp>
        <p:nvSpPr>
          <p:cNvPr id="2662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400" dirty="0"/>
              <a:t>Klasifikační tabulka – úspěšnost predikce</a:t>
            </a:r>
          </a:p>
          <a:p>
            <a:pPr lvl="1"/>
            <a:r>
              <a:rPr lang="cs-CZ" altLang="cs-CZ" sz="2000" dirty="0"/>
              <a:t>srovnání predikovaného a skutečného stavu</a:t>
            </a:r>
          </a:p>
          <a:p>
            <a:pPr lvl="1"/>
            <a:r>
              <a:rPr lang="cs-CZ" altLang="cs-CZ" sz="2000" dirty="0"/>
              <a:t>„reality-</a:t>
            </a:r>
            <a:r>
              <a:rPr lang="cs-CZ" altLang="cs-CZ" sz="2000" dirty="0" err="1"/>
              <a:t>check</a:t>
            </a:r>
            <a:r>
              <a:rPr lang="cs-CZ" altLang="cs-CZ" sz="2000" dirty="0"/>
              <a:t>“, i krásně signifikantní model může neuspokojivě predikovat</a:t>
            </a:r>
          </a:p>
          <a:p>
            <a:r>
              <a:rPr lang="en-US" altLang="cs-CZ" sz="2400" dirty="0"/>
              <a:t>Hosmer-</a:t>
            </a:r>
            <a:r>
              <a:rPr lang="en-US" altLang="cs-CZ" sz="2400" dirty="0" err="1"/>
              <a:t>Lem</a:t>
            </a:r>
            <a:r>
              <a:rPr lang="cs-CZ" altLang="cs-CZ" sz="2400" dirty="0"/>
              <a:t>e</a:t>
            </a:r>
            <a:r>
              <a:rPr lang="en-US" altLang="cs-CZ" sz="2400" dirty="0"/>
              <a:t>show Goodness of Fit Test</a:t>
            </a:r>
            <a:endParaRPr lang="cs-CZ" altLang="cs-CZ" sz="2400" dirty="0"/>
          </a:p>
          <a:p>
            <a:pPr lvl="1"/>
            <a:r>
              <a:rPr lang="cs-CZ" altLang="cs-CZ" sz="2000" dirty="0"/>
              <a:t>také srovnává </a:t>
            </a:r>
            <a:r>
              <a:rPr lang="cs-CZ" altLang="cs-CZ" sz="2000" dirty="0" err="1"/>
              <a:t>predikovné</a:t>
            </a:r>
            <a:r>
              <a:rPr lang="cs-CZ" altLang="cs-CZ" sz="2000" dirty="0"/>
              <a:t> a pozorované hodnoty závislé</a:t>
            </a:r>
          </a:p>
          <a:p>
            <a:pPr lvl="1"/>
            <a:r>
              <a:rPr lang="cs-CZ" altLang="cs-CZ" sz="2000" dirty="0" err="1"/>
              <a:t>GoF</a:t>
            </a:r>
            <a:r>
              <a:rPr lang="cs-CZ" altLang="cs-CZ" sz="2000" dirty="0"/>
              <a:t> test</a:t>
            </a:r>
            <a:r>
              <a:rPr lang="en-US" altLang="cs-CZ" sz="2000" dirty="0"/>
              <a:t> &gt;&gt; ne</a:t>
            </a:r>
            <a:r>
              <a:rPr lang="cs-CZ" altLang="cs-CZ" sz="2000" dirty="0"/>
              <a:t>chceme, aby byl signifikantní</a:t>
            </a:r>
            <a:r>
              <a:rPr lang="en-US" altLang="cs-CZ" sz="2000" dirty="0"/>
              <a:t> </a:t>
            </a:r>
            <a:endParaRPr lang="cs-CZ" altLang="cs-CZ" sz="2000" dirty="0"/>
          </a:p>
          <a:p>
            <a:r>
              <a:rPr lang="cs-CZ" altLang="cs-CZ" sz="2400" dirty="0"/>
              <a:t>Klasifikační diagram (</a:t>
            </a:r>
            <a:r>
              <a:rPr lang="cs-CZ" altLang="cs-CZ" sz="2400" dirty="0" err="1"/>
              <a:t>classification</a:t>
            </a:r>
            <a:r>
              <a:rPr lang="cs-CZ" altLang="cs-CZ" sz="2400" dirty="0"/>
              <a:t> plot)</a:t>
            </a:r>
          </a:p>
          <a:p>
            <a:r>
              <a:rPr lang="cs-CZ" altLang="cs-CZ" sz="2400" dirty="0"/>
              <a:t>Diagnostika reziduí a vlivných případů (jako v </a:t>
            </a:r>
            <a:r>
              <a:rPr lang="cs-CZ" altLang="cs-CZ" sz="2400" dirty="0" err="1"/>
              <a:t>LinReg</a:t>
            </a:r>
            <a:r>
              <a:rPr lang="cs-CZ" altLang="cs-CZ" sz="2400" dirty="0"/>
              <a:t>)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Praktické problémy</a:t>
            </a:r>
          </a:p>
        </p:txBody>
      </p:sp>
      <p:sp>
        <p:nvSpPr>
          <p:cNvPr id="2765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400"/>
              <a:t>Regresní koeficienty se nevypočítávají, ale iteračně odhadují. </a:t>
            </a:r>
          </a:p>
          <a:p>
            <a:r>
              <a:rPr lang="cs-CZ" altLang="cs-CZ" sz="2400"/>
              <a:t>Iterace nemusí vždy proběhnout úspěšně</a:t>
            </a:r>
          </a:p>
          <a:p>
            <a:pPr lvl="1"/>
            <a:r>
              <a:rPr lang="cs-CZ" altLang="cs-CZ" sz="2000"/>
              <a:t>nemusí konvergovat</a:t>
            </a:r>
          </a:p>
          <a:p>
            <a:pPr lvl="1"/>
            <a:r>
              <a:rPr lang="cs-CZ" altLang="cs-CZ" sz="2000"/>
              <a:t>mohou se vyskytnout bláznivé hodnoty</a:t>
            </a:r>
          </a:p>
          <a:p>
            <a:r>
              <a:rPr lang="cs-CZ" altLang="cs-CZ" sz="2400"/>
              <a:t>Problematické výsledky naznačují nedostatky v datech</a:t>
            </a:r>
          </a:p>
          <a:p>
            <a:pPr lvl="1"/>
            <a:r>
              <a:rPr lang="cs-CZ" altLang="cs-CZ" sz="2000"/>
              <a:t>při absenci některé z kombinace hodnot prediktorů a závislé</a:t>
            </a:r>
          </a:p>
          <a:p>
            <a:pPr lvl="1"/>
            <a:r>
              <a:rPr lang="cs-CZ" altLang="cs-CZ" sz="2000"/>
              <a:t>při dokonalé predikci</a:t>
            </a:r>
          </a:p>
          <a:p>
            <a:r>
              <a:rPr lang="cs-CZ" altLang="cs-CZ" sz="2400"/>
              <a:t>LR je náročná na velikost vzorku</a:t>
            </a:r>
          </a:p>
          <a:p>
            <a:pPr lvl="1"/>
            <a:endParaRPr lang="cs-CZ" altLang="cs-CZ" sz="240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Předpoklady logistického modelu</a:t>
            </a:r>
          </a:p>
        </p:txBody>
      </p:sp>
      <p:sp>
        <p:nvSpPr>
          <p:cNvPr id="286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Není jich mnoho</a:t>
            </a:r>
          </a:p>
          <a:p>
            <a:r>
              <a:rPr lang="cs-CZ" altLang="cs-CZ"/>
              <a:t>Linearita – předpoklad lineárního vztahu mezi spojitými prediktory a logitem závislé.</a:t>
            </a:r>
          </a:p>
          <a:p>
            <a:r>
              <a:rPr lang="cs-CZ" altLang="cs-CZ"/>
              <a:t>Nezávislost reziduí</a:t>
            </a:r>
          </a:p>
          <a:p>
            <a:r>
              <a:rPr lang="cs-CZ" altLang="cs-CZ"/>
              <a:t>Implicitně dostatek dat – měly by se vyskytovat všechny kombinace kategorických prediktorů</a:t>
            </a:r>
          </a:p>
          <a:p>
            <a:r>
              <a:rPr lang="cs-CZ" altLang="cs-CZ"/>
              <a:t>Multikolinearita je stejným problémem jako u LinReg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Obecně budování modelu</a:t>
            </a:r>
          </a:p>
        </p:txBody>
      </p:sp>
      <p:sp>
        <p:nvSpPr>
          <p:cNvPr id="296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Vzhledem k nárokům na velikost vzorku větší tlak na jednoduchost modelu</a:t>
            </a:r>
          </a:p>
          <a:p>
            <a:r>
              <a:rPr lang="cs-CZ" altLang="cs-CZ" i="1"/>
              <a:t>Explorace</a:t>
            </a:r>
            <a:r>
              <a:rPr lang="cs-CZ" altLang="cs-CZ"/>
              <a:t>: </a:t>
            </a:r>
            <a:r>
              <a:rPr lang="en-US" altLang="cs-CZ"/>
              <a:t>Vlo</a:t>
            </a:r>
            <a:r>
              <a:rPr lang="cs-CZ" altLang="cs-CZ"/>
              <a:t>žit všechny prediktory a postupně ubírat – cílem je parsimonie (úspornost) </a:t>
            </a:r>
          </a:p>
          <a:p>
            <a:r>
              <a:rPr lang="cs-CZ" altLang="cs-CZ" i="1"/>
              <a:t>Testování hypotéz</a:t>
            </a:r>
            <a:r>
              <a:rPr lang="cs-CZ" altLang="cs-CZ"/>
              <a:t>: vložit, co implikuje teorie, smysluplně po blocích</a:t>
            </a:r>
          </a:p>
          <a:p>
            <a:endParaRPr lang="cs-CZ" altLang="cs-CZ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Reportování</a:t>
            </a:r>
          </a:p>
        </p:txBody>
      </p:sp>
      <p:sp>
        <p:nvSpPr>
          <p:cNvPr id="307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Field 19.7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Kam dál?</a:t>
            </a:r>
          </a:p>
        </p:txBody>
      </p:sp>
      <p:sp>
        <p:nvSpPr>
          <p:cNvPr id="317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ordinální regrese</a:t>
            </a:r>
          </a:p>
          <a:p>
            <a:r>
              <a:rPr lang="cs-CZ" altLang="cs-CZ" dirty="0" err="1"/>
              <a:t>multinomiální</a:t>
            </a:r>
            <a:r>
              <a:rPr lang="cs-CZ" altLang="cs-CZ" dirty="0"/>
              <a:t> regrese</a:t>
            </a:r>
          </a:p>
          <a:p>
            <a:endParaRPr lang="cs-CZ" altLang="cs-CZ" dirty="0"/>
          </a:p>
          <a:p>
            <a:r>
              <a:rPr lang="cs-CZ" altLang="cs-CZ" dirty="0"/>
              <a:t>Generalizovaný lineární model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Seminární úkol</a:t>
            </a:r>
          </a:p>
        </p:txBody>
      </p:sp>
      <p:sp>
        <p:nvSpPr>
          <p:cNvPr id="32771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181726" cy="4267200"/>
          </a:xfrm>
        </p:spPr>
        <p:txBody>
          <a:bodyPr/>
          <a:lstStyle/>
          <a:p>
            <a:r>
              <a:rPr lang="cs-CZ" altLang="cs-CZ" sz="2800" dirty="0" err="1"/>
              <a:t>Connie</a:t>
            </a:r>
            <a:r>
              <a:rPr lang="cs-CZ" altLang="cs-CZ" sz="2800" dirty="0"/>
              <a:t> data</a:t>
            </a:r>
          </a:p>
          <a:p>
            <a:r>
              <a:rPr lang="cs-CZ" altLang="cs-CZ" sz="2800" dirty="0"/>
              <a:t>Predikujeme b05h (</a:t>
            </a:r>
            <a:r>
              <a:rPr lang="cs-CZ" altLang="cs-CZ" sz="2800" dirty="0" err="1"/>
              <a:t>dobrovolničení</a:t>
            </a:r>
            <a:r>
              <a:rPr lang="cs-CZ" altLang="cs-CZ" sz="2800" dirty="0"/>
              <a:t>)</a:t>
            </a:r>
          </a:p>
          <a:p>
            <a:pPr lvl="1"/>
            <a:r>
              <a:rPr lang="cs-CZ" altLang="cs-CZ" sz="2400" dirty="0"/>
              <a:t>vzděláním otce</a:t>
            </a:r>
            <a:endParaRPr lang="cs-CZ" altLang="cs-CZ" sz="2400" i="1" dirty="0"/>
          </a:p>
          <a:p>
            <a:pPr lvl="1"/>
            <a:r>
              <a:rPr lang="cs-CZ" altLang="cs-CZ" sz="2400" dirty="0"/>
              <a:t>hodnotami: </a:t>
            </a:r>
            <a:r>
              <a:rPr lang="cs-CZ" altLang="cs-CZ" sz="2400" dirty="0" err="1"/>
              <a:t>hod_mat</a:t>
            </a:r>
            <a:r>
              <a:rPr lang="cs-CZ" altLang="cs-CZ" sz="2400" dirty="0"/>
              <a:t> </a:t>
            </a:r>
            <a:r>
              <a:rPr lang="cs-CZ" altLang="cs-CZ" sz="2400" dirty="0" err="1"/>
              <a:t>hod_eco</a:t>
            </a:r>
            <a:r>
              <a:rPr lang="cs-CZ" altLang="cs-CZ" sz="2400" dirty="0"/>
              <a:t> </a:t>
            </a:r>
            <a:r>
              <a:rPr lang="cs-CZ" altLang="cs-CZ" sz="2400" dirty="0" err="1"/>
              <a:t>hod_infl</a:t>
            </a:r>
            <a:r>
              <a:rPr lang="cs-CZ" altLang="cs-CZ" sz="2400" dirty="0"/>
              <a:t> </a:t>
            </a:r>
            <a:r>
              <a:rPr lang="cs-CZ" altLang="cs-CZ" sz="2400" dirty="0" err="1"/>
              <a:t>sko_zap</a:t>
            </a:r>
            <a:r>
              <a:rPr lang="cs-CZ" altLang="cs-CZ" sz="2400" dirty="0"/>
              <a:t> </a:t>
            </a:r>
            <a:r>
              <a:rPr lang="cs-CZ" altLang="cs-CZ" sz="2400" dirty="0" err="1"/>
              <a:t>hod_edu</a:t>
            </a:r>
            <a:endParaRPr lang="cs-CZ" altLang="cs-CZ" sz="2400" i="1" dirty="0"/>
          </a:p>
          <a:p>
            <a:pPr lvl="1"/>
            <a:r>
              <a:rPr lang="cs-CZ" altLang="cs-CZ" sz="2400" i="1" dirty="0"/>
              <a:t>? </a:t>
            </a:r>
            <a:r>
              <a:rPr lang="cs-CZ" altLang="cs-CZ" sz="2400" dirty="0"/>
              <a:t>je efekt </a:t>
            </a:r>
            <a:r>
              <a:rPr lang="cs-CZ" altLang="cs-CZ" sz="2400" dirty="0" err="1"/>
              <a:t>hod_eco</a:t>
            </a:r>
            <a:r>
              <a:rPr lang="cs-CZ" altLang="cs-CZ" sz="2400" dirty="0"/>
              <a:t> moderován generací (1995-2010)?</a:t>
            </a:r>
            <a:endParaRPr lang="cs-CZ" altLang="cs-CZ" sz="2400" i="1" dirty="0"/>
          </a:p>
          <a:p>
            <a:r>
              <a:rPr lang="cs-CZ" altLang="cs-CZ" sz="2400" dirty="0"/>
              <a:t>Popsat výsledný model</a:t>
            </a:r>
          </a:p>
          <a:p>
            <a:pPr lvl="1"/>
            <a:r>
              <a:rPr lang="cs-CZ" altLang="cs-CZ" sz="2000" dirty="0"/>
              <a:t>Kvalita modelu – testy, klasifikační úspěšnost, předpoklady, vlivné případy</a:t>
            </a:r>
          </a:p>
          <a:p>
            <a:pPr lvl="1"/>
            <a:r>
              <a:rPr lang="cs-CZ" altLang="cs-CZ" sz="2000" dirty="0"/>
              <a:t>Vliv prediktorů – testy, interpretace, ilustrovat predikovanými pravděpodobnostmi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Nejprve využijme</a:t>
            </a:r>
            <a:br>
              <a:rPr lang="cs-CZ" altLang="cs-CZ"/>
            </a:br>
            <a:r>
              <a:rPr lang="cs-CZ" altLang="cs-CZ"/>
              <a:t>informaci o náušnici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náušnice nosí 23% mužů  a 85% žen</a:t>
            </a:r>
          </a:p>
          <a:p>
            <a:endParaRPr lang="cs-CZ" altLang="cs-CZ" dirty="0"/>
          </a:p>
          <a:p>
            <a:r>
              <a:rPr lang="cs-CZ" altLang="cs-CZ" i="1" dirty="0"/>
              <a:t>P</a:t>
            </a:r>
            <a:r>
              <a:rPr lang="cs-CZ" altLang="cs-CZ" dirty="0"/>
              <a:t>(</a:t>
            </a:r>
            <a:r>
              <a:rPr lang="cs-CZ" altLang="cs-CZ" dirty="0" err="1"/>
              <a:t>nosí|žena</a:t>
            </a:r>
            <a:r>
              <a:rPr lang="cs-CZ" altLang="cs-CZ" dirty="0"/>
              <a:t>)=85% a </a:t>
            </a:r>
            <a:r>
              <a:rPr lang="cs-CZ" altLang="cs-CZ" i="1" dirty="0"/>
              <a:t>P</a:t>
            </a:r>
            <a:r>
              <a:rPr lang="cs-CZ" altLang="cs-CZ" dirty="0"/>
              <a:t>(</a:t>
            </a:r>
            <a:r>
              <a:rPr lang="cs-CZ" altLang="cs-CZ" dirty="0" err="1"/>
              <a:t>nosí|muž</a:t>
            </a:r>
            <a:r>
              <a:rPr lang="cs-CZ" altLang="cs-CZ" dirty="0"/>
              <a:t>)=23% </a:t>
            </a:r>
          </a:p>
          <a:p>
            <a:r>
              <a:rPr lang="cs-CZ" altLang="cs-CZ" dirty="0"/>
              <a:t>Jenže my víme, že nosí a potřebujeme pravděpodobnost pohlaví – </a:t>
            </a:r>
            <a:r>
              <a:rPr lang="cs-CZ" altLang="cs-CZ" i="1" dirty="0"/>
              <a:t>P</a:t>
            </a:r>
            <a:r>
              <a:rPr lang="cs-CZ" altLang="cs-CZ" dirty="0"/>
              <a:t>(</a:t>
            </a:r>
            <a:r>
              <a:rPr lang="cs-CZ" altLang="cs-CZ" dirty="0" err="1"/>
              <a:t>žena|nosí</a:t>
            </a:r>
            <a:r>
              <a:rPr lang="cs-CZ" altLang="cs-CZ" dirty="0"/>
              <a:t>)=?</a:t>
            </a:r>
          </a:p>
          <a:p>
            <a:r>
              <a:rPr lang="cs-CZ" altLang="cs-CZ" sz="2800" i="1" dirty="0"/>
              <a:t>P</a:t>
            </a:r>
            <a:r>
              <a:rPr lang="cs-CZ" altLang="cs-CZ" sz="2800" dirty="0"/>
              <a:t>(</a:t>
            </a:r>
            <a:r>
              <a:rPr lang="cs-CZ" altLang="cs-CZ" sz="2800" dirty="0" err="1"/>
              <a:t>ž|n</a:t>
            </a:r>
            <a:r>
              <a:rPr lang="cs-CZ" altLang="cs-CZ" sz="2800" dirty="0"/>
              <a:t>)  	=</a:t>
            </a:r>
            <a:r>
              <a:rPr lang="cs-CZ" altLang="cs-CZ" sz="2800" i="1" dirty="0"/>
              <a:t>P</a:t>
            </a:r>
            <a:r>
              <a:rPr lang="cs-CZ" altLang="cs-CZ" sz="2800" dirty="0"/>
              <a:t>(</a:t>
            </a:r>
            <a:r>
              <a:rPr lang="cs-CZ" altLang="cs-CZ" sz="2800" dirty="0" err="1"/>
              <a:t>n|ž</a:t>
            </a:r>
            <a:r>
              <a:rPr lang="cs-CZ" altLang="cs-CZ" sz="2800" dirty="0"/>
              <a:t>)</a:t>
            </a:r>
            <a:r>
              <a:rPr lang="cs-CZ" altLang="cs-CZ" sz="2800" i="1" dirty="0"/>
              <a:t>P</a:t>
            </a:r>
            <a:r>
              <a:rPr lang="cs-CZ" altLang="cs-CZ" sz="2800" dirty="0"/>
              <a:t>(ž)/</a:t>
            </a:r>
            <a:r>
              <a:rPr lang="cs-CZ" altLang="cs-CZ" sz="2800" i="1" dirty="0"/>
              <a:t>P</a:t>
            </a:r>
            <a:r>
              <a:rPr lang="cs-CZ" altLang="cs-CZ" sz="2800" dirty="0"/>
              <a:t>(n)  =</a:t>
            </a:r>
          </a:p>
          <a:p>
            <a:pPr marL="0" indent="0">
              <a:buNone/>
            </a:pPr>
            <a:r>
              <a:rPr lang="cs-CZ" altLang="cs-CZ" sz="2800" i="1" dirty="0"/>
              <a:t>             	=P</a:t>
            </a:r>
            <a:r>
              <a:rPr lang="cs-CZ" altLang="cs-CZ" sz="2800" dirty="0"/>
              <a:t>(</a:t>
            </a:r>
            <a:r>
              <a:rPr lang="cs-CZ" altLang="cs-CZ" sz="2800" dirty="0" err="1"/>
              <a:t>n|ž</a:t>
            </a:r>
            <a:r>
              <a:rPr lang="cs-CZ" altLang="cs-CZ" sz="2800" dirty="0"/>
              <a:t>)</a:t>
            </a:r>
            <a:r>
              <a:rPr lang="cs-CZ" altLang="cs-CZ" sz="2800" i="1" dirty="0"/>
              <a:t>P</a:t>
            </a:r>
            <a:r>
              <a:rPr lang="cs-CZ" altLang="cs-CZ" sz="2800" dirty="0"/>
              <a:t>(ž)/(</a:t>
            </a:r>
            <a:r>
              <a:rPr lang="cs-CZ" altLang="cs-CZ" sz="2800" i="1" dirty="0"/>
              <a:t>P</a:t>
            </a:r>
            <a:r>
              <a:rPr lang="cs-CZ" altLang="cs-CZ" sz="2800" dirty="0"/>
              <a:t>(</a:t>
            </a:r>
            <a:r>
              <a:rPr lang="cs-CZ" altLang="cs-CZ" sz="2800" dirty="0" err="1"/>
              <a:t>n|ž</a:t>
            </a:r>
            <a:r>
              <a:rPr lang="cs-CZ" altLang="cs-CZ" sz="2800" dirty="0"/>
              <a:t>)</a:t>
            </a:r>
            <a:r>
              <a:rPr lang="cs-CZ" altLang="cs-CZ" sz="2800" i="1" dirty="0"/>
              <a:t>P</a:t>
            </a:r>
            <a:r>
              <a:rPr lang="cs-CZ" altLang="cs-CZ" sz="2800" dirty="0"/>
              <a:t>(ž)+</a:t>
            </a:r>
            <a:r>
              <a:rPr lang="cs-CZ" altLang="cs-CZ" sz="2800" i="1" dirty="0"/>
              <a:t>P</a:t>
            </a:r>
            <a:r>
              <a:rPr lang="cs-CZ" altLang="cs-CZ" sz="2800" dirty="0"/>
              <a:t>(</a:t>
            </a:r>
            <a:r>
              <a:rPr lang="cs-CZ" altLang="cs-CZ" sz="2800" dirty="0" err="1"/>
              <a:t>n|m</a:t>
            </a:r>
            <a:r>
              <a:rPr lang="cs-CZ" altLang="cs-CZ" sz="2800" dirty="0"/>
              <a:t>)</a:t>
            </a:r>
            <a:r>
              <a:rPr lang="cs-CZ" altLang="cs-CZ" sz="2800" i="1" dirty="0"/>
              <a:t>P</a:t>
            </a:r>
            <a:r>
              <a:rPr lang="cs-CZ" altLang="cs-CZ" sz="2800" dirty="0"/>
              <a:t>(m))=</a:t>
            </a:r>
          </a:p>
          <a:p>
            <a:pPr marL="0" indent="0">
              <a:buNone/>
            </a:pPr>
            <a:r>
              <a:rPr lang="cs-CZ" altLang="cs-CZ" sz="2800" dirty="0"/>
              <a:t>          	=0,85*</a:t>
            </a:r>
            <a:r>
              <a:rPr lang="cs-CZ" altLang="cs-CZ" sz="2800" b="1" dirty="0"/>
              <a:t>0,5</a:t>
            </a:r>
            <a:r>
              <a:rPr lang="cs-CZ" altLang="cs-CZ" sz="2800" dirty="0"/>
              <a:t>/(0,85*0,5+0,23*0,5) = </a:t>
            </a:r>
            <a:r>
              <a:rPr lang="cs-CZ" altLang="cs-CZ" sz="2800" b="1" dirty="0"/>
              <a:t>0,79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260648"/>
            <a:ext cx="8001000" cy="5759151"/>
          </a:xfrm>
        </p:spPr>
        <p:txBody>
          <a:bodyPr/>
          <a:lstStyle/>
          <a:p>
            <a:pPr marL="0" indent="0">
              <a:buNone/>
            </a:pPr>
            <a:r>
              <a:rPr lang="en-US" altLang="cs-CZ" sz="1800" dirty="0"/>
              <a:t>CROSSTABS</a:t>
            </a:r>
          </a:p>
          <a:p>
            <a:pPr marL="0" indent="0">
              <a:buNone/>
            </a:pPr>
            <a:r>
              <a:rPr lang="en-US" altLang="cs-CZ" sz="1800" dirty="0"/>
              <a:t>  /TABLES=</a:t>
            </a:r>
            <a:r>
              <a:rPr lang="en-US" altLang="cs-CZ" sz="1800" dirty="0" err="1"/>
              <a:t>pohlavi</a:t>
            </a:r>
            <a:r>
              <a:rPr lang="en-US" altLang="cs-CZ" sz="1800" dirty="0"/>
              <a:t> BY </a:t>
            </a:r>
            <a:r>
              <a:rPr lang="en-US" altLang="cs-CZ" sz="1800" dirty="0" err="1"/>
              <a:t>nausnice</a:t>
            </a:r>
            <a:endParaRPr lang="en-US" altLang="cs-CZ" sz="1800" dirty="0"/>
          </a:p>
          <a:p>
            <a:pPr marL="0" indent="0">
              <a:buNone/>
            </a:pPr>
            <a:r>
              <a:rPr lang="en-US" altLang="cs-CZ" sz="1800" dirty="0"/>
              <a:t>  /CELLS=COUNT </a:t>
            </a:r>
            <a:r>
              <a:rPr lang="cs-CZ" altLang="cs-CZ" sz="1800" dirty="0"/>
              <a:t>ROW</a:t>
            </a:r>
            <a:r>
              <a:rPr lang="en-US" altLang="cs-CZ" sz="1800" dirty="0"/>
              <a:t>   </a:t>
            </a:r>
            <a:endParaRPr lang="cs-CZ" altLang="cs-CZ" sz="1800" dirty="0"/>
          </a:p>
          <a:p>
            <a:pPr marL="0" indent="0">
              <a:buNone/>
            </a:pPr>
            <a:r>
              <a:rPr lang="cs-CZ" altLang="cs-CZ" sz="1800" dirty="0"/>
              <a:t>  </a:t>
            </a:r>
            <a:r>
              <a:rPr lang="en-US" altLang="cs-CZ" sz="1800" dirty="0"/>
              <a:t>/COUNT ROUND CELL.</a:t>
            </a:r>
            <a:endParaRPr lang="cs-CZ" sz="1800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986" y="1916832"/>
            <a:ext cx="8993246" cy="3888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37445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Nejprve využijme</a:t>
            </a:r>
            <a:br>
              <a:rPr lang="cs-CZ" altLang="cs-CZ"/>
            </a:br>
            <a:r>
              <a:rPr lang="cs-CZ" altLang="cs-CZ"/>
              <a:t>informaci o náušnici</a:t>
            </a:r>
          </a:p>
        </p:txBody>
      </p:sp>
      <p:sp>
        <p:nvSpPr>
          <p:cNvPr id="8195" name="Zástupný symbol pro obsah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xfrm>
            <a:off x="611560" y="1628800"/>
            <a:ext cx="8253734" cy="4556720"/>
          </a:xfrm>
          <a:blipFill rotWithShape="1">
            <a:blip r:embed="rId3"/>
            <a:stretch>
              <a:fillRect l="-1477" b="-134"/>
            </a:stretch>
          </a:blipFill>
          <a:extLst/>
        </p:spPr>
        <p:txBody>
          <a:bodyPr/>
          <a:lstStyle/>
          <a:p>
            <a:pPr marL="0" indent="0">
              <a:buNone/>
              <a:defRPr/>
            </a:pPr>
            <a:r>
              <a:rPr lang="cs-CZ" dirty="0">
                <a:noFill/>
              </a:rPr>
              <a:t> </a:t>
            </a:r>
            <a:endParaRPr lang="cs-CZ" i="1" dirty="0">
              <a:noFill/>
            </a:endParaRPr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73" t="9682" r="2492" b="1778"/>
          <a:stretch>
            <a:fillRect/>
          </a:stretch>
        </p:blipFill>
        <p:spPr bwMode="auto">
          <a:xfrm>
            <a:off x="5219700" y="44450"/>
            <a:ext cx="3779838" cy="201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5580112" y="5271591"/>
            <a:ext cx="288032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9768205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A co informace o </a:t>
            </a:r>
            <a:br>
              <a:rPr lang="cs-CZ" altLang="cs-CZ"/>
            </a:br>
            <a:r>
              <a:rPr lang="cs-CZ" altLang="cs-CZ"/>
              <a:t>emočních adjektivech?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397875" cy="4267200"/>
          </a:xfrm>
        </p:spPr>
        <p:txBody>
          <a:bodyPr/>
          <a:lstStyle/>
          <a:p>
            <a:pPr>
              <a:defRPr/>
            </a:pPr>
            <a:r>
              <a:rPr lang="cs-CZ" sz="2400" dirty="0"/>
              <a:t>Z těch, kdo mají e=8, je 7/8žen a 1/8 mužů </a:t>
            </a:r>
            <a:r>
              <a:rPr lang="cs-CZ" sz="2400" i="1" dirty="0"/>
              <a:t>O</a:t>
            </a:r>
            <a:r>
              <a:rPr lang="cs-CZ" sz="1800" dirty="0"/>
              <a:t>(žena</a:t>
            </a:r>
            <a:r>
              <a:rPr lang="en-US" sz="1800" dirty="0"/>
              <a:t>|e</a:t>
            </a:r>
            <a:r>
              <a:rPr lang="cs-CZ" sz="1800" dirty="0"/>
              <a:t>=8)</a:t>
            </a:r>
            <a:r>
              <a:rPr lang="cs-CZ" sz="2400" dirty="0"/>
              <a:t>=7  ….ale dat je málo a nevyužíváme informaci o rozložení</a:t>
            </a:r>
          </a:p>
          <a:p>
            <a:pPr>
              <a:defRPr/>
            </a:pPr>
            <a:r>
              <a:rPr lang="cs-CZ" sz="2400" dirty="0"/>
              <a:t>Předpokládáme-li v populaci normální rozložení…</a:t>
            </a:r>
          </a:p>
          <a:p>
            <a:pPr lvl="1">
              <a:defRPr/>
            </a:pPr>
            <a:r>
              <a:rPr lang="cs-CZ" sz="2000" dirty="0"/>
              <a:t>P</a:t>
            </a:r>
            <a:r>
              <a:rPr lang="cs-CZ" sz="1600" dirty="0"/>
              <a:t>(e</a:t>
            </a:r>
            <a:r>
              <a:rPr lang="en-US" sz="1600" dirty="0"/>
              <a:t>≥8|</a:t>
            </a:r>
            <a:r>
              <a:rPr lang="cs-CZ" sz="1600" dirty="0"/>
              <a:t>žena)</a:t>
            </a:r>
            <a:r>
              <a:rPr lang="cs-CZ" sz="2000" dirty="0"/>
              <a:t>=</a:t>
            </a:r>
            <a:r>
              <a:rPr lang="cs-CZ" sz="2000" dirty="0" err="1"/>
              <a:t>normsdist</a:t>
            </a:r>
            <a:r>
              <a:rPr lang="cs-CZ" sz="2000" dirty="0"/>
              <a:t>(-0,3)=0,62</a:t>
            </a:r>
          </a:p>
          <a:p>
            <a:pPr lvl="1">
              <a:defRPr/>
            </a:pPr>
            <a:r>
              <a:rPr lang="cs-CZ" sz="2000" dirty="0"/>
              <a:t>P</a:t>
            </a:r>
            <a:r>
              <a:rPr lang="cs-CZ" sz="1600" dirty="0"/>
              <a:t>(ž</a:t>
            </a:r>
            <a:r>
              <a:rPr lang="en-US" sz="1600" dirty="0"/>
              <a:t>|</a:t>
            </a:r>
            <a:r>
              <a:rPr lang="cs-CZ" sz="1600" dirty="0"/>
              <a:t>e</a:t>
            </a:r>
            <a:r>
              <a:rPr lang="en-US" sz="1600" dirty="0"/>
              <a:t>≥8</a:t>
            </a:r>
            <a:r>
              <a:rPr lang="cs-CZ" sz="1600" dirty="0"/>
              <a:t>)</a:t>
            </a:r>
            <a:r>
              <a:rPr lang="cs-CZ" sz="2000" dirty="0"/>
              <a:t>=</a:t>
            </a:r>
            <a:r>
              <a:rPr lang="en-US" sz="2000" dirty="0"/>
              <a:t>[</a:t>
            </a:r>
            <a:r>
              <a:rPr lang="cs-CZ" sz="2000" dirty="0"/>
              <a:t>P</a:t>
            </a:r>
            <a:r>
              <a:rPr lang="cs-CZ" sz="1600" dirty="0"/>
              <a:t>(e</a:t>
            </a:r>
            <a:r>
              <a:rPr lang="en-US" sz="1600" dirty="0"/>
              <a:t>≥8|</a:t>
            </a:r>
            <a:r>
              <a:rPr lang="cs-CZ" sz="1600" dirty="0"/>
              <a:t>ž)</a:t>
            </a:r>
            <a:r>
              <a:rPr lang="cs-CZ" sz="2000" dirty="0"/>
              <a:t>*P</a:t>
            </a:r>
            <a:r>
              <a:rPr lang="cs-CZ" sz="1600" dirty="0"/>
              <a:t>(ž)</a:t>
            </a:r>
            <a:r>
              <a:rPr lang="en-US" sz="2000" dirty="0"/>
              <a:t>]</a:t>
            </a:r>
            <a:r>
              <a:rPr lang="cs-CZ" sz="2000" dirty="0"/>
              <a:t>/</a:t>
            </a:r>
            <a:r>
              <a:rPr lang="en-US" sz="2000" dirty="0"/>
              <a:t>[</a:t>
            </a:r>
            <a:r>
              <a:rPr lang="cs-CZ" sz="2000" dirty="0"/>
              <a:t>P</a:t>
            </a:r>
            <a:r>
              <a:rPr lang="cs-CZ" sz="1600" dirty="0"/>
              <a:t>(e</a:t>
            </a:r>
            <a:r>
              <a:rPr lang="en-US" sz="1600" dirty="0"/>
              <a:t>≥8|</a:t>
            </a:r>
            <a:r>
              <a:rPr lang="cs-CZ" sz="1600" dirty="0"/>
              <a:t>ž)</a:t>
            </a:r>
            <a:r>
              <a:rPr lang="cs-CZ" sz="2000" dirty="0"/>
              <a:t>*P</a:t>
            </a:r>
            <a:r>
              <a:rPr lang="cs-CZ" sz="1600" dirty="0"/>
              <a:t>(ž)</a:t>
            </a:r>
            <a:r>
              <a:rPr lang="cs-CZ" sz="2000" dirty="0"/>
              <a:t>+P</a:t>
            </a:r>
            <a:r>
              <a:rPr lang="cs-CZ" sz="1600" dirty="0"/>
              <a:t>(e</a:t>
            </a:r>
            <a:r>
              <a:rPr lang="en-US" sz="1600" dirty="0"/>
              <a:t>≥8|m</a:t>
            </a:r>
            <a:r>
              <a:rPr lang="cs-CZ" sz="1600" dirty="0"/>
              <a:t>)</a:t>
            </a:r>
            <a:r>
              <a:rPr lang="cs-CZ" sz="2000" dirty="0"/>
              <a:t>*P</a:t>
            </a:r>
            <a:r>
              <a:rPr lang="cs-CZ" sz="1600" dirty="0"/>
              <a:t>(</a:t>
            </a:r>
            <a:r>
              <a:rPr lang="en-US" sz="1600" dirty="0"/>
              <a:t>m</a:t>
            </a:r>
            <a:r>
              <a:rPr lang="cs-CZ" sz="1600" dirty="0"/>
              <a:t>)</a:t>
            </a:r>
            <a:r>
              <a:rPr lang="en-US" sz="2000" dirty="0"/>
              <a:t>]=</a:t>
            </a:r>
          </a:p>
          <a:p>
            <a:pPr marL="471487" lvl="1" indent="0">
              <a:buFont typeface="Wingdings" panose="05000000000000000000" pitchFamily="2" charset="2"/>
              <a:buNone/>
              <a:defRPr/>
            </a:pPr>
            <a:r>
              <a:rPr lang="en-US" sz="2000" dirty="0"/>
              <a:t>	=[0,62*0,5]/[0,62*0,5+0,09*0,5]=0,87   … </a:t>
            </a:r>
            <a:r>
              <a:rPr lang="cs-CZ" sz="2000" dirty="0"/>
              <a:t>             </a:t>
            </a:r>
            <a:r>
              <a:rPr lang="en-US" sz="2000" i="1" dirty="0"/>
              <a:t>O</a:t>
            </a:r>
            <a:r>
              <a:rPr lang="cs-CZ" sz="2000" dirty="0"/>
              <a:t>(ž</a:t>
            </a:r>
            <a:r>
              <a:rPr lang="en-US" sz="2000" dirty="0"/>
              <a:t>|</a:t>
            </a:r>
            <a:r>
              <a:rPr lang="cs-CZ" sz="2000" dirty="0"/>
              <a:t>e</a:t>
            </a:r>
            <a:r>
              <a:rPr lang="en-US" sz="2000" dirty="0"/>
              <a:t>≥8)=</a:t>
            </a:r>
            <a:r>
              <a:rPr lang="cs-CZ" sz="2000" dirty="0"/>
              <a:t>6,9</a:t>
            </a:r>
          </a:p>
          <a:p>
            <a:pPr lvl="1">
              <a:defRPr/>
            </a:pPr>
            <a:r>
              <a:rPr lang="cs-CZ" sz="2000" dirty="0"/>
              <a:t>pro e</a:t>
            </a:r>
            <a:r>
              <a:rPr lang="en-US" sz="2000" dirty="0"/>
              <a:t>≥9 </a:t>
            </a:r>
            <a:r>
              <a:rPr lang="cs-CZ" sz="2000" dirty="0"/>
              <a:t>je </a:t>
            </a:r>
            <a:r>
              <a:rPr lang="en-US" sz="2000" i="1" dirty="0"/>
              <a:t>O</a:t>
            </a:r>
            <a:r>
              <a:rPr lang="cs-CZ" sz="2000" dirty="0"/>
              <a:t>(ž</a:t>
            </a:r>
            <a:r>
              <a:rPr lang="en-US" sz="2000" dirty="0"/>
              <a:t>|</a:t>
            </a:r>
            <a:r>
              <a:rPr lang="cs-CZ" sz="2000" dirty="0"/>
              <a:t>e</a:t>
            </a:r>
            <a:r>
              <a:rPr lang="en-US" sz="2000" dirty="0"/>
              <a:t>≥</a:t>
            </a:r>
            <a:r>
              <a:rPr lang="cs-CZ" sz="2000" dirty="0"/>
              <a:t>9</a:t>
            </a:r>
            <a:r>
              <a:rPr lang="en-US" sz="2000" dirty="0"/>
              <a:t>)=</a:t>
            </a:r>
            <a:r>
              <a:rPr lang="cs-CZ" sz="2000" dirty="0"/>
              <a:t>11,8</a:t>
            </a:r>
          </a:p>
          <a:p>
            <a:pPr lvl="1">
              <a:defRPr/>
            </a:pPr>
            <a:r>
              <a:rPr lang="cs-CZ" sz="2000" dirty="0"/>
              <a:t>OR(e</a:t>
            </a:r>
            <a:r>
              <a:rPr lang="en-US" sz="2000" dirty="0"/>
              <a:t>≥9 </a:t>
            </a:r>
            <a:r>
              <a:rPr lang="cs-CZ" sz="2000" dirty="0"/>
              <a:t>ku e</a:t>
            </a:r>
            <a:r>
              <a:rPr lang="en-US" sz="2000" dirty="0"/>
              <a:t>≥</a:t>
            </a:r>
            <a:r>
              <a:rPr lang="cs-CZ" sz="2000" dirty="0"/>
              <a:t>8</a:t>
            </a:r>
            <a:r>
              <a:rPr lang="en-US" sz="2000" dirty="0"/>
              <a:t> </a:t>
            </a:r>
            <a:r>
              <a:rPr lang="cs-CZ" sz="2000" dirty="0"/>
              <a:t>)=11,8/6,9=1,7</a:t>
            </a:r>
          </a:p>
          <a:p>
            <a:pPr lvl="1">
              <a:defRPr/>
            </a:pPr>
            <a:r>
              <a:rPr lang="cs-CZ" sz="2000" b="1" dirty="0"/>
              <a:t>Poměr šancí </a:t>
            </a:r>
            <a:r>
              <a:rPr lang="cs-CZ" sz="2000" dirty="0"/>
              <a:t>spojený s nárůstem </a:t>
            </a:r>
            <a:r>
              <a:rPr lang="cs-CZ" sz="2000" b="1" i="1" dirty="0" err="1"/>
              <a:t>e.a</a:t>
            </a:r>
            <a:r>
              <a:rPr lang="cs-CZ" sz="2000" b="1" i="1" dirty="0"/>
              <a:t>.</a:t>
            </a:r>
            <a:r>
              <a:rPr lang="cs-CZ" sz="2000" dirty="0"/>
              <a:t> o 1 je 1,7</a:t>
            </a:r>
          </a:p>
          <a:p>
            <a:pPr lvl="1">
              <a:defRPr/>
            </a:pPr>
            <a:endParaRPr lang="cs-CZ" sz="2000" dirty="0"/>
          </a:p>
          <a:p>
            <a:pPr marL="471487" lvl="1" indent="0" algn="ctr">
              <a:buFont typeface="Wingdings" panose="05000000000000000000" pitchFamily="2" charset="2"/>
              <a:buNone/>
              <a:defRPr/>
            </a:pPr>
            <a:r>
              <a:rPr lang="cs-CZ" sz="2000" i="1" dirty="0" err="1"/>
              <a:t>Uff</a:t>
            </a:r>
            <a:r>
              <a:rPr lang="cs-CZ" sz="2000" i="1" dirty="0"/>
              <a:t>, a to jsme nevzali v potaz možnou souvislost mezi nošením náušnic a emočními adjektivy….</a:t>
            </a:r>
          </a:p>
          <a:p>
            <a:pPr lvl="1">
              <a:defRPr/>
            </a:pPr>
            <a:endParaRPr lang="cs-CZ" sz="2000" dirty="0"/>
          </a:p>
        </p:txBody>
      </p:sp>
      <p:pic>
        <p:nvPicPr>
          <p:cNvPr id="1024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513" b="4189"/>
          <a:stretch>
            <a:fillRect/>
          </a:stretch>
        </p:blipFill>
        <p:spPr bwMode="auto">
          <a:xfrm>
            <a:off x="5508625" y="115888"/>
            <a:ext cx="3562350" cy="158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997" b="18996"/>
          <a:stretch>
            <a:fillRect/>
          </a:stretch>
        </p:blipFill>
        <p:spPr bwMode="auto">
          <a:xfrm>
            <a:off x="7713663" y="2997200"/>
            <a:ext cx="1354137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Logistická regrese</a:t>
            </a:r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400" dirty="0"/>
              <a:t>Rozšíření lineární regrese na dichotomické závislé</a:t>
            </a:r>
          </a:p>
          <a:p>
            <a:pPr lvl="1"/>
            <a:r>
              <a:rPr lang="cs-CZ" altLang="cs-CZ" sz="2000" dirty="0"/>
              <a:t>není to lineární regrese, protože nejde o lineární vztah</a:t>
            </a:r>
          </a:p>
          <a:p>
            <a:r>
              <a:rPr lang="cs-CZ" altLang="cs-CZ" sz="2400" dirty="0"/>
              <a:t>Závislou kódujeme 1 (jev nastal) a 0 (jev nenastal)</a:t>
            </a:r>
          </a:p>
          <a:p>
            <a:r>
              <a:rPr lang="cs-CZ" altLang="cs-CZ" sz="2400" i="1" dirty="0"/>
              <a:t>Ideově</a:t>
            </a:r>
            <a:r>
              <a:rPr lang="cs-CZ" altLang="cs-CZ" sz="2400" dirty="0"/>
              <a:t> je závislou proměnnou </a:t>
            </a:r>
            <a:r>
              <a:rPr lang="cs-CZ" altLang="cs-CZ" sz="2400" b="1" dirty="0"/>
              <a:t>pravděpodobnost toho, že jev nastal(nastane)</a:t>
            </a:r>
          </a:p>
          <a:p>
            <a:r>
              <a:rPr lang="cs-CZ" altLang="cs-CZ" sz="2400" dirty="0"/>
              <a:t>Pomocí prediktorů predikujeme, jaká je pravděpodobnost, že jev nastane.</a:t>
            </a:r>
          </a:p>
          <a:p>
            <a:endParaRPr lang="cs-CZ" altLang="cs-CZ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Technický základ logistické regrese 1</a:t>
            </a:r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b="1"/>
              <a:t>šance </a:t>
            </a:r>
            <a:r>
              <a:rPr lang="cs-CZ" altLang="cs-CZ" b="1" i="1"/>
              <a:t>O</a:t>
            </a:r>
            <a:r>
              <a:rPr lang="cs-CZ" altLang="cs-CZ" b="1" baseline="-25000"/>
              <a:t>Y=1</a:t>
            </a:r>
            <a:r>
              <a:rPr lang="cs-CZ" altLang="cs-CZ"/>
              <a:t> = </a:t>
            </a:r>
            <a:r>
              <a:rPr lang="cs-CZ" altLang="cs-CZ" i="1"/>
              <a:t>P</a:t>
            </a:r>
            <a:r>
              <a:rPr lang="cs-CZ" altLang="cs-CZ" baseline="-25000"/>
              <a:t>Y=1</a:t>
            </a:r>
            <a:r>
              <a:rPr lang="cs-CZ" altLang="cs-CZ"/>
              <a:t>/</a:t>
            </a:r>
            <a:r>
              <a:rPr lang="cs-CZ" altLang="cs-CZ" i="1"/>
              <a:t>P</a:t>
            </a:r>
            <a:r>
              <a:rPr lang="cs-CZ" altLang="cs-CZ" baseline="-25000"/>
              <a:t>Y≠1 </a:t>
            </a:r>
            <a:r>
              <a:rPr lang="cs-CZ" altLang="cs-CZ"/>
              <a:t>= </a:t>
            </a:r>
            <a:r>
              <a:rPr lang="cs-CZ" altLang="cs-CZ" i="1"/>
              <a:t>P</a:t>
            </a:r>
            <a:r>
              <a:rPr lang="cs-CZ" altLang="cs-CZ" baseline="-25000"/>
              <a:t>Y=1</a:t>
            </a:r>
            <a:r>
              <a:rPr lang="cs-CZ" altLang="cs-CZ"/>
              <a:t>/(1-</a:t>
            </a:r>
            <a:r>
              <a:rPr lang="cs-CZ" altLang="cs-CZ" i="1"/>
              <a:t>P</a:t>
            </a:r>
            <a:r>
              <a:rPr lang="cs-CZ" altLang="cs-CZ" baseline="-25000"/>
              <a:t>Y=1</a:t>
            </a:r>
            <a:r>
              <a:rPr lang="cs-CZ" altLang="cs-CZ"/>
              <a:t>)</a:t>
            </a:r>
            <a:endParaRPr lang="cs-CZ" altLang="cs-CZ" baseline="-25000"/>
          </a:p>
          <a:p>
            <a:r>
              <a:rPr lang="cs-CZ" altLang="cs-CZ" b="1"/>
              <a:t>ln </a:t>
            </a:r>
            <a:r>
              <a:rPr lang="cs-CZ" altLang="cs-CZ" b="1" i="1"/>
              <a:t>O</a:t>
            </a:r>
            <a:r>
              <a:rPr lang="cs-CZ" altLang="cs-CZ" b="1" baseline="-25000"/>
              <a:t>Y=1</a:t>
            </a:r>
            <a:r>
              <a:rPr lang="cs-CZ" altLang="cs-CZ"/>
              <a:t>  se jmenuje </a:t>
            </a:r>
            <a:r>
              <a:rPr lang="cs-CZ" altLang="cs-CZ" b="1"/>
              <a:t>logit (</a:t>
            </a:r>
            <a:r>
              <a:rPr lang="cs-CZ" altLang="cs-CZ" b="1" i="1"/>
              <a:t>P</a:t>
            </a:r>
            <a:r>
              <a:rPr lang="cs-CZ" altLang="cs-CZ" b="1" baseline="-25000"/>
              <a:t>Y=1</a:t>
            </a:r>
            <a:r>
              <a:rPr lang="cs-CZ" altLang="cs-CZ" b="1"/>
              <a:t>)</a:t>
            </a:r>
          </a:p>
          <a:p>
            <a:endParaRPr lang="cs-CZ" altLang="cs-CZ" b="1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ttp://upload.wikimedia.org/wikipedia/commons/thumb/e/ea/Log.svg/512px-Log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64" t="6445" r="17149" b="9398"/>
          <a:stretch>
            <a:fillRect/>
          </a:stretch>
        </p:blipFill>
        <p:spPr bwMode="auto">
          <a:xfrm>
            <a:off x="1692275" y="115888"/>
            <a:ext cx="6229350" cy="663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Profil">
  <a:themeElements>
    <a:clrScheme name="Pro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egoe U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egoe UI" pitchFamily="34" charset="0"/>
          </a:defRPr>
        </a:defPPr>
      </a:lstStyle>
    </a:lnDef>
  </a:objectDefaults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8982</TotalTime>
  <Words>1304</Words>
  <Application>Microsoft Office PowerPoint</Application>
  <PresentationFormat>Předvádění na obrazovce (4:3)</PresentationFormat>
  <Paragraphs>186</Paragraphs>
  <Slides>27</Slides>
  <Notes>6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27</vt:i4>
      </vt:variant>
    </vt:vector>
  </HeadingPairs>
  <TitlesOfParts>
    <vt:vector size="34" baseType="lpstr">
      <vt:lpstr>Calibri</vt:lpstr>
      <vt:lpstr>Segoe UI</vt:lpstr>
      <vt:lpstr>Symbol</vt:lpstr>
      <vt:lpstr>Wingdings</vt:lpstr>
      <vt:lpstr>Profil</vt:lpstr>
      <vt:lpstr>Editor rovnic 3.0</vt:lpstr>
      <vt:lpstr>Rovnice</vt:lpstr>
      <vt:lpstr>PSY252 Statistická analýza dat v psychologii II Přednáška 4</vt:lpstr>
      <vt:lpstr>Předpovídáme pohlaví pachatele</vt:lpstr>
      <vt:lpstr>Nejprve využijme informaci o náušnici</vt:lpstr>
      <vt:lpstr>Prezentace aplikace PowerPoint</vt:lpstr>
      <vt:lpstr>Nejprve využijme informaci o náušnici</vt:lpstr>
      <vt:lpstr>A co informace o  emočních adjektivech?</vt:lpstr>
      <vt:lpstr>Logistická regrese</vt:lpstr>
      <vt:lpstr>Technický základ logistické regrese 1</vt:lpstr>
      <vt:lpstr>Prezentace aplikace PowerPoint</vt:lpstr>
      <vt:lpstr>Proč tak složitě?</vt:lpstr>
      <vt:lpstr>Technický základ logistické regrese 1</vt:lpstr>
      <vt:lpstr>Prezentace aplikace PowerPoint</vt:lpstr>
      <vt:lpstr>Prezentace aplikace PowerPoint</vt:lpstr>
      <vt:lpstr>Prezentace aplikace PowerPoint</vt:lpstr>
      <vt:lpstr>Technický základ logistické regrese 2</vt:lpstr>
      <vt:lpstr>Jak dobře regrese predikuje?</vt:lpstr>
      <vt:lpstr> Statistické testy 1 Predikuje regrese lépe než nic?</vt:lpstr>
      <vt:lpstr>Nedalo by se to trochu zjednodušit?</vt:lpstr>
      <vt:lpstr>Interpretace regresních koeficientů</vt:lpstr>
      <vt:lpstr>Statistické testy 2 Testy jednotlivých prediktorů</vt:lpstr>
      <vt:lpstr>Další indikátory kvality modelu</vt:lpstr>
      <vt:lpstr>Praktické problémy</vt:lpstr>
      <vt:lpstr>Předpoklady logistického modelu</vt:lpstr>
      <vt:lpstr>Obecně budování modelu</vt:lpstr>
      <vt:lpstr>Reportování</vt:lpstr>
      <vt:lpstr>Kam dál?</vt:lpstr>
      <vt:lpstr>Seminární úkol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PSY117/454 Statistická analýza dat v psychologii - Přednáška 6 - Statistická predikce a lineárná regrese.</dc:title>
  <dc:creator>Stanislav Ježek</dc:creator>
  <cp:lastModifiedBy>Standa Ježek</cp:lastModifiedBy>
  <cp:revision>190</cp:revision>
  <cp:lastPrinted>1601-01-01T00:00:00Z</cp:lastPrinted>
  <dcterms:created xsi:type="dcterms:W3CDTF">2006-03-20T08:34:43Z</dcterms:created>
  <dcterms:modified xsi:type="dcterms:W3CDTF">2017-10-31T16:00:23Z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5</vt:i4>
  </property>
</Properties>
</file>