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5"/>
  </p:notesMasterIdLst>
  <p:sldIdLst>
    <p:sldId id="256" r:id="rId3"/>
    <p:sldId id="257" r:id="rId4"/>
    <p:sldId id="304" r:id="rId5"/>
    <p:sldId id="258" r:id="rId6"/>
    <p:sldId id="259" r:id="rId7"/>
    <p:sldId id="261" r:id="rId8"/>
    <p:sldId id="262" r:id="rId9"/>
    <p:sldId id="263" r:id="rId10"/>
    <p:sldId id="301" r:id="rId11"/>
    <p:sldId id="300" r:id="rId12"/>
    <p:sldId id="265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302" r:id="rId21"/>
    <p:sldId id="276" r:id="rId22"/>
    <p:sldId id="277" r:id="rId23"/>
    <p:sldId id="278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303" r:id="rId39"/>
    <p:sldId id="295" r:id="rId40"/>
    <p:sldId id="296" r:id="rId41"/>
    <p:sldId id="305" r:id="rId42"/>
    <p:sldId id="297" r:id="rId43"/>
    <p:sldId id="299" r:id="rId44"/>
  </p:sldIdLst>
  <p:sldSz cx="9144000" cy="6858000" type="screen4x3"/>
  <p:notesSz cx="6797675" cy="9926638"/>
  <p:embeddedFontLst>
    <p:embeddedFont>
      <p:font typeface="Tahoma" panose="020B0604030504040204" pitchFamily="34" charset="0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66812" y="1241425"/>
            <a:ext cx="4464050" cy="33496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879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760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6896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539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160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79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788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404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140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320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304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08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25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801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476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054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64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620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657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0652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956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18537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7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cs-CZ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567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7597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1900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5186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552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506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8941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2593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54291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6182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347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cs-CZ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4916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7425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74413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508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60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137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76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2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22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Char char="●"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Char char="○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Char char="●"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Char char="○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psych.fss.muni.cz/files/pokyny_pro_psani_zaverecnych_praci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ses.cz/" TargetMode="External"/><Relationship Id="rId5" Type="http://schemas.openxmlformats.org/officeDocument/2006/relationships/hyperlink" Target="https://theses.cz/" TargetMode="External"/><Relationship Id="rId4" Type="http://schemas.openxmlformats.org/officeDocument/2006/relationships/hyperlink" Target="http://is.muni.cz/thesi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knihovna.fss.muni.cz/cod/index.php?sysno=9&amp;pickup=FF&amp;type=cod&amp;url=beth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soubory/eprezencka-letak.pdf" TargetMode="External"/><Relationship Id="rId5" Type="http://schemas.openxmlformats.org/officeDocument/2006/relationships/hyperlink" Target="http://knihovna.fss.muni.cz/jaksipujcit.php?podsekce=53" TargetMode="External"/><Relationship Id="rId4" Type="http://schemas.openxmlformats.org/officeDocument/2006/relationships/hyperlink" Target="http://www.aleph.muni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sycnet.apa.org/index.cfm?fa=search.defaultSearchForm" TargetMode="Externa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scovery.muni.cz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gruyter.com/" TargetMode="Externa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reading.cz/c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knowledge.sagepub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s.b.ebscohost.com/eds/search/basic?sid=660461a7-71a3-4cd1-a82c-1cff7d896848@sessionmgr198&amp;vid=0&amp;hid=113" TargetMode="External"/><Relationship Id="rId11" Type="http://schemas.openxmlformats.org/officeDocument/2006/relationships/hyperlink" Target="http://books.google.com/" TargetMode="External"/><Relationship Id="rId5" Type="http://schemas.openxmlformats.org/officeDocument/2006/relationships/hyperlink" Target="http://aleph.nkp.cz/F/?func=file&amp;file_name=find-b&amp;local_base=skcm" TargetMode="External"/><Relationship Id="rId10" Type="http://schemas.openxmlformats.org/officeDocument/2006/relationships/hyperlink" Target="http://doabooks.org/doab" TargetMode="External"/><Relationship Id="rId4" Type="http://schemas.openxmlformats.org/officeDocument/2006/relationships/hyperlink" Target="http://www.jib.cz/" TargetMode="External"/><Relationship Id="rId9" Type="http://schemas.openxmlformats.org/officeDocument/2006/relationships/hyperlink" Target="http://www.oapen.org/home?brand=oape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j.anopress.cz/Search/PagesAuth/My_Search.aspx?f=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trac.galegroup.com/itweb/masaryk?db=GVR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data/browse-statistics-by-theme" TargetMode="External"/><Relationship Id="rId4" Type="http://schemas.openxmlformats.org/officeDocument/2006/relationships/hyperlink" Target="http://www.czso.cz/csu/redakce.nsf/i/statistiky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a.org/" TargetMode="External"/><Relationship Id="rId5" Type="http://schemas.openxmlformats.org/officeDocument/2006/relationships/hyperlink" Target="http://www.icpsr.umich.edu/icpsrweb/landing.jsp" TargetMode="External"/><Relationship Id="rId4" Type="http://schemas.openxmlformats.org/officeDocument/2006/relationships/hyperlink" Target="http://www.ssrn.com/en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aguru.cz/2017/03/boj-s-dezinformacemi-je-beh-na-dlouhou-trat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zvolsi.info/wp-content/uploads/2017/06/pruvodce_new_A4_small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mocracyendowment.eu/we-support/institute-of-post-information-society/what-is-postinformation-society/" TargetMode="External"/><Relationship Id="rId5" Type="http://schemas.openxmlformats.org/officeDocument/2006/relationships/hyperlink" Target="http://psycnet.apa.org/" TargetMode="External"/><Relationship Id="rId4" Type="http://schemas.openxmlformats.org/officeDocument/2006/relationships/hyperlink" Target="http://psych.fss.muni.cz/files/pokyny_pro_psani_zaverecnych_praci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iaguru.cz/2017/03/boj-s-dezinformacemi-je-beh-na-dlouhou-trat/" TargetMode="External"/><Relationship Id="rId4" Type="http://schemas.openxmlformats.org/officeDocument/2006/relationships/hyperlink" Target="http://zvolsi.info/wp-content/uploads/2017/06/pruvodce_new_A4_smal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133953" y="2132856"/>
            <a:ext cx="8892479" cy="18722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ahoma"/>
              <a:buNone/>
            </a:pPr>
            <a:r>
              <a:rPr lang="cs-CZ" sz="3959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Základy práce s informačními zdroji pro bc. studenty psychologie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157346" y="5877271"/>
            <a:ext cx="4248472" cy="504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cs-CZ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Mgr. Veronika Šléglová</a:t>
            </a:r>
          </a:p>
          <a:p>
            <a:pPr marL="0" marR="0" lvl="0" indent="0" algn="ctr" rtl="0">
              <a:spcBef>
                <a:spcPts val="120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4380330" y="5877271"/>
            <a:ext cx="4248472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cs-CZ" sz="24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26</a:t>
            </a:r>
            <a:r>
              <a:rPr lang="cs-CZ" sz="2400" b="1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cs-CZ" sz="24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10.</a:t>
            </a:r>
            <a:r>
              <a:rPr lang="cs-CZ" sz="2400" b="1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2017</a:t>
            </a:r>
            <a:endParaRPr lang="cs-CZ" sz="2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387868" y="115290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2504051" y="232584"/>
            <a:ext cx="636998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Post-informační </a:t>
            </a: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společnost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387875" y="1152908"/>
            <a:ext cx="7776900" cy="5500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23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Dva typy lidí</a:t>
            </a:r>
          </a:p>
          <a:p>
            <a:pPr marL="400050" lvl="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producenti</a:t>
            </a:r>
            <a:r>
              <a:rPr lang="cs-CZ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obsahu</a:t>
            </a:r>
          </a:p>
          <a:p>
            <a:pPr marL="400050" lvl="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cs-CZ" sz="2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onzumenti</a:t>
            </a:r>
            <a:r>
              <a:rPr lang="cs-CZ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obsahu</a:t>
            </a:r>
          </a:p>
          <a:p>
            <a:pPr marL="114300" lvl="0">
              <a:buClr>
                <a:schemeClr val="dk1"/>
              </a:buClr>
              <a:buSzPct val="100000"/>
            </a:pPr>
            <a:r>
              <a:rPr lang="cs-CZ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cs-CZ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ř.: </a:t>
            </a:r>
            <a:r>
              <a:rPr lang="cs-CZ" sz="23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r>
              <a:rPr lang="cs-CZ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většina uživatelů pouze konzumuje obsah</a:t>
            </a:r>
          </a:p>
          <a:p>
            <a:pPr marL="114300" lvl="0">
              <a:buClr>
                <a:schemeClr val="dk1"/>
              </a:buClr>
              <a:buSzPct val="100000"/>
            </a:pPr>
            <a:endParaRPr lang="cs-CZ" sz="2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>
              <a:buClr>
                <a:schemeClr val="dk1"/>
              </a:buClr>
              <a:buSzPct val="100000"/>
            </a:pPr>
            <a:r>
              <a:rPr lang="cs-CZ" sz="23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být méně zranitelný při konzumování obsahu?</a:t>
            </a:r>
          </a:p>
          <a:p>
            <a:pPr marL="400050" lvl="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cs-CZ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ačít ho produkovat (př.: vlastní výzkum)</a:t>
            </a:r>
          </a:p>
          <a:p>
            <a:pPr marL="400050" lvl="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mít vlastní pohled na svět – verbalizovat ho a používat velké množství různých zdrojů</a:t>
            </a:r>
          </a:p>
          <a:p>
            <a:pPr marL="114300" lvl="0">
              <a:buClr>
                <a:schemeClr val="dk1"/>
              </a:buClr>
              <a:buSzPct val="100000"/>
            </a:pPr>
            <a:endParaRPr lang="cs-CZ" sz="2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>
              <a:buClr>
                <a:schemeClr val="dk1"/>
              </a:buClr>
              <a:buSzPct val="100000"/>
            </a:pPr>
            <a:r>
              <a:rPr lang="cs-CZ" sz="2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Post-informační společnost je taková, kde lidé svůj pohled na svět zaštiťují množstvím zdrojů, zdůvodňují, verbalizují a sdílí tento obsah. </a:t>
            </a:r>
            <a:r>
              <a:rPr lang="cs-CZ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20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cs-CZ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cs-CZ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post-</a:t>
            </a:r>
            <a:r>
              <a:rPr lang="cs-CZ" sz="20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cs-CZ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society?, 2016)</a:t>
            </a:r>
          </a:p>
          <a:p>
            <a:pPr marL="114300" lvl="0">
              <a:buClr>
                <a:schemeClr val="dk1"/>
              </a:buClr>
              <a:buSzPct val="100000"/>
            </a:pPr>
            <a:endParaRPr lang="cs-CZ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"/>
              </a:spcBef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45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2620901" y="236061"/>
            <a:ext cx="519068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Informační gramotnost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511222" y="1410789"/>
            <a:ext cx="7920880" cy="46902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rozpoznání </a:t>
            </a:r>
            <a:r>
              <a:rPr lang="cs-CZ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informační potřeby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cs-CZ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schopnost </a:t>
            </a:r>
            <a:r>
              <a:rPr lang="cs-CZ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informaci: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nalézt</a:t>
            </a:r>
            <a:r>
              <a:rPr lang="cs-CZ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znalost informačních zdrojů </a:t>
            </a:r>
            <a:r>
              <a:rPr lang="cs-CZ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vyhledávacích strategií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vyhodnotit</a:t>
            </a:r>
            <a:r>
              <a:rPr lang="cs-CZ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cs-CZ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užitečnost/relevance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použít</a:t>
            </a:r>
            <a:r>
              <a:rPr lang="cs-CZ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pro daný účel, znalost autorského zákona, problematiky citování a plagiátorství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1187624" y="1196751"/>
            <a:ext cx="6696744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Jak na odbornou (závěrečnou) práci</a:t>
            </a:r>
          </a:p>
        </p:txBody>
      </p:sp>
      <p:sp>
        <p:nvSpPr>
          <p:cNvPr id="235" name="Shape 235" descr="data:image/jpeg;base64,/9j/4AAQSkZJRgABAQAAAQABAAD/2wCEAAkGBxITEhUQEhIWFhUWFhUVFhYWEBUVFRUVFhYXFxUVFRUYHSggGBolGxUWITIhJSkrLi4uFx8zODMtNygtLisBCgoKDg0OGhAQGi0lICUtLS0tKy0tLS0tLS0tLS0tLS0tLS0tLS0tLS0tLSstLS0tLS0tLS0tLS0tLS0tLS0tLf/AABEIAKgBLAMBIgACEQEDEQH/xAAcAAABBQEBAQAAAAAAAAAAAAAAAQIDBQYEBwj/xABQEAACAQMCAwUEBAcLCQkBAAABAgMABBESIQUxQQYTIlFhB3GBkRQjMqFCUrGzwdHwFSUzNUNTYnJ0krIWY3N1hJOi4fEIJDQ2VFWDlKMm/8QAGQEBAQEBAQEAAAAAAAAAAAAAAAECAwQF/8QAIREBAQACAwEBAAIDAAAAAAAAAAECEQMhMUESBCIyUXH/2gAMAwEAAhEDEQA/AK6a4V12OQRVe9ohUqazsN28LY5rV1FLqXUDXyLhp9vj5seaM/xCyMTEgZFU13JqAOK2l3gjB32rLcVjCqAPOvVw5bvbw8/8bHG/rFV05eYppp0fMV668rV8IsgVGo5J6Vq7q5+jwgAYyKz3DHChWqbtNfGTSgPKvl5z9ZdvqS48XHbPXPxK7MkJLGsoDWjgsQUbJztWYkXDH3mvT/Gs7kfMvJ+72mAru4bwm4uCVt4JJioBYRxlyoOwJxy5VVb1s/Zp23Xhck0rwtL3qIoCuF06STk5G/OvVpK4f8j+J/8At91/9d/1VwTdmL5ZVhaznEkgYohhYO4X7RUdQOtfW0d7mAT6ecYk05811YzXkXZztynFONWTpA0XdRXIOpw2rUmdsAY5VrSfqvKLnspfxlBJZXCmRhGmqBhrcgkIu25wrHHoabxDsxfQIZZ7SeKMYBd4WVRk4GSfMkCvpTt6freGf6xi/MT1Xe3L+J5/68H55KaTbwC37IcRkVZI7G4ZGAZWWBirKRkEHG4Irn4pwC7tlDXFtNCrHSpkiZAWwTgE9cA19T9g/wCLbL+ywfm1rynthxx+NRwKLRooIrlDJI86YZGbuWCqMN+Fzp0u6844L2M4hdL3tvaSunR8BFb+qzkBvhmuXjXAbq0bTdW8kROwLp4W/quPC3wNfUnbbiM1nw+aeziV5IVTRHoJUIHVW8KkHCpqO34tZ7t92g4ZeWE1ut3byOygxosyM5kDAroGftbY+JpoleA2PZa/mRZYbOeSNs6XSFmVsEg4I57gj4Vwrw+Yy/RxE5m1FO6CEyaxzXQN8jBr6h9lcAj4ZBGpyFaZQepAnkAzWX9lVgn7q8YnIBcTlEP4Sq0s2v3ZKL/dpo28ll9nXFlTvDYTYwDgaGbf+grFs78sbVmZUKkqwIKkhgQQVI2IIO4I8q+qr3tctvfyW128UEHcRyQySNo7xyzCRQzHBx4dhuPjXlXbtrC749ZvHNBJBIIfpDLIhjJjd8iRs4yUCjfoBTRth+D9iOI3KCWCzlZDghyFRWB6qXI1D1FVfFOFT20hiuIXifnpdCpI816MPUbV9O9pu10USW62lxA7SXVtCVWSNyIpJAr4VT5bZ6VV+3ThccvC5JmUa7do3Ruo1SLG4z5FW5eg8qaTb5qApcUtBqNkxTTT6QCiG4pQKXFGKBpFFLQaBKMUq0GgKbSmig0sk8Z2JFctvxHu3058Na3tDwWERd4orINDHnlXzuK42O+WGXBnO1g/EwRsapOJzZArTx8GhaLUp8WKzPFbMoASetdeHLD9dOvNllce1aadHzHvptOTmK9leONRJdaY1XrSRAtvVO8+cemKuuH3S6WrwcuNxnTXPy3Lpa22DC/urDyfaPvNbS2kzA9YtuZ95p/DneTz8PtNpr8j7qfikkGx9xr3uz7Atv8AwK/2Yfmq+ePYd/G9v/o5vzZr6Htv/Ar/AGYfmq+ePYd/G1v/AKOb80a0y+keIcShhMSytpM0gij8LHVIVZguwONlbc4G1Y/23ITwiZQCSXgAAGSSZkwABzNd/bz+F4Z/rGL8xcUz2qzBOHmQjUFntWx54uIyAfTNSk9WXYMfvbZZ/wDTQfm1rH8S4zwy5kVbcDQqTrcOtrLCEVwqq2to1BOeWD61s+xTE8PtCeZt4SfeUGa837V9kxwu11w3EkgkmXUjrHyVJJcKygHJMeMZ/CqZb0uOttfwHtumsW10WDDSqXJhkSCbOy6iyjupCcDB8JJGk5OkcXbrslDEknEYECtGDJcRL4UnjUEudh4ZACxyPtbg5yCt12v4d+6nDJIbaVP+8JG0bkkxkB0kGSuTghcbcs0/tpdpbcLuDK4OLd4wScGSRoyigerMRt61bNzVSXV3EHsvuBJw2GQcmadh7jPIRXmHCe0MlnxK+lhjeU/SplmiVHbXGZjpIZVOh1OojOxGsdcj0f2PfxRa752l38/rn3rK+zPiiJxnilu7gNLK5jBIy3dTTFlHr9bnHkD5UG7t7mx4tbtG8etSAZIJoyk0RbOksh8SHZsONtjgnFeFdqvZ8lrxa2sdbm2unj0Nt3iqz6XTJBBZdt8ciK9zh7PSDiz8S7xe6a0W37vfVrEuvUemABt18R5dcR7SblJeMcPhjcd5CyFiBqMbSzxaduWrCk4PRh5ilIkHsTt4Zbee1nl1xXEMrCZ4ypjRwzhe7iB17bb4q99tl0qcHuFYgGQwxoCcamMqNgefhVj8DVZ7YJLu2sBOl4+pZ4tJVEjIJ1D7S74wSCORBINeEca45dXbK91O8xUELrbZQcZ0qNhnAzgb4FLSTatxS4oorLYxTadTaBaKSlqhKMUUooGilpMUUQEUlKaKDbfuzrhMTcxVTcxg8udV882ZAa7pJdq+fcPzqxnk5byfm34gt7xkbGfDXNxm51EAHaiQZBzzrglFenjxm9rOS60ZThTc0tdxYrEGFWUFqVQmqy1bFaBbkFdPpXj5bfHXjkyl2LWX6lh6VliNz761ugLEfdWTJ3Pvqfxfcnn45q0mKDS0V7HVZf5SX2NP02604xp+lzYxjGMauWOlcNndSRMJIpHjcZAaN2RgCMEBlIPKoTS4oiwn4/euVL3dy5Rg6ZuZWKvggMmW2bBIyN9zXtHBuzzNHH9Lnndl7ossl1PIhn56SjOVJV8HYbaRXkvYez72+hyuVjJmfbICxDVlvTUFHxFetLx6Pu2YZJiZ+aklncgPM+BnOg6R/X22rlyZd6duPHq1R8TuQlo06T3MeqRVhQXtyiqm+MIHwBjB2GPKs3xCeWS30tPPKwkGrvLmWQBSp3CuxUN9oZxyJ86dxubUulwdhGVAI3IRuQ54Gs/Pzrn4fb5jYknP2tiDkZxuOm5rG7r1uSb8QWXaCa2burWWWEEkHRM4XpklB4c7ZJxnfGaTjk9xO4eeaSYjGO8kZwCQB4VJwvTkK4foxE2WHU/d7vjV4DkF8gkcvIY6k/t0q3PRjx7+KqxvL2Ne7S7uI0GSFS5lRRvk4UMAuSc8uZqrltpCxmLMXJL6yzFy2c6tZOS2d85zWzktcL3kqkBhtnALafxV6D9Jrms+EyXOXC6YlIBJ8zjwj3DH7GrOSl4fjlte03EygU39zpx/PNnHlr+18c9KqTrVw8bMDkOWDsrawQdWsHVqz151oeIRRwApuQTp3H2f+owfTFRWdmAsrkjIjD9fCcgAY86fu3tLxydM/wAW4tcyqEluZ5EPi0SXErrkE4OlmI+NVOK772MksAD4SSNunXYcuVcNdZXHRgpxFAFBqoKMUjUtAYpuKdSCgMUAUtLQNxRinGkoEUZoKUsdSYoiI3GTmu+biSkAAVU0uKzePG+sTGadD3NQs2abijFamMiyEp1JSZqqsLdtqlguCGqC1YYNCNiuNnqS6Wn0wlSKpq60ckHauQU4sZjsxKKKKTNdXQmaXNApaI0nYm77r6W4Pi+jMFGMk5dTn08QT50vC5yyOuSSWZjnfIyoYn5j4Zqk4XeCKTW2ShV0cDmUdSDj1Gx94FXU9qYGPoeY6AqpGPMH8i4rjlO3bC9f8T2l9kMrgE94RnGSDyAx+wq34DCCVTVnG7ZOyqBvn4ZrK8TYIQwO7kE7bH+kp8vT31vewMMcscruoKue7x/RwNQzWM/HXi/yVnDJkubqWYLmNSQu3PJ2JPTYfkqW946I3C2+nUgJwkKuAOWotz51qU7KQINCAhcggHxLqH4yn7XxqG84G3e6wUDPgNoTTnGOnIcugFZ3HT85MnaRXV3KHkWQqSPEYyoC8+uMDfy61eX/AB6O0iSFEyuZGxyG7nBPmeRrYQnuxo8wf0Csdx3Q9yupR4dOAfI5yQPfj5iku2rLjOmWveOrK+llA1ZypBydyV5+/wC81z/ugqL3WCdZXUTsTpJPI+o/bNaLtRY6yZ+7UsygFuX2RjO3PbboOVYy4sdcyqQScDI8unP5V2x/Onkz/W+3VxSHTH3nJWbIwBg6vxfkfgKz2K1PbONkWBG/FJAz6Ln7zj0wBWYJrWHjGXplFANGK2wKMUtBNAhpKWigMUoFJmlBoA0gpc0uaBIxT6ZHTzQjixS0tFVkmKSnUUDaSnYpKqJI3xUqSVzU5TWbBZ20vhNcWafE2xqIVjGatIlBoApmacK20dTaFNAosdHDbMzTRW42MskcQ9O8YL+mtz20jlWMXIH1cpLoMHaLUwjJOMHUoJPlgedY/glvJ3iSxnSVfwsMEq6gEHB26jc1u+1Eplto3WV2jbEQhOCiFT4RhTnc6RjGPlgcs9bjthvVYm2RZYxHnxd4Co6bjBz5V6r2c4eIIEjHPmfeTmvO+yXDY3u1iuJFhTdxhguog7KGP6egr1WwwcEbjoRuD6j0rly/6ejgn13rJtg08RD7VMHOiaboK5vT1FbdcRKy/wADI4wclVBRQOh3ByfQVhu0l6Z5DLEjILdCxdkYISCBoLEYJztj31updAJYlQxHXGT7+tZvj8KNg4UnGWHhbBzz/LXTDpx5N2GwcSWaENjdhy9Ttj57VRywrDfTEt4Y9CsRvpIRTIT5YfUN/Lr1s+EjU6ucDDxRDlgsWGGA5bICfeKxnFOIvJNdhnOlpZXC+vfFuXXn1rrMXlzz7iftpxtbq41IMRoNCbYyAclz7z+QHrVDRRiukmppxt2NNNIp60jVQUw1JimEUQYpMUtKKBmKdppxFAoG6aCtOppoDTSYpwo00EFFJijFVgtFJigUC0YpMUYoDFJTtNJpoJENOFMWpDUWGmlzRSCinClFItBorps7sx6sdR+T1/bkK0y3SPZiJhkt485xgq236R8fdWQqysOI6VKE8gQD0xkkj06fIVjPH7HTDL5S30mvQXPQYGnl8a9N7A3wa2UH+T8G/PSNlPyxXlafaAZSVAzkeILnOCcevnXofs1sTJbSuSV1P9U3UhQQTjyJ2x6fGufJP6uvDf7N0ZNsj0/b8lRSIG21EL1w2CfTI3qjW/mtwUnXK9HQHGPUcx99T2HE433VwfjXDT0/qJr2OKMHEakkHnkn4knNZHjsIKjukVTncrkAD1PX3VtZbqMg7isvxi6X+DXmx2HxrpjbtnkvXqKyjH1cmcQwmSWUjyghBz/xbeZYVkuGJHO2XOkYLMMb7Nrck+XPGeecVYcZ7QqsIsoTq0+KeQHKsxYERp5qCFOepA8t6O1vkBXw7k+J2ZseucHcdceldtXTx7m1bIPEccsnHu6UlSXLguzDkWJHuztTAa2wQUrUUNQGaSig0CAUUuaQ0DgKCKQGnZoG4pMU+igjpaDS1Ry0uaWiqxolGDTs0UNG4op2aTFDRc0ZooAoaOApxpAKU1FFFGKKBQKCKUVY8F4Dc3bFbeJnx9ptgq+eWO3wGT6UVW4rs4Rwea5kEUEZdiQOYABYhRqY7Dcj51s+H+zxREbia5R1XIaOIHZ8EqGkbA0lhpPLnzrf9nYbZLZm0pEjh1Xu9OQwkcIyEkKGUqDkknIO9TZfNvLuL8MlsoFiZh421PpPhlBUCNlJAJVdLDccya6uwPaUW7iGRvqSTjyjYknV54yTn4HzqPtrxN7iZ9Q0mN9B54GP4TSPxNZbHpjzNZZSennt7+VZuMs03hnZZX0G8CSKDsykZBBBBB6g9RWV4z2TjOXQmNvNTjPvFYrs72nntto2yp5xvkp7138J58q0b+0JWQiSBg/9FtQ322yAa4XCzx7N45Rmbi2ug7IGkYL6528/Sqm/vjHkNqL9c5GPeT+StBH2sSMPpgZpWJ3Z9vTO2dvKszeXkk765WyT0A2UeSjpXfDf2PLyan1yWmnQ7s3iJG3x/wCZ+VT92K42iDSacbDn7v2wKnHhOMkjOx8h0O/zrdjljTylPVAabn5U9BWG0TjBqM1JId6bVQhxTTTiKTFVCAUad6BThQGml00tFRSYoxTsUNQRFd6SnCk01Uc2KKWlxWmDTRTqSgKWkxRigdSYpQtOK1FJqopSKsuBcAubx+6tomkYbsRsiDzdzso+/wAs0FdXfwjg89y2IY2YZw0mCIk65kkxhRjfet5ZdloLInvmSWYA4ZtLwowI5IQdxtu2+/IYOdTxu4WLTJE2VOmXDoY+8ZwBIQowAVIHMbiYqc5OYKvsz7LLTUPpVw7MEV2UDukAbcBtS6hsMncHzFbkX1jbRmCEqukd2vgYoXP2B9WpZlyRyGNyayFz2qeaJVmyCjNqkGDGxwSm2SwIOn3cqxFzxNi7OZNWSSOWnlz35n1/6U2mttsJzb3dxFcMBHJHJGwQExllOtJDtjIRTnyAI3qC1LCyEWA6GR8ts2VIB+2DjOQSN/wjt1NPwntCryxKzKoQgqDFEYgwJbLgaCMAKA2T6+dHEnjLmWEnunIlUBZVCgtkgJlQmBkY/Cwuc4xRWZ4rryyNqB54IyWA6gjy2Pr8BVPKmOYx5b5B8t+ta2/iEn1gXkCee5GcgH4GszLDpYjSTyPz69fMCioH8OOoPLH6/wBjU9vdZk7nOSNg2nmMAnUPT9FCpqwCQBnnvsOZIB8hv8OlcNi+qZmBIB1chlscxsAduVNbbwysvSdpDk/P4GpIYsgv1HLffJIG3zpjRkMQ3r58httTjMceH4eWff8AKqx97Q26Bfedz67jl91JIxP7emPyU+Hrk77flO+/wpCvl/0xih8Q2wbJHTyxvU6t+oDz91Rttj377daTOBnHXnmpZsl0HO9GKkjmB2kUnyYfaAxt/WGByPzqd+HOQGjHeAgnwDLDHPUnMYxz5etF24SacqmkB33qTX5UIixSKad602gkoNC0NRRmimYNKrUQGlxSVKqUWOLTTM07NX952H4hFa/T5LfTblEk7zvoT4JMaDoD6t9Q2x1rTDPFjRVjwDgVzey9xax95JpL6daJ4VwCcuwHUdavL72Z8XhRpZLJtKgk6ZYZCABknTG5Y/AUTbJ5pQ1aHgHYTiN7F39rbd5HqK6u+hTxLzGHcHr5VIvs/wCJ/STZfRfrxGJinfwfwZbSG1a9PPbGc00u2apQa1LezrignW1Noe9eNpVXv4N0RlVm1d5p2LLtnO9cXHOyN9ZyRRXFuUec4iXvYn1nKrjKOQN3XnjnTRtz9muHxT3CRTymKM7swUlsfir5E8snYV7VwLtTaW1q1vCq27aj3aYZsoGxqZseJyASWPLJ6CvLuI+zji0ETzy2hSONS7t9ItzhV3JwshJxjOwqy4Vwy9u7Dv2t3eGIMVuBJESgTJlDI0gdl25AHlsCebtOms41cQSQKctI7hQ5LLkY3JDDbck7Db0rCPfGNlJwSvhwRkKjEgr6faFTjhfELeCK+kgIhl7vQ5liKt3oyngWTUMjzAx1xVjN7O+Lvq12LbjpcWv3/W+W21Z1WppSC8IBAznH43Tffn+SuWCcevuGMcgMeedhUdxbyxSmGVWSRQA6OuGDgbgg8x1B5YIIqx7OdlL671SW1sZo0cI572FPEAGK4kdc7MD5b0Hfwvs6gBeYOxK953QOkRxZwHkJxgk5wBj9TeMGMJHJbMwjc92ylgSrgErhsfZOGAB5FDuwIrU8JSSC/nNxE0UuY2RC0Z7uPTlWLRsy4yhOM/gE9K5OIdnbq7WU2NkzQtcqxPe26LqiQrMoR5FZT3p3BH43nXKW3LTdkk2xct6SAvTfr1865ZmJ3A3xtvy68v01ob3sdxCB4hLZsplkEUX11s2uUgsE8Mh050sckgbV1ydgeLqCTYvgDfE1s5PPPhEpJ9w9a66rG4zNkryaohFr67sAPiTgb4x+2Kr5laB9OgrqXXpYEHB5HHPH6q3/AGK4bcssi21qZcaNbYgDIfFgaZ5EIOx92DVXJw+/v5mitrfW0GS8fexDQ4kkU65GZdXi7weFunxqTe13ruVk543PiYfNcZx0HnSgYHLn8MDG2SavOPcBvbZ4oLm2KSTECINPE+ogqmAUchd2UeLYZ+TOP9l72z0G6tzEshIUmWGTUV8RGI3YjbzrSSqtEG2OfwG2B6jB2++oG6b/APPJOcj3VYcL4VPdSrb28ZeVg2FDKhIUZbDOQuAN+fUVa33s84rEjSyWLhVGSVlhkIA5nSkhY7eQNJC1lvU78s/o+OwpJBt+T3Vc2PZW8ktW4hHAWt1Ds0gmh2WPPeHSWD7EH8HkNqk4t2UvbaGO4uLYxxyFVRjNCdTMpZfArlgcKTuNsURRMNvT37+hp1ncNES8Z0nBXVtyJ9dh9n8tdnC+E3F1IILWJpZCM6V/BAwNTMSFUdMkjerDjfY++s0D3Nq8aHbXqjkTJ5BjGzBSfI4zQVKTLKfrdmP8oFzufxl6/Df38qbNZFOoIPJlOVP6R7jVtwHsbxG7XvrW1aRM41lo0ViNmCmVl1Y3G2dxU1l2cvEl+iNDpndgn0dtKs+QXBDMwTThZCGBx4dt9qWErNvSp7q0/EfZ/wASieNXtGBmfu4gZrc6pNLNpyshA2Vjk4G1M4r2M4jaKjXFqUWSRYkPfQNmR86V8MhxnB3O1TVa3Gczk0/FbGT2acXwT9Bb4XFqT8AJcms5ZcGuJbgWccTGcs6CIlUYMiszqdZABAVjuelTVXcV4NRY3rSca7G39lF393bGOLIXV30L+I5wMI5PTyruT2Y8XPiFkcEZH/ebXkeX8rV1U3GQC0orv47wW4tJe4uYu7k0h9OtH8LEgHKMRzU9elcOqixyMNjX0J2v/wDKy/2Wz/LDXz4Rsa+hO14//ll/sln+WGtRzrz72BD99f8AZ5f8Ude8cIuHa6vULEqjw6QTkLqgQkL5AnfHnnzrwj2Bj99f9nm/xR173aWncy3VxI6hJGjYEnGlY4lUlidhuD8KsSsl7G4scOmRMLi6ulXoB4sLy8tqo/Z/ZX0PHJY+IXCzzCxB1qSRoMqkLuq8jq6daufY03e8MlKHaS5uip5faOx++qP2bdlp+H8YeG4mEzvYlw4LnA75VwS+/wCCfnVR6dNbKZ0u/wCbhniJ9GeJj98Jrz/2o2ne8X4LH/nXY+6N4ZD9y1qZ+J4tbkk7rdNB8ZbhVUfKVfnXH2is+843wtukUV7If7kaD75BQaDjAE8d1aYzmAqR/pVkUf4ayvsUiT9ykQDKl5AQeucas/EmtPYXsDXt1CiETJHbmVyfCyt3vdKN+Yw+dh9oc6yXZqRrLhN64G9tPfMB5iKViB8QtF+OX2pcP+j8GtrYHIimtIwfMJlQfkK2fHbp0urBFYhZJ5lcA7OotJ3AI9GRT8KzHtmlEnDInU5Vri2YHzByQa2HFOGNLPaTAgC3lkkYHm2uCWEAfGTPwojxD23ALxXV528BP9+UZ+4VvfZHIsXCjcYAEk8jcvJ1hH+CvOvbbcq/FSUYHRDFG+DnDAyOVPrhl+deldnpYbXs/BJcIzxiGKR1U4YmWQOuDkfhODz6Vn61fFJ7Up+44jG5wEntSmWAIV4pc6iDzUiQKw5lc1yeyji054m1r3ztbtbSXCoWV1LNIgLBwAW31DJ5nJ613+321+rs5xzWSWLJOAO8QPv/ALmqb2MSa71GIOpILqNs+XeWzL97SfKs61ntre8NLLtJxGR+OwwNMxjju7ZkiJGlSYRlgMZz426nnXp7wyi573X9SISpTJJMmvIYKB+LkeZzXlPHbd/8oVcKdH0q1BOnbPcJgZ6HxcvX0r0lj++a+X0NvumT9Z+dbjFZf2VXCyXHFJUBCPdakyCCQWl8WDuMnJwdxmuT2R2uifitwety6/BJJ3P5wVZ+zpcXvFx0+ljHPrrJ+8k/Gk9nkCxWd/M4JV72/kYdSqMUIG/+bPlQVHtdjEn7kXQHO7hXPpKUfH/50z2/rmOzH+cl8/5sVc9rFjuOF2U8KFY1m4dLGp3ZEaWNFBwTuFkxzNO9r3ZyW6tlljdFFss0zB9XiAjzhcdfD1pSevMvY+P32g5fYn/NtjPUcuXpXupaWOW4mkYtAI4jGiK0jhk7wykIqliTmPAGc6eVeC+xt88XhO32Jt8dO7O37ede921gY7m4umYaJI4FAzjT3PelmYnbfvB/dpj4uXryz2KXSXEHEOHMMJIXkVT0jnDRuuOmNK/3q5Pb3xMGe3s1PhhjMrDpqkOhPiFRv79QeySUNxy4dD4HW8ZcHZlNwjKRjpggiqD2vSfvtdef1Q36DuI/u3O3rS+H1u/+z2q93eOAMmSJSds4CFgM9d3b51Dxnt3ZPwq6sZ7hmuiLtArQzMS/fSGId5p07AJjfAwPKuf/ALO/FIwtxbu6iSRkljBYAuo1IwXzIKjbyYVc9suGWljwidbiO3+kyC4WNhGhkd5pXKFSV1EhXBJ6aTRL6u1laHhPD+6JTLcLTwnHhkngDrt0YMQfPJrj7bRj92+CtgZJvAT1IWJSB/xH5muns+6cQ4VZrbyLmJrFpAW3Q20sTyIwG4bEZxnnkdKq+1nFIpO0HCoI3DPD9JMgByFMkXhUkfhYQnHkR51Ub7iFkszwk79xN3nuPcyIPztYz2wuGtrJhyN/ake46jWoXiQW4vEJ/goYZjt0dZhnP/wn5Vi/aMSeHcLJ5m6sCfeUNB6DdxTGeFkYCNe971c/ayoEeBjfBya8t7PhJ+1VzKqsBHE7YZGRtaxW8LNpYZAOs4PUb8jXp19w9nuLecEBYe+1DfJ7xQoA+WfhWb4AI5ON8QlQg93b2kTEHPibvGIJHUBFoOf2rKLng12R/Jvn/cTgP/wq1R+xvi1xcWMr3ErSMkzIrNjIURRkKMAdSfnVo5gu7DiEMEbKNd9A4Y51TAuHcbnALnI5e4VmvYBIW4bMx63En5qOp9X48Y4pxCe5fvriVpZNIXU2M6QSQNgPxj864dFc5viNvIkffURujWNV0/URmenfSmxjU2PLUcfLOKKK3pz2atwQcgkeoJB+Ypz3ZIwWYjyLMR8iaWimjZBdsNgzAeQYgfIGk+lNnOps8s62zjyznlS0U0bIbpuWpueftHn5nfn+qnfS2znU2fPW2fnmiihtadmiZJ9BJ8S4ySSc5GM79N60vH4ohIqoAADggHAb1Izv65Hzoornn69HF4zcWe+aMk6SMgZJA9w36VPdqRuHbc/jNgHqvM75I+fSkopvuJZNVUxHxkdG/LXfDJuNzjP2STp25DBoorVco0KrGV8Qx643GcggdRkMRtyztyGH92ujKRkqr6slv6QV+Q2AEpbHoDtRRXN1sK8ZUOir4ebkucZX8LY5ztU9tYoyg+HVvuCTqGQTz5D7OR76KKbZV93w8ltIyp/CKk7DBbO3pn9jVTxC3K94ELaVk0/aIABBI1DOMnDe/BooqypYgjmb7JzgfEen6KnkO2CxORjGtvjtmiitEQou/M+mCQdweudqRic7kkEnILsRjOORODyooqofHsM9RqGRkcseVct42EJ3ycczk55ZJPuoopErqs0Tu/FjICAEk5XmzEeRzgA+/wAzTeJzxrENIbvGYgOz6m0DnjyBJPny50UVJ6tJwu30d3IxOXBYjOBpGcA778qbxogCN0GnxSDw7ctHX5/Oiik9XKamlb377+Nt9j423Hkd/U0jysdizEDkCxOMcsUUVtzOF1J/OP8A32/XVj2esVlZw92tsAurLNjWd9h4lycA/MedFFEX0XZSEIc8Xt1YgNgXC6dWklg2lyScgDI6euAayPgyLbiYX8QYhG7lZQH8RAYHDZBAPVeYO2MEpRVFpD2GikZxFxCBlRWdyCrBFHVmDfZ2OW25rtucZrjXD0gdUWdJsoGZotLIrEkaNSsQSAAfjSUUH//Z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9254" y="2996951"/>
            <a:ext cx="6778663" cy="2937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818606" y="19590"/>
            <a:ext cx="8289897" cy="1103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3500" b="1" dirty="0" smtClean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Formální základy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3500" b="1" dirty="0" smtClean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Co je nezbytné dodržet?</a:t>
            </a:r>
            <a:endParaRPr lang="cs-CZ" sz="3500" b="1" dirty="0">
              <a:solidFill>
                <a:schemeClr val="lt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539552" y="1268759"/>
            <a:ext cx="7992887" cy="39395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6300" marR="0" lvl="0" indent="-457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Pokyny pro psaní závěrečných prací (2013)</a:t>
            </a:r>
            <a:br>
              <a:rPr lang="cs-CZ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7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http://psych.fss.muni.cz/files/pokyny_pro_psani_zaverecnych_praci.pdf</a:t>
            </a:r>
          </a:p>
          <a:p>
            <a:pPr marL="546300" marR="0" lvl="0" indent="-457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promakané, je tam všechno – úplný základ</a:t>
            </a:r>
          </a:p>
          <a:p>
            <a:pPr marL="546300" marR="0" lvl="0" indent="-457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Publication</a:t>
            </a:r>
            <a:r>
              <a:rPr lang="cs-CZ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</a:t>
            </a:r>
            <a:r>
              <a:rPr lang="cs-CZ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</a:t>
            </a:r>
            <a:r>
              <a:rPr lang="cs-CZ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Psychological</a:t>
            </a:r>
            <a:r>
              <a:rPr lang="cs-CZ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Association</a:t>
            </a:r>
            <a:r>
              <a:rPr lang="cs-CZ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(2010), B2-1537</a:t>
            </a:r>
          </a:p>
          <a:p>
            <a:pPr marL="546100" marR="0" lvl="1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2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IMRaD</a:t>
            </a:r>
            <a:r>
              <a:rPr lang="cs-CZ" sz="2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2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r>
              <a:rPr lang="cs-CZ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r>
              <a:rPr lang="cs-CZ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r>
              <a:rPr lang="cs-CZ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cs-CZ" sz="27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r>
              <a:rPr lang="cs-CZ" sz="27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cs-CZ" sz="2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6300" marR="0" lvl="1" indent="-199" algn="l" rtl="0">
              <a:spcBef>
                <a:spcPts val="0"/>
              </a:spcBef>
              <a:buNone/>
            </a:pPr>
            <a:endParaRPr sz="2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100" marR="0" lvl="0" indent="-199" algn="l" rtl="0">
              <a:spcBef>
                <a:spcPts val="0"/>
              </a:spcBef>
              <a:buNone/>
            </a:pP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3340" y="4237251"/>
            <a:ext cx="1619099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323528" y="1010194"/>
            <a:ext cx="8496944" cy="54714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89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to má být dlouhé?</a:t>
            </a:r>
          </a:p>
          <a:p>
            <a:pPr marL="89100" marR="0" lvl="0" indent="-199" algn="l" rtl="0">
              <a:spcBef>
                <a:spcPts val="0"/>
              </a:spcBef>
              <a:buSzPct val="25000"/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 tis. znaků včetně mezer 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(bez úvodních stran, Literatury a příloh). „</a:t>
            </a:r>
            <a:r>
              <a:rPr lang="cs-CZ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Stanovený limit je možné překročit, avšak vysoký počet stran není automaticky považován za ukazatel kvality práce, viz manuál APA, část 3.01“</a:t>
            </a:r>
          </a:p>
          <a:p>
            <a:pPr marL="889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cs-CZ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Jaký </a:t>
            </a:r>
            <a:r>
              <a:rPr lang="cs-CZ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 práce mám dělat?</a:t>
            </a:r>
          </a:p>
          <a:p>
            <a:pPr marL="89100" marR="0" lvl="0" indent="-199" algn="l" rtl="0">
              <a:spcBef>
                <a:spcPts val="0"/>
              </a:spcBef>
              <a:buSzPct val="25000"/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Empirická 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studie</a:t>
            </a:r>
          </a:p>
          <a:p>
            <a:pPr marL="546300" lvl="0" indent="-4574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kvantitativní/kvalitativní</a:t>
            </a:r>
            <a:r>
              <a:rPr lang="cs-CZ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výzkum, nebo kombinace </a:t>
            </a:r>
            <a:r>
              <a:rPr lang="cs-CZ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obou</a:t>
            </a:r>
          </a:p>
          <a:p>
            <a:pPr marL="546300" lvl="0" indent="-4574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metodická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studie (tj. studie měřících nástrojů či diagnostických metod)</a:t>
            </a:r>
          </a:p>
          <a:p>
            <a:pPr marL="89100" marR="0" lvl="0" indent="-199" algn="l" rtl="0">
              <a:spcBef>
                <a:spcPts val="0"/>
              </a:spcBef>
              <a:buSzPct val="25000"/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Přehledová 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studie</a:t>
            </a:r>
          </a:p>
          <a:p>
            <a:pPr marL="546300" lvl="0" indent="-4574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systematický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přehled publikovaných empirických výzkumů určité </a:t>
            </a:r>
            <a:r>
              <a:rPr lang="cs-CZ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otázky/hypotézy</a:t>
            </a:r>
          </a:p>
          <a:p>
            <a:pPr marL="546300" lvl="0" indent="-4574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analýza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 podobu </a:t>
            </a:r>
            <a:r>
              <a:rPr lang="cs-CZ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metaanalýzy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či jiného přístupu syntetizujícího výsledky mnoha studií</a:t>
            </a:r>
          </a:p>
          <a:p>
            <a:pPr marL="89100" marR="0" lvl="0" indent="-199" algn="l" rtl="0">
              <a:spcBef>
                <a:spcPts val="0"/>
              </a:spcBef>
              <a:buSzPct val="25000"/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Případová 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studie</a:t>
            </a:r>
          </a:p>
          <a:p>
            <a:pPr marL="546300" lvl="0" indent="-4574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empirická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intenzivní, hloubková studie jednoho nebo více případů, která odpovídá na předem formulovanou výzkumnou otázku s cílem kontextuálně porozumět složitému fenoménu či problému 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2411759" y="19589"/>
            <a:ext cx="669674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000" b="1" dirty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Něco z </a:t>
            </a:r>
            <a:r>
              <a:rPr lang="cs-CZ" sz="4000" b="1" dirty="0" smtClean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Pokynů</a:t>
            </a:r>
            <a:endParaRPr lang="cs-CZ" sz="4000" b="1" dirty="0">
              <a:solidFill>
                <a:schemeClr val="lt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3635896" y="270442"/>
            <a:ext cx="316835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Jak na to?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395536" y="1097280"/>
            <a:ext cx="8136903" cy="56499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89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Začít včas </a:t>
            </a:r>
          </a:p>
          <a:p>
            <a:pPr marL="1003500" indent="-4574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teorie, výzkum, sběr dat, diskuse, </a:t>
            </a:r>
            <a:r>
              <a:rPr lang="cs-CZ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všechno trvá</a:t>
            </a:r>
          </a:p>
          <a:p>
            <a:pPr marL="1003500" marR="0" lvl="1" indent="-457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</a:t>
            </a:r>
            <a:r>
              <a:rPr lang="cs-CZ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5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myths</a:t>
            </a:r>
            <a:r>
              <a:rPr lang="cs-CZ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jak někdo napsal bakalářku za měsíc, nevěřte jim – takové štěstí mít nemusíte</a:t>
            </a:r>
          </a:p>
          <a:p>
            <a:pPr marL="889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 to píšete? </a:t>
            </a:r>
          </a:p>
          <a:p>
            <a:pPr marL="1003500" marR="0" lvl="1" indent="-457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Protože musíte? Protože chcete něčím přispět? Rozšířit poznání?</a:t>
            </a:r>
          </a:p>
          <a:p>
            <a:pPr marL="1003500" marR="0" lvl="1" indent="-457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Přemýšlíte nad publikováním?</a:t>
            </a:r>
          </a:p>
          <a:p>
            <a:pPr marL="889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Téma</a:t>
            </a:r>
          </a:p>
          <a:p>
            <a:pPr marL="1003500" marR="0" lvl="1" indent="-457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Musí bavit</a:t>
            </a:r>
            <a:r>
              <a:rPr lang="cs-CZ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klidně se i osobně dotýkat – v psychologii si můžeme vybírat.</a:t>
            </a:r>
          </a:p>
          <a:p>
            <a:pPr marL="1003500" marR="0" lvl="1" indent="-457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Vycházejte z toho, co vás chytlo během studia.</a:t>
            </a:r>
          </a:p>
          <a:p>
            <a:pPr marL="1003500" marR="0" lvl="1" indent="-457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Měli jste zajímavé béčko? Zajímavou seminárku? </a:t>
            </a:r>
          </a:p>
          <a:p>
            <a:pPr marL="1003500" marR="0" lvl="1" indent="-457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Mnohem lépe se začíná z něčeho než od nuly.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200297" y="1225688"/>
            <a:ext cx="8072846" cy="529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1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Volba tématu a strategie </a:t>
            </a:r>
            <a:r>
              <a:rPr lang="cs-CZ" sz="3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přípravy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cs-CZ" sz="3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Informační průzkum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cs-CZ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Zpracování </a:t>
            </a:r>
            <a:r>
              <a:rPr lang="cs-CZ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výsledků </a:t>
            </a:r>
            <a:r>
              <a:rPr lang="cs-CZ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průzkumu</a:t>
            </a:r>
            <a:endParaRPr lang="cs-CZ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2" indent="-457200"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Výzkum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práce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Příprava dokumentace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Příprava konečné verze práce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Odevzdání práce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Obhajoba</a:t>
            </a:r>
            <a:r>
              <a:rPr lang="cs-CZ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prezentace práce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255"/>
          <p:cNvSpPr txBox="1"/>
          <p:nvPr/>
        </p:nvSpPr>
        <p:spPr>
          <a:xfrm>
            <a:off x="2512490" y="270442"/>
            <a:ext cx="316835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2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 do list</a:t>
            </a:r>
            <a:endParaRPr lang="cs-CZ" sz="32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26" name="Picture 2" descr="http://i0.kym-cdn.com/photos/images/facebook/000/580/455/0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33" y="2654798"/>
            <a:ext cx="3553214" cy="266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2801954" y="11434"/>
            <a:ext cx="375611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Volba tématu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467543" y="3082833"/>
            <a:ext cx="7848871" cy="3692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2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téma vás musí </a:t>
            </a:r>
            <a:r>
              <a:rPr lang="cs-CZ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bavit</a:t>
            </a:r>
            <a:r>
              <a:rPr lang="cs-CZ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psát o něčem, </a:t>
            </a:r>
          </a:p>
          <a:p>
            <a:pPr lvl="3">
              <a:buClr>
                <a:schemeClr val="dk1"/>
              </a:buClr>
              <a:buSzPct val="100000"/>
            </a:pPr>
            <a:r>
              <a:rPr lang="cs-CZ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znám</a:t>
            </a:r>
          </a:p>
          <a:p>
            <a:pPr lvl="3">
              <a:buClr>
                <a:schemeClr val="dk1"/>
              </a:buClr>
              <a:buSzPct val="100000"/>
            </a:pPr>
            <a:r>
              <a:rPr lang="cs-CZ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znát chci</a:t>
            </a:r>
          </a:p>
          <a:p>
            <a:pPr lvl="3">
              <a:buClr>
                <a:schemeClr val="dk1"/>
              </a:buClr>
              <a:buSzPct val="100000"/>
            </a:pPr>
            <a:r>
              <a:rPr lang="cs-CZ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se mě dotýká</a:t>
            </a:r>
          </a:p>
          <a:p>
            <a:pPr lvl="3">
              <a:buClr>
                <a:schemeClr val="dk1"/>
              </a:buClr>
              <a:buSzPct val="100000"/>
            </a:pPr>
            <a:r>
              <a:rPr lang="cs-CZ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chci ovlivnit</a:t>
            </a:r>
          </a:p>
          <a:p>
            <a:pPr lvl="3">
              <a:buClr>
                <a:schemeClr val="dk1"/>
              </a:buClr>
              <a:buSzPct val="100000"/>
            </a:pPr>
            <a:r>
              <a:rPr lang="cs-CZ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chci změnit</a:t>
            </a:r>
            <a:endParaRPr lang="cs-CZ"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2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musí </a:t>
            </a:r>
            <a:r>
              <a:rPr lang="cs-CZ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být dostatečně </a:t>
            </a:r>
            <a:r>
              <a:rPr lang="cs-CZ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zúžené</a:t>
            </a:r>
          </a:p>
          <a:p>
            <a:pPr lvl="2">
              <a:buClr>
                <a:schemeClr val="dk1"/>
              </a:buClr>
              <a:buSzPct val="100000"/>
            </a:pPr>
            <a:r>
              <a:rPr lang="cs-CZ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problém </a:t>
            </a:r>
            <a:r>
              <a:rPr lang="cs-CZ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většiny bakalářek je </a:t>
            </a:r>
            <a:r>
              <a:rPr lang="cs-CZ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zbytečná </a:t>
            </a:r>
            <a:r>
              <a:rPr lang="cs-CZ" sz="25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obecnost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5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podrobněji na semináři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517" y="787308"/>
            <a:ext cx="620077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2838994" y="348343"/>
            <a:ext cx="4685334" cy="531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Informační průzkum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395536" y="1071154"/>
            <a:ext cx="7920880" cy="55038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cs-CZ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Práce 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 informačními zdroji </a:t>
            </a:r>
            <a:endParaRPr lang="cs-CZ" sz="2400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h</a:t>
            </a:r>
            <a:r>
              <a:rPr lang="cs-CZ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ledání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dokumentů, které souvisí se zvoleným </a:t>
            </a:r>
            <a:r>
              <a:rPr lang="cs-CZ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tématem</a:t>
            </a:r>
          </a:p>
          <a:p>
            <a:pPr marL="342900" lvl="2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základní 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rámec vědění </a:t>
            </a: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= množství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zdrojů, výzkumů a studií, které v rámci vědeckého „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know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how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“ cituje většina autorů – opakují </a:t>
            </a: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se</a:t>
            </a:r>
            <a:endParaRPr lang="cs-CZ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seznamy literatury </a:t>
            </a: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(na konci výzkumů, knih, atp.) – najdete v nich další zdroje</a:t>
            </a: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Nepsali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 tom už jiní studenti? Můžu je kontaktovat? Čím se můžu 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inspirovat?</a:t>
            </a: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podívat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se </a:t>
            </a: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do </a:t>
            </a:r>
            <a:r>
              <a:rPr lang="cs-CZ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Archivu závěrečných prací</a:t>
            </a: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</a:t>
            </a:r>
            <a:r>
              <a:rPr lang="cs-CZ" sz="2400" u="sng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4"/>
              </a:rPr>
              <a:t>https</a:t>
            </a:r>
            <a:r>
              <a:rPr lang="cs-CZ" sz="2400" u="sng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4"/>
              </a:rPr>
              <a:t>://is.muni.cz/thesis/</a:t>
            </a: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na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práce jiných </a:t>
            </a: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univerzit - </a:t>
            </a:r>
            <a:r>
              <a:rPr lang="cs-CZ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Vysokoškolské 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kvalifikační práce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</a:t>
            </a: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5"/>
              </a:rPr>
              <a:t>https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5"/>
              </a:rPr>
              <a:t>://theses.cz</a:t>
            </a: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5"/>
              </a:rPr>
              <a:t>/</a:t>
            </a: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endParaRPr lang="cs-CZ" sz="2400" u="sng" dirty="0">
              <a:solidFill>
                <a:schemeClr val="hlink"/>
              </a:solidFill>
              <a:latin typeface="Calibri" panose="020F0502020204030204" pitchFamily="34" charset="0"/>
              <a:ea typeface="Calibri"/>
              <a:cs typeface="Calibri"/>
              <a:sym typeface="Calibri"/>
              <a:hlinkClick r:id="rId6"/>
            </a:endParaRPr>
          </a:p>
          <a:p>
            <a:pPr marL="342900" lvl="2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historické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monografie a/nebo nové aktuální studie</a:t>
            </a:r>
          </a:p>
          <a:p>
            <a:pPr marL="342900" lvl="2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vychytávky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– těžko dohledatelné a/nebo placené studie</a:t>
            </a:r>
          </a:p>
          <a:p>
            <a:pPr marL="0" marR="0" lvl="0" indent="0" algn="l" rtl="0"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3335382" y="200297"/>
            <a:ext cx="3317966" cy="627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Kde to najdu?</a:t>
            </a:r>
            <a:endParaRPr lang="cs-CZ" sz="4000" b="1" dirty="0">
              <a:solidFill>
                <a:schemeClr val="bg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386828" y="1097280"/>
            <a:ext cx="7920880" cy="50945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cs-CZ" sz="27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Knihovna</a:t>
            </a: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7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Výpůjčka </a:t>
            </a:r>
            <a:r>
              <a:rPr lang="cs-CZ" sz="27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z knihovny – </a:t>
            </a:r>
            <a:r>
              <a:rPr lang="cs-CZ" sz="27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4"/>
              </a:rPr>
              <a:t>www.aleph.muni.cz</a:t>
            </a:r>
            <a:r>
              <a:rPr lang="cs-CZ" sz="27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5"/>
              </a:rPr>
              <a:t>Výpůjčka/dodání dokumentu z jiné knihovny v ČR/zahraničí MVS, MMVS</a:t>
            </a:r>
            <a:endParaRPr lang="cs-CZ" sz="27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6"/>
              </a:rPr>
              <a:t>E-</a:t>
            </a:r>
            <a:r>
              <a:rPr lang="cs-CZ" sz="27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6"/>
              </a:rPr>
              <a:t>prezenčka</a:t>
            </a:r>
            <a:endParaRPr lang="cs-CZ" sz="27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7"/>
              </a:rPr>
              <a:t>Copy on </a:t>
            </a:r>
            <a:r>
              <a:rPr lang="cs-CZ" sz="27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7"/>
              </a:rPr>
              <a:t>Demand</a:t>
            </a:r>
            <a:r>
              <a:rPr lang="cs-CZ" sz="27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7"/>
              </a:rPr>
              <a:t> (</a:t>
            </a:r>
            <a:r>
              <a:rPr lang="cs-CZ" sz="27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7"/>
              </a:rPr>
              <a:t>CoD</a:t>
            </a:r>
            <a:r>
              <a:rPr lang="cs-CZ" sz="27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7"/>
              </a:rPr>
              <a:t>) </a:t>
            </a:r>
            <a:endParaRPr lang="cs-CZ" sz="27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ct val="100000"/>
            </a:pPr>
            <a:endParaRPr lang="cs-CZ" sz="27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cs-CZ" sz="27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Databáze a internet </a:t>
            </a: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7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Licencované </a:t>
            </a:r>
            <a:r>
              <a:rPr lang="cs-CZ" sz="27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databáze </a:t>
            </a:r>
            <a:endParaRPr lang="cs-CZ" sz="27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7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Internet </a:t>
            </a:r>
            <a:r>
              <a:rPr lang="cs-CZ" sz="27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(př.: Google </a:t>
            </a:r>
            <a:r>
              <a:rPr lang="cs-CZ" sz="27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Scholar</a:t>
            </a:r>
            <a:r>
              <a:rPr lang="cs-CZ" sz="27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lvl="0">
              <a:buClr>
                <a:schemeClr val="dk1"/>
              </a:buClr>
              <a:buSzPct val="100000"/>
            </a:pPr>
            <a:endParaRPr lang="cs-CZ" sz="27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cs-CZ" sz="27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podrobněji na semináři</a:t>
            </a:r>
            <a:endParaRPr lang="cs-CZ" sz="27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buNone/>
            </a:pPr>
            <a:endParaRPr sz="27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4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200298" y="1133355"/>
            <a:ext cx="8764190" cy="57246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Úvodní přednáška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práce s informacemi – informační společnost, post-informační společnost, informační gramotnost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saní závěrečných prací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nformační zdroje – typy, licencované zdroje, kde hledat?</a:t>
            </a:r>
          </a:p>
          <a:p>
            <a:pPr marR="0" lvl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Seminář 1 – praktická práce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elektronickými informačními 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zdroji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základy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vyhledávacích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technik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rešeršního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dotazu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praktické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vyhledávání v oborových databázích</a:t>
            </a:r>
          </a:p>
          <a:p>
            <a:pPr marR="0" lvl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Přednáška citace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citování, 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plagiátorství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terminologie, citační </a:t>
            </a: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 APA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základy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citování jednotlivých druhů 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dokumentů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citační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software, zvláštnosti citování</a:t>
            </a:r>
          </a:p>
          <a:p>
            <a:pPr marR="0" lvl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Seminář 2 – praktická práce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elektronickými informačními 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zdroji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nadstavbové nástroje a „vědecké sociální sítě“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databáze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elektronických knih, </a:t>
            </a:r>
            <a:r>
              <a:rPr lang="cs-CZ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cs-CZ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-knihy</a:t>
            </a:r>
            <a:endParaRPr lang="cs-CZ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206"/>
          <p:cNvSpPr/>
          <p:nvPr/>
        </p:nvSpPr>
        <p:spPr>
          <a:xfrm>
            <a:off x="2795450" y="217749"/>
            <a:ext cx="562573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Jak to bude celé vypadat?</a:t>
            </a:r>
            <a:endParaRPr lang="cs-CZ" sz="4000" b="1" dirty="0">
              <a:solidFill>
                <a:schemeClr val="bg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1532707" y="862840"/>
            <a:ext cx="6217922" cy="10269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lang="cs-CZ" sz="60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Informační zdroje</a:t>
            </a:r>
            <a:endParaRPr lang="cs-CZ" sz="6000" b="1" dirty="0">
              <a:solidFill>
                <a:schemeClr val="bg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26" y="1889762"/>
            <a:ext cx="4782094" cy="4782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395536" y="1375955"/>
            <a:ext cx="8136903" cy="4537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Knihy</a:t>
            </a: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Periodika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odborné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časopisy, magazíny</a:t>
            </a: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Referenční </a:t>
            </a:r>
            <a:r>
              <a:rPr lang="cs-C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díla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encyklopedie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slovníky, tezaury, mapy, atlasy, bibliografie, adresáře, ročenky       </a:t>
            </a: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Další </a:t>
            </a:r>
            <a:r>
              <a:rPr lang="cs-C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zdroje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závěrečné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práce, materiály z konferencí, vládní publikace, šedá </a:t>
            </a:r>
            <a:r>
              <a:rPr lang="cs-CZ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literatura,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noviny, </a:t>
            </a:r>
            <a:r>
              <a:rPr lang="cs-CZ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newslettery</a:t>
            </a:r>
            <a:endParaRPr lang="cs-CZ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298"/>
          <p:cNvSpPr txBox="1"/>
          <p:nvPr/>
        </p:nvSpPr>
        <p:spPr>
          <a:xfrm>
            <a:off x="2394856" y="0"/>
            <a:ext cx="6217922" cy="10269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lang="cs-CZ" sz="60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Informační zdroje</a:t>
            </a:r>
            <a:endParaRPr lang="cs-CZ" sz="6000" b="1" dirty="0">
              <a:solidFill>
                <a:schemeClr val="bg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098"/>
            <a:ext cx="5751443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51443" y="2072074"/>
            <a:ext cx="3314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anose="020F0502020204030204" pitchFamily="34" charset="0"/>
              </a:rPr>
              <a:t>+ </a:t>
            </a:r>
            <a:r>
              <a:rPr lang="cs-CZ" sz="2000" b="1" u="sng" dirty="0" smtClean="0">
                <a:latin typeface="Calibri" panose="020F0502020204030204" pitchFamily="34" charset="0"/>
              </a:rPr>
              <a:t>INVISIBLE WEB  </a:t>
            </a:r>
            <a:r>
              <a:rPr lang="cs-CZ" sz="2000" dirty="0">
                <a:latin typeface="Calibri" panose="020F0502020204030204" pitchFamily="34" charset="0"/>
              </a:rPr>
              <a:t/>
            </a:r>
            <a:br>
              <a:rPr lang="cs-CZ" sz="2000" dirty="0">
                <a:latin typeface="Calibri" panose="020F0502020204030204" pitchFamily="34" charset="0"/>
              </a:rPr>
            </a:br>
            <a:r>
              <a:rPr lang="cs-CZ" sz="2000" dirty="0" smtClean="0">
                <a:latin typeface="Calibri" panose="020F0502020204030204" pitchFamily="34" charset="0"/>
              </a:rPr>
              <a:t>= podrobnější a odbornější informace např.: </a:t>
            </a:r>
            <a:r>
              <a:rPr lang="en-US" sz="2000" dirty="0" err="1" smtClean="0">
                <a:latin typeface="Calibri" panose="020F0502020204030204" pitchFamily="34" charset="0"/>
                <a:hlinkClick r:id="rId5"/>
              </a:rPr>
              <a:t>PsycNET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</a:rPr>
              <a:t>databáze APA, abstrakty i články, některé bez poplatků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cs-CZ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112966" y="1066771"/>
            <a:ext cx="370138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Licencované </a:t>
            </a:r>
            <a:r>
              <a:rPr lang="cs-CZ" sz="3200" b="1" dirty="0" smtClean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zdroje</a:t>
            </a:r>
            <a:endParaRPr lang="cs-CZ" sz="3200" b="1" dirty="0">
              <a:solidFill>
                <a:schemeClr val="dk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323528" y="1651544"/>
            <a:ext cx="7992887" cy="445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cs-C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alší výrazy: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komerční zdroje/databáze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elektronické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informační </a:t>
            </a:r>
            <a:r>
              <a:rPr lang="cs-C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zdroje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e-zdroje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EIZ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cs-C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atabáze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dokumenty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elektronické podobě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cs-C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ostupné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prostřednictvím </a:t>
            </a:r>
            <a:r>
              <a:rPr lang="cs-C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databází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volně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dostupné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Open Access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komerční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(licencované)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395536" y="1340767"/>
            <a:ext cx="748883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500" b="1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Licencované </a:t>
            </a:r>
            <a:r>
              <a:rPr lang="cs-CZ" sz="3500" b="1" dirty="0" smtClean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zdroje</a:t>
            </a:r>
            <a:endParaRPr lang="cs-CZ" sz="3500" b="1" dirty="0">
              <a:solidFill>
                <a:schemeClr val="dk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467543" y="2204864"/>
            <a:ext cx="8208912" cy="4117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úplatu – </a:t>
            </a:r>
            <a:r>
              <a:rPr lang="cs-CZ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 studenty MU zdarma ☺</a:t>
            </a:r>
          </a:p>
          <a:p>
            <a:pPr marL="457200" marR="0" lvl="0" indent="-457200" algn="l" rtl="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informace jsou </a:t>
            </a:r>
            <a:r>
              <a:rPr lang="cs-CZ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prověřené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(prochází recenzním řízením)</a:t>
            </a:r>
          </a:p>
          <a:p>
            <a:pPr marL="457200" marR="0" lvl="0" indent="-457200" algn="l" rtl="0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články většinou dostupné dříve než v </a:t>
            </a:r>
            <a:r>
              <a:rPr lang="cs-C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tištěné podobě</a:t>
            </a:r>
            <a:endParaRPr lang="cs-CZ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doporučený zdroj pro psaní seminárních a závěrečných prací</a:t>
            </a:r>
          </a:p>
          <a:p>
            <a:pPr marL="0" marR="0" lvl="0" indent="0" algn="l" rtl="0"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395536" y="1225688"/>
            <a:ext cx="388843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500" b="1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Databáze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539552" y="2060848"/>
            <a:ext cx="8064896" cy="46217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Bibliografické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pouze základní  </a:t>
            </a:r>
            <a:r>
              <a:rPr lang="cs-C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„identifikační“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údaje o dokumentech (název, autor, rok vydání atd.) + abstrakt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Fulltextové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plné texty dokumentů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Multioborové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dokumenty z různých oborů </a:t>
            </a:r>
          </a:p>
          <a:p>
            <a:pPr marL="800100" marR="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rozsáhlé databáze – např.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ProQuest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Wiley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EBSCO</a:t>
            </a:r>
          </a:p>
          <a:p>
            <a:pPr marL="800100" marR="0" lvl="1" indent="-3429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není možné mít zaplacený přístup ke všem kolekcím, tj. ke všem fulltextům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395536" y="1225688"/>
            <a:ext cx="784887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500" b="1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Jak se dostanu k licencovaným zdrojům?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395536" y="1872019"/>
            <a:ext cx="8208912" cy="3867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indent="-457200">
              <a:buClr>
                <a:schemeClr val="dk1"/>
              </a:buClr>
              <a:buSzPct val="114285"/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</a:t>
            </a:r>
            <a:r>
              <a:rPr lang="cs-CZ" sz="27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tránky knihovny</a:t>
            </a:r>
            <a:r>
              <a:rPr lang="cs-CZ" sz="27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700" b="1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4"/>
              </a:rPr>
              <a:t>http://knihovna.fss.muni.cz/ezdroje</a:t>
            </a:r>
          </a:p>
          <a:p>
            <a:pPr marL="914400" lvl="1">
              <a:spcBef>
                <a:spcPts val="800"/>
              </a:spcBef>
              <a:buClr>
                <a:schemeClr val="dk1"/>
              </a:buClr>
              <a:buSzPct val="104347"/>
            </a:pPr>
            <a:r>
              <a:rPr lang="cs-CZ" sz="27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databáze </a:t>
            </a:r>
            <a:r>
              <a:rPr lang="cs-CZ" sz="2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k oborům vyučovaným na FSS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2700" b="0" i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 panose="020B0604020202020204" pitchFamily="34" charset="0"/>
              <a:buChar char="•"/>
            </a:pPr>
            <a:r>
              <a:rPr lang="cs-CZ" sz="27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Portál elektronických informačních zdrojů </a:t>
            </a:r>
            <a:r>
              <a:rPr lang="cs-CZ" sz="27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MU</a:t>
            </a:r>
            <a:r>
              <a:rPr lang="cs-CZ" sz="27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700" b="1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5"/>
              </a:rPr>
              <a:t>http://ezdroje.muni.cz/</a:t>
            </a:r>
          </a:p>
          <a:p>
            <a:pPr marL="914400" marR="0" lvl="2" algn="l" rtl="0">
              <a:spcBef>
                <a:spcPts val="800"/>
              </a:spcBef>
              <a:buClr>
                <a:schemeClr val="dk1"/>
              </a:buClr>
              <a:buSzPct val="100000"/>
            </a:pPr>
            <a:r>
              <a:rPr lang="cs-CZ" sz="2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databáze i z dalších </a:t>
            </a:r>
            <a:r>
              <a:rPr lang="cs-CZ" sz="27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oborů</a:t>
            </a:r>
            <a:endParaRPr sz="27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395537" y="1225688"/>
            <a:ext cx="7990818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500" b="1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Jak se dostanu k licencovaným zdrojům mimo počítačovou síť MU?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0" y="2708919"/>
            <a:ext cx="8208912" cy="31931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Nastavte si na počítači </a:t>
            </a:r>
            <a:r>
              <a:rPr lang="cs-CZ" sz="30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vzdálený přístup</a:t>
            </a:r>
            <a:r>
              <a:rPr lang="cs-CZ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914400" marR="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cs-CZ" sz="3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OpenVPN</a:t>
            </a:r>
            <a:endParaRPr lang="cs-CZ"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cs-CZ" sz="3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Shibboleth</a:t>
            </a:r>
            <a:endParaRPr lang="cs-CZ"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algn="l" rtl="0"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cs-CZ" sz="3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EZproxy</a:t>
            </a:r>
            <a:endParaRPr lang="cs-CZ"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23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1666987" y="319762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2703307" y="234119"/>
            <a:ext cx="8064896" cy="861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Kde hledat odborné časopisy</a:t>
            </a:r>
            <a:r>
              <a:rPr lang="cs-CZ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?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395536" y="1375954"/>
            <a:ext cx="8280919" cy="5066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EBSCO</a:t>
            </a:r>
            <a:r>
              <a:rPr lang="cs-CZ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cs-CZ" sz="28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JSTOR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ProQuest</a:t>
            </a:r>
            <a:endParaRPr lang="cs-CZ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Sage</a:t>
            </a:r>
            <a:r>
              <a:rPr lang="cs-C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Journals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ScienceDirect</a:t>
            </a:r>
            <a:endParaRPr lang="cs-CZ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SpringerLink</a:t>
            </a:r>
            <a:endParaRPr lang="cs-CZ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Wiley</a:t>
            </a:r>
            <a:r>
              <a:rPr lang="cs-C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cs-CZ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  <a:endParaRPr lang="cs-CZ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3944983" y="2751909"/>
            <a:ext cx="5294811" cy="384048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2998485" y="5170585"/>
            <a:ext cx="151216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4510652" y="3786386"/>
            <a:ext cx="4913842" cy="26561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Multioborové databáze jsou dobrým             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startovním místem pro vyhledávání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Můžete je prohledávat hromadně prostřednictvím </a:t>
            </a:r>
            <a:r>
              <a:rPr lang="cs-CZ" sz="2400" i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discovery</a:t>
            </a:r>
            <a:endParaRPr lang="cs-CZ" sz="2400" i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2442050" y="198077"/>
            <a:ext cx="813690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5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Časopisy – volně dostupné zdroje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395536" y="1419497"/>
            <a:ext cx="8208912" cy="5530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Directory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of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Open Access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Journals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(DOAJ)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 10.000 časopisů s otevřeným přístupem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Central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European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Journal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of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Social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Sciences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and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Humanities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(CEJSH) 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databáze abstraktů článků/plných textů uveřejněných ve vědeckých časopisech z oblasti humanitních a společenských věd vycházejících v ČR, SR, v Maďarsku a Polsku. 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De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Gruyter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Online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volně dostupný multioborový zdroj, stovky odborných časopisů.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323528" y="1196750"/>
            <a:ext cx="8568951" cy="5204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rychle a efektivně </a:t>
            </a:r>
            <a:r>
              <a:rPr lang="cs-CZ" sz="27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najít téměř cokoliv – minimálně vědět </a:t>
            </a:r>
            <a:r>
              <a:rPr lang="cs-CZ" sz="27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kde hledat</a:t>
            </a:r>
            <a:endParaRPr lang="cs-CZ" sz="27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cs-CZ" sz="27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reativně klíčovat</a:t>
            </a:r>
            <a:endParaRPr lang="cs-CZ" sz="27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cs-CZ" sz="2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věřit si </a:t>
            </a:r>
            <a:r>
              <a:rPr lang="cs-CZ" sz="27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kvalitu </a:t>
            </a:r>
            <a:r>
              <a:rPr lang="cs-CZ" sz="2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cs-CZ" sz="27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relevantnost </a:t>
            </a:r>
            <a:r>
              <a:rPr lang="cs-CZ" sz="2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zdroje</a:t>
            </a:r>
            <a:endParaRPr lang="cs-CZ" sz="27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27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itovat podle APA</a:t>
            </a:r>
            <a:endParaRPr lang="cs-CZ" sz="27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cs-CZ" sz="27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ebát se žádné seminárky ani bakalářky!</a:t>
            </a:r>
          </a:p>
          <a:p>
            <a:pPr lvl="0">
              <a:spcAft>
                <a:spcPts val="600"/>
              </a:spcAft>
            </a:pPr>
            <a:endParaRPr lang="cs-CZ" sz="2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</a:pPr>
            <a:r>
              <a:rPr lang="cs-CZ" sz="27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…no a když to nepůjde, tak mi prostě napíšete </a:t>
            </a:r>
            <a:endParaRPr lang="cs-CZ" sz="27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7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7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Calibri"/>
              <a:buNone/>
            </a:pP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206"/>
          <p:cNvSpPr/>
          <p:nvPr/>
        </p:nvSpPr>
        <p:spPr>
          <a:xfrm>
            <a:off x="2795450" y="217749"/>
            <a:ext cx="488988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Cíl a smysl předmětu</a:t>
            </a:r>
            <a:endParaRPr lang="cs-CZ" sz="4000" b="1" dirty="0">
              <a:solidFill>
                <a:schemeClr val="bg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828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2842646" y="304447"/>
            <a:ext cx="424613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Kde hledat knihy?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395536" y="1079863"/>
            <a:ext cx="8280919" cy="551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25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Katalogy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500" b="1" i="0" u="sng" strike="noStrike" cap="none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Katalog </a:t>
            </a:r>
            <a:r>
              <a:rPr lang="cs-CZ" sz="2500" b="1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MU </a:t>
            </a:r>
            <a:r>
              <a:rPr lang="cs-CZ" sz="2500" b="1" i="0" u="sng" strike="noStrike" cap="none" dirty="0" err="1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Aleph</a:t>
            </a:r>
            <a:endParaRPr lang="cs-CZ" sz="2500" b="1" u="sng" dirty="0">
              <a:solidFill>
                <a:schemeClr val="hlin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5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Souborné </a:t>
            </a:r>
            <a:r>
              <a:rPr lang="cs-CZ" sz="25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katalogy – </a:t>
            </a:r>
            <a:r>
              <a:rPr lang="cs-CZ" sz="2500" b="1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4"/>
              </a:rPr>
              <a:t>JIB,</a:t>
            </a:r>
            <a:r>
              <a:rPr lang="cs-CZ" sz="25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500" b="1" i="0" u="sng" strike="noStrike" cap="none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5"/>
              </a:rPr>
              <a:t>CASLIN </a:t>
            </a:r>
            <a:endParaRPr lang="cs-CZ" sz="2500" b="1" i="0" u="sng" strike="noStrike" cap="none" dirty="0" smtClean="0">
              <a:solidFill>
                <a:schemeClr val="hlin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500" b="1" i="0" u="sng" strike="noStrike" cap="none" dirty="0" err="1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6"/>
              </a:rPr>
              <a:t>Ebsco</a:t>
            </a:r>
            <a:r>
              <a:rPr lang="cs-CZ" sz="2500" b="1" i="0" u="sng" strike="noStrike" cap="none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6"/>
              </a:rPr>
              <a:t> </a:t>
            </a:r>
            <a:r>
              <a:rPr lang="cs-CZ" sz="2500" b="1" i="0" u="sng" strike="noStrike" cap="none" dirty="0" err="1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6"/>
              </a:rPr>
              <a:t>Discovery</a:t>
            </a:r>
            <a:r>
              <a:rPr lang="cs-CZ" sz="2500" b="1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6"/>
              </a:rPr>
              <a:t> </a:t>
            </a:r>
            <a:r>
              <a:rPr lang="cs-CZ" sz="2500" b="1" i="0" u="sng" strike="noStrike" cap="none" dirty="0" err="1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6"/>
              </a:rPr>
              <a:t>Service</a:t>
            </a:r>
            <a:endParaRPr lang="cs-CZ" sz="2500" b="1" i="0" u="sng" strike="noStrike" cap="none" dirty="0">
              <a:solidFill>
                <a:schemeClr val="hlink"/>
              </a:solidFill>
              <a:latin typeface="Calibri" panose="020F0502020204030204" pitchFamily="34" charset="0"/>
              <a:ea typeface="Calibri"/>
              <a:cs typeface="Calibri"/>
              <a:sym typeface="Calibri"/>
              <a:hlinkClick r:id="rId6"/>
            </a:endParaRPr>
          </a:p>
          <a:p>
            <a:pPr marL="709613" marR="0" lvl="1" indent="-11112" algn="l" rtl="0">
              <a:spcBef>
                <a:spcPts val="0"/>
              </a:spcBef>
              <a:buNone/>
            </a:pPr>
            <a:endParaRPr sz="25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25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Licencované databáze </a:t>
            </a:r>
            <a:endParaRPr lang="cs-CZ" sz="2500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500" b="1" i="0" u="sng" strike="noStrike" cap="none" dirty="0" err="1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Ebsco</a:t>
            </a:r>
            <a:r>
              <a:rPr lang="cs-CZ" sz="2500" b="1" i="0" u="sng" strike="noStrike" cap="none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500" b="1" i="0" u="sng" strike="noStrike" cap="none" dirty="0" err="1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eBooks</a:t>
            </a:r>
            <a:endParaRPr lang="cs-CZ" sz="2500" b="1" u="sng" dirty="0">
              <a:solidFill>
                <a:schemeClr val="hlin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500" b="1" i="0" u="sng" strike="noStrike" cap="none" dirty="0" err="1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7"/>
              </a:rPr>
              <a:t>Sage</a:t>
            </a:r>
            <a:r>
              <a:rPr lang="cs-CZ" sz="2500" b="1" i="0" u="sng" strike="noStrike" cap="none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7"/>
              </a:rPr>
              <a:t> </a:t>
            </a:r>
            <a:r>
              <a:rPr lang="cs-CZ" sz="2500" b="1" i="0" u="sng" strike="noStrike" cap="none" dirty="0" err="1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7"/>
              </a:rPr>
              <a:t>Knowledge</a:t>
            </a:r>
            <a:endParaRPr lang="cs-CZ" sz="2500" b="1" i="0" u="sng" strike="noStrike" cap="none" dirty="0" smtClean="0">
              <a:solidFill>
                <a:schemeClr val="hlin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500" b="1" i="0" u="sng" strike="noStrike" cap="none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8"/>
              </a:rPr>
              <a:t>eReading.cz</a:t>
            </a:r>
          </a:p>
          <a:p>
            <a:pPr lvl="0">
              <a:buClr>
                <a:schemeClr val="dk1"/>
              </a:buClr>
              <a:buSzPct val="100000"/>
            </a:pPr>
            <a:endParaRPr lang="cs-CZ" sz="2500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cs-CZ" sz="25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Další zdroje</a:t>
            </a: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500" b="1" u="sng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9"/>
              </a:rPr>
              <a:t>OAPEN </a:t>
            </a:r>
            <a:r>
              <a:rPr lang="cs-CZ" sz="2500" b="1" u="sng" dirty="0" err="1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9"/>
              </a:rPr>
              <a:t>Library</a:t>
            </a:r>
            <a:r>
              <a:rPr lang="cs-CZ" sz="2500" b="1" u="sng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9"/>
              </a:rPr>
              <a:t> </a:t>
            </a:r>
            <a:endParaRPr lang="cs-CZ" sz="2500" b="1" u="sng" dirty="0" smtClean="0">
              <a:solidFill>
                <a:schemeClr val="hlin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500" b="1" u="sng" dirty="0" err="1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10"/>
              </a:rPr>
              <a:t>Directory</a:t>
            </a:r>
            <a:r>
              <a:rPr lang="cs-CZ" sz="2500" b="1" u="sng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10"/>
              </a:rPr>
              <a:t> </a:t>
            </a:r>
            <a:r>
              <a:rPr lang="cs-CZ" sz="2500" b="1" u="sng" dirty="0" err="1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10"/>
              </a:rPr>
              <a:t>of</a:t>
            </a:r>
            <a:r>
              <a:rPr lang="cs-CZ" sz="2500" b="1" u="sng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10"/>
              </a:rPr>
              <a:t> Open Access </a:t>
            </a:r>
            <a:r>
              <a:rPr lang="cs-CZ" sz="2500" b="1" u="sng" dirty="0" err="1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10"/>
              </a:rPr>
              <a:t>Books</a:t>
            </a:r>
            <a:r>
              <a:rPr lang="cs-CZ" sz="2500" b="1" u="sng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10"/>
              </a:rPr>
              <a:t> (</a:t>
            </a:r>
            <a:r>
              <a:rPr lang="cs-CZ" sz="2500" b="1" u="sng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10"/>
              </a:rPr>
              <a:t>DOAB)</a:t>
            </a:r>
            <a:endParaRPr lang="cs-CZ" sz="2500" b="1" u="sng" dirty="0" smtClean="0">
              <a:solidFill>
                <a:schemeClr val="hlin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500" b="1" u="sng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11"/>
              </a:rPr>
              <a:t>Google </a:t>
            </a:r>
            <a:r>
              <a:rPr lang="cs-CZ" sz="2500" b="1" u="sng" dirty="0" err="1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11"/>
              </a:rPr>
              <a:t>Books</a:t>
            </a:r>
            <a:endParaRPr lang="cs-CZ" sz="2500" b="1" u="sng" dirty="0">
              <a:solidFill>
                <a:schemeClr val="hlink"/>
              </a:solidFill>
              <a:latin typeface="Calibri" panose="020F0502020204030204" pitchFamily="34" charset="0"/>
              <a:ea typeface="Calibri"/>
              <a:cs typeface="Calibri"/>
              <a:sym typeface="Calibri"/>
              <a:hlinkClick r:id="rId11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cs-CZ" sz="2500" b="1" i="0" u="sng" strike="noStrike" cap="none" dirty="0">
              <a:solidFill>
                <a:schemeClr val="hlink"/>
              </a:solidFill>
              <a:latin typeface="Calibri" panose="020F0502020204030204" pitchFamily="34" charset="0"/>
              <a:ea typeface="Calibri"/>
              <a:cs typeface="Calibri"/>
              <a:sym typeface="Calibri"/>
              <a:hlinkClick r:id="rId8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5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2514057" y="236061"/>
            <a:ext cx="676875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5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Kde hledat informace z médií?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395536" y="1632438"/>
            <a:ext cx="7272808" cy="24605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cs-CZ" sz="2800" dirty="0" smtClean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Potřebujete dohledat zpětně články/pořady: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Webovky</a:t>
            </a:r>
            <a:r>
              <a:rPr lang="cs-CZ" sz="2800" dirty="0" smtClean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 – někdy placené přístupy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i="0" u="sng" strike="noStrike" cap="none" dirty="0" err="1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4"/>
              </a:rPr>
              <a:t>Anopress</a:t>
            </a:r>
            <a:r>
              <a:rPr lang="cs-CZ" sz="2800" b="1" i="0" u="sng" strike="noStrike" cap="none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cs-CZ" sz="2800" b="1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4"/>
              </a:rPr>
              <a:t>Monitoring Online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8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– </a:t>
            </a:r>
            <a:r>
              <a:rPr lang="cs-CZ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</a:t>
            </a:r>
            <a:r>
              <a:rPr lang="cs-CZ" sz="2800" dirty="0" smtClean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enní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tisk, TV a rozhlasové </a:t>
            </a:r>
            <a:r>
              <a:rPr lang="cs-CZ" sz="2800" dirty="0" smtClean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vysílání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2607514" y="219701"/>
            <a:ext cx="615331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5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Kde hledat závěrečné práce?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465564" y="1323703"/>
            <a:ext cx="7992887" cy="5950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Archiv závěrečných prací MU – Thesis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Vysokoškolské kvalifikační práce – </a:t>
            </a:r>
            <a:r>
              <a:rPr lang="cs-CZ" sz="30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Theses</a:t>
            </a:r>
            <a:endParaRPr lang="cs-CZ" sz="30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DART – </a:t>
            </a:r>
            <a:r>
              <a:rPr lang="cs-CZ" sz="30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Europe</a:t>
            </a:r>
            <a:r>
              <a:rPr lang="cs-CZ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E-</a:t>
            </a:r>
            <a:r>
              <a:rPr lang="cs-CZ" sz="30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theses</a:t>
            </a:r>
            <a:r>
              <a:rPr lang="cs-CZ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</a:t>
            </a:r>
            <a:r>
              <a:rPr lang="cs-CZ" sz="30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Portal</a:t>
            </a:r>
            <a:endParaRPr lang="cs-CZ" sz="30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ProQuest</a:t>
            </a:r>
            <a:r>
              <a:rPr lang="cs-CZ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® </a:t>
            </a:r>
            <a:r>
              <a:rPr lang="cs-CZ" sz="30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Dissertations</a:t>
            </a:r>
            <a:r>
              <a:rPr lang="cs-CZ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 &amp; </a:t>
            </a:r>
            <a:r>
              <a:rPr lang="cs-CZ" sz="30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Theses</a:t>
            </a:r>
            <a:r>
              <a:rPr lang="cs-CZ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 (PQDT OPEN) </a:t>
            </a:r>
            <a:r>
              <a:rPr lang="cs-CZ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Open Access </a:t>
            </a:r>
            <a:r>
              <a:rPr lang="cs-CZ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Dissertatitons</a:t>
            </a:r>
            <a:r>
              <a:rPr lang="cs-CZ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cs-CZ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Theses</a:t>
            </a:r>
            <a:endParaRPr lang="cs-CZ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/>
        </p:nvSpPr>
        <p:spPr>
          <a:xfrm>
            <a:off x="2581387" y="219701"/>
            <a:ext cx="5874635" cy="861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5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Kde hledat referenční díla?</a:t>
            </a:r>
            <a:r>
              <a:rPr lang="cs-CZ" sz="35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395536" y="2564903"/>
            <a:ext cx="7848871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Gale </a:t>
            </a:r>
            <a:r>
              <a:rPr lang="cs-CZ" sz="30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Virtual</a:t>
            </a:r>
            <a:r>
              <a:rPr lang="cs-CZ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Reference </a:t>
            </a:r>
            <a:r>
              <a:rPr lang="cs-CZ" sz="30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Library</a:t>
            </a:r>
            <a:endParaRPr lang="cs-CZ" sz="30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2450759" y="236061"/>
            <a:ext cx="712879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5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Kde hledat statistické údaje?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395536" y="2276872"/>
            <a:ext cx="7272808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Český statistický úřad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Eurostat</a:t>
            </a:r>
            <a:endParaRPr lang="cs-CZ" sz="30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2663281" y="308069"/>
            <a:ext cx="648071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Kde hledat další zdroje? 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395536" y="1515292"/>
            <a:ext cx="7920880" cy="4162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Social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Science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Research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Network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</a:t>
            </a:r>
            <a:r>
              <a:rPr lang="cs-C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rána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informačním zdrojům pro oblast sociálních věd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ICPSR (Inter-university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Consortium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for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Political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and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Social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Research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)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cs-CZ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sociálněvědný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datový archiv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American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Psychological</a:t>
            </a: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</a:t>
            </a:r>
            <a:r>
              <a:rPr lang="cs-CZ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Association</a:t>
            </a:r>
            <a:endParaRPr lang="cs-CZ" sz="28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Google </a:t>
            </a:r>
            <a:r>
              <a:rPr lang="cs-CZ" sz="2800" b="1" u="sng" dirty="0" err="1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Scholar</a:t>
            </a:r>
            <a:endParaRPr lang="cs-CZ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1115616" y="2132856"/>
            <a:ext cx="6984776" cy="2808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1259632" y="114353"/>
            <a:ext cx="6696744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7200" b="1" dirty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Shrnutí</a:t>
            </a:r>
          </a:p>
        </p:txBody>
      </p:sp>
      <p:pic>
        <p:nvPicPr>
          <p:cNvPr id="1026" name="Picture 2" descr="https://media.makeameme.org/created/so-in-summ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04" y="163201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219025" y="1140821"/>
            <a:ext cx="8524381" cy="5268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edá literatura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nepublikované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polopublikované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dokumenty; </a:t>
            </a:r>
            <a:r>
              <a:rPr lang="cs-CZ" sz="2000" dirty="0">
                <a:latin typeface="Calibri" panose="020F0502020204030204" pitchFamily="34" charset="0"/>
              </a:rPr>
              <a:t>zprávy (výroční, grantové apod.), závěrečné vysokoškolské kvalifikační práce; konferenční příspěvky a sborníky.</a:t>
            </a:r>
            <a:endParaRPr lang="cs-CZ"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eferenční díla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encyklopedie, slovníky, mapy, atlasy, …</a:t>
            </a:r>
          </a:p>
          <a:p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cs-CZ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eep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databáze, zprávy,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repozitáře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vládní zprávy</a:t>
            </a:r>
          </a:p>
          <a:p>
            <a:pPr lvl="0"/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cs-CZ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ark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ilegální 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aktivity</a:t>
            </a:r>
            <a:endParaRPr lang="cs-CZ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cs-CZ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nvisible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podrobnější a odbornější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info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; APA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PsycNet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spcBef>
                <a:spcPts val="0"/>
              </a:spcBef>
            </a:pP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</a:t>
            </a:r>
            <a:r>
              <a:rPr lang="cs-CZ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slavery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zneužití informací a vytváření falešných informací pro manipulaci s uživateli a zkreslení jejich názorů </a:t>
            </a:r>
          </a:p>
          <a:p>
            <a:pPr marR="0" lvl="0" algn="l" rtl="0">
              <a:spcBef>
                <a:spcPts val="0"/>
              </a:spcBef>
            </a:pPr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cs-CZ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ake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zkreslené vymyšlené zpravodajství</a:t>
            </a:r>
          </a:p>
          <a:p>
            <a:pPr marR="0" lvl="0" algn="l" rtl="0">
              <a:spcBef>
                <a:spcPts val="0"/>
              </a:spcBef>
            </a:pPr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oax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poplašné, nebezpečné a zbytečné řetězové zprávy</a:t>
            </a:r>
          </a:p>
          <a:p>
            <a:pPr marR="0" lvl="0" algn="l" rtl="0">
              <a:spcBef>
                <a:spcPts val="0"/>
              </a:spcBef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ezinformace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falešná informace, která zkresluje úsudek jedince</a:t>
            </a:r>
          </a:p>
          <a:p>
            <a:pPr marR="0" lvl="0" algn="l" rtl="0">
              <a:spcBef>
                <a:spcPts val="0"/>
              </a:spcBef>
            </a:pPr>
            <a:r>
              <a:rPr lang="cs-CZ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IMRaD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struktura odborného textu (</a:t>
            </a:r>
            <a:r>
              <a:rPr lang="cs-CZ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cs-CZ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R="0" lvl="0" algn="l" rtl="0">
              <a:spcBef>
                <a:spcPts val="0"/>
              </a:spcBef>
            </a:pP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EIZ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elektronické informační zdroje (př.: EBSCO)</a:t>
            </a:r>
          </a:p>
          <a:p>
            <a:pPr marR="0" lvl="0" algn="l" rtl="0">
              <a:spcBef>
                <a:spcPts val="0"/>
              </a:spcBef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omerční zdroje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licencované zdroje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databáze za přístupový poplatek </a:t>
            </a:r>
          </a:p>
          <a:p>
            <a:pPr marR="0" lvl="0" algn="l" rtl="0">
              <a:spcBef>
                <a:spcPts val="0"/>
              </a:spcBef>
            </a:pP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Access (OA) </a:t>
            </a:r>
            <a:r>
              <a:rPr lang="cs-CZ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bezplatný přístup k informacím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390"/>
          <p:cNvSpPr txBox="1"/>
          <p:nvPr/>
        </p:nvSpPr>
        <p:spPr>
          <a:xfrm>
            <a:off x="2514057" y="236061"/>
            <a:ext cx="676875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5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Slovníček</a:t>
            </a:r>
            <a:endParaRPr lang="cs-CZ" sz="3500" b="1" dirty="0">
              <a:solidFill>
                <a:schemeClr val="bg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081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2868771" y="130628"/>
            <a:ext cx="5212783" cy="9318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Píšete závěrečnou práci</a:t>
            </a:r>
            <a:endParaRPr lang="cs-CZ" sz="4000" b="1" dirty="0">
              <a:solidFill>
                <a:schemeClr val="bg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395536" y="1428206"/>
            <a:ext cx="8568951" cy="50559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cs-CZ" sz="30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Zvolíte téma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baví a není obecné</a:t>
            </a:r>
          </a:p>
          <a:p>
            <a:pPr marL="457200" lvl="2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z</a:t>
            </a:r>
            <a:r>
              <a:rPr lang="cs-CZ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kontrolujete, jestli/jak o tom píšou další v </a:t>
            </a:r>
            <a:r>
              <a:rPr lang="cs-CZ" sz="28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Archivu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závěrečných prací IS MU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30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2. Uděláte informační průzkum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k</a:t>
            </a:r>
            <a:r>
              <a:rPr lang="cs-CZ" sz="28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atalogy knihoven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</a:t>
            </a:r>
            <a:r>
              <a:rPr lang="cs-CZ" sz="28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icencované zdroje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veřejné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dostupné </a:t>
            </a:r>
            <a:r>
              <a:rPr lang="cs-CZ" sz="28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zdroje (OA)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opakující se, často citované práce</a:t>
            </a:r>
            <a:endParaRPr lang="cs-CZ" sz="2800" b="0" i="0" u="none" strike="noStrike" cap="none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(většinou několik fází – seminář)</a:t>
            </a:r>
            <a:endParaRPr lang="cs-CZ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323528" y="1340767"/>
            <a:ext cx="8568951" cy="3640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 startAt="3"/>
            </a:pPr>
            <a:r>
              <a:rPr lang="cs-CZ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Odborné informace vyhledávejte v licencovaných informačních zdrojích</a:t>
            </a:r>
            <a:endParaRPr lang="cs-CZ"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cs-CZ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věřené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kvalitní, jedinečné </a:t>
            </a:r>
            <a:r>
              <a:rPr lang="cs-CZ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informace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cs-C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eznam databází –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cs-CZ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tránky knihovny, Portál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elektronických informačních </a:t>
            </a:r>
            <a:r>
              <a:rPr lang="cs-CZ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zdrojů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mimo 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počítačovou síť MU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nastavte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vzdálený </a:t>
            </a:r>
            <a:r>
              <a:rPr lang="cs-C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přístup – 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cs-CZ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apř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OpenVPN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Shibboleth</a:t>
            </a:r>
            <a:endParaRPr lang="cs-CZ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323528" y="1196750"/>
            <a:ext cx="8568951" cy="5204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cs-CZ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Zápočet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cs-CZ" sz="2200" b="1" i="0" u="sng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ovinná účast</a:t>
            </a:r>
            <a:r>
              <a:rPr lang="cs-CZ" sz="2200" b="0" i="0" u="sng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cs-CZ" sz="2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VŠECH</a:t>
            </a:r>
            <a:r>
              <a:rPr lang="cs-CZ" sz="2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přednáškách a seminářích </a:t>
            </a:r>
            <a:r>
              <a:rPr lang="cs-CZ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jsou čtyři </a:t>
            </a:r>
            <a:r>
              <a:rPr lang="cs-CZ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vypracování </a:t>
            </a:r>
            <a:r>
              <a:rPr lang="cs-CZ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tří praktických </a:t>
            </a:r>
            <a:r>
              <a:rPr lang="cs-CZ" sz="2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úkolů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nebude </a:t>
            </a:r>
            <a:r>
              <a:rPr lang="cs-CZ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žádný test ☺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Calibri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206"/>
          <p:cNvSpPr/>
          <p:nvPr/>
        </p:nvSpPr>
        <p:spPr>
          <a:xfrm>
            <a:off x="2795450" y="217749"/>
            <a:ext cx="488988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Jak se zazelenat?</a:t>
            </a:r>
            <a:endParaRPr lang="cs-CZ" sz="4000" b="1" dirty="0">
              <a:solidFill>
                <a:schemeClr val="bg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003" y="2459405"/>
            <a:ext cx="4122200" cy="2322172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618487"/>
              </p:ext>
            </p:extLst>
          </p:nvPr>
        </p:nvGraphicFramePr>
        <p:xfrm>
          <a:off x="323528" y="4433145"/>
          <a:ext cx="582603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352"/>
                <a:gridCol w="1331664"/>
                <a:gridCol w="1456509"/>
                <a:gridCol w="1456509"/>
              </a:tblGrid>
              <a:tr h="293174">
                <a:tc>
                  <a:txBody>
                    <a:bodyPr/>
                    <a:lstStyle/>
                    <a:p>
                      <a:r>
                        <a:rPr lang="cs-CZ" dirty="0" smtClean="0"/>
                        <a:t>Setkání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Termín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Místnost</a:t>
                      </a:r>
                      <a:endParaRPr lang="cs-CZ" dirty="0"/>
                    </a:p>
                  </a:txBody>
                  <a:tcPr/>
                </a:tc>
              </a:tr>
              <a:tr h="293174">
                <a:tc>
                  <a:txBody>
                    <a:bodyPr/>
                    <a:lstStyle/>
                    <a:p>
                      <a:r>
                        <a:rPr lang="cs-CZ" dirty="0" smtClean="0"/>
                        <a:t>Seminář</a:t>
                      </a:r>
                      <a:r>
                        <a:rPr lang="cs-CZ" baseline="0" dirty="0" smtClean="0"/>
                        <a:t> 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Čt 2.11.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15:15-16:45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PC25</a:t>
                      </a:r>
                      <a:endParaRPr lang="cs-CZ" dirty="0"/>
                    </a:p>
                  </a:txBody>
                  <a:tcPr/>
                </a:tc>
              </a:tr>
              <a:tr h="293174">
                <a:tc>
                  <a:txBody>
                    <a:bodyPr/>
                    <a:lstStyle/>
                    <a:p>
                      <a:r>
                        <a:rPr lang="cs-CZ" dirty="0" smtClean="0"/>
                        <a:t>Seminář 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Čt 9.11.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13:30-15:00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PC25</a:t>
                      </a:r>
                      <a:endParaRPr lang="cs-CZ" dirty="0"/>
                    </a:p>
                  </a:txBody>
                  <a:tcPr/>
                </a:tc>
              </a:tr>
              <a:tr h="293174">
                <a:tc>
                  <a:txBody>
                    <a:bodyPr/>
                    <a:lstStyle/>
                    <a:p>
                      <a:r>
                        <a:rPr lang="cs-CZ" dirty="0" smtClean="0"/>
                        <a:t>Přednáška citace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Čt</a:t>
                      </a:r>
                      <a:r>
                        <a:rPr lang="cs-CZ" baseline="0" dirty="0" smtClean="0"/>
                        <a:t> 16.11.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13:30-15:00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P21</a:t>
                      </a:r>
                      <a:endParaRPr lang="cs-CZ" dirty="0"/>
                    </a:p>
                  </a:txBody>
                  <a:tcPr/>
                </a:tc>
              </a:tr>
              <a:tr h="293174">
                <a:tc>
                  <a:txBody>
                    <a:bodyPr/>
                    <a:lstStyle/>
                    <a:p>
                      <a:r>
                        <a:rPr lang="cs-CZ" dirty="0" smtClean="0"/>
                        <a:t>Seminář 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Čt 23.11.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15:15-16:45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PC25</a:t>
                      </a:r>
                      <a:endParaRPr lang="cs-CZ" dirty="0"/>
                    </a:p>
                  </a:txBody>
                  <a:tcPr/>
                </a:tc>
              </a:tr>
              <a:tr h="293174">
                <a:tc>
                  <a:txBody>
                    <a:bodyPr/>
                    <a:lstStyle/>
                    <a:p>
                      <a:r>
                        <a:rPr lang="cs-CZ" dirty="0" smtClean="0"/>
                        <a:t>Seminář 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Čt 30.11.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13:30-15:00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PC25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2663281" y="308069"/>
            <a:ext cx="648071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Zadání prvního úkolu</a:t>
            </a:r>
            <a:endParaRPr lang="cs-CZ" sz="4000" b="1" dirty="0">
              <a:solidFill>
                <a:schemeClr val="bg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7" y="1123850"/>
            <a:ext cx="5278215" cy="527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6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/>
        </p:nvSpPr>
        <p:spPr>
          <a:xfrm>
            <a:off x="395536" y="1097281"/>
            <a:ext cx="8568951" cy="5538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0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Katuščák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D., </a:t>
            </a:r>
            <a:r>
              <a:rPr lang="cs-CZ" sz="20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Drobíková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B. </a:t>
            </a:r>
            <a:r>
              <a:rPr lang="en-US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&amp;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Papík, R. (2008). </a:t>
            </a:r>
            <a:r>
              <a:rPr lang="cs-CZ" sz="2000" i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Jak 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psát závěrečné a kvalifikační práce.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Nitra: 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Enigma. 161 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s. 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0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Bothma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T. (2011). </a:t>
            </a:r>
            <a:r>
              <a:rPr lang="cs-CZ" sz="2000" i="1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Navigating</a:t>
            </a:r>
            <a:r>
              <a:rPr lang="cs-CZ" sz="2000" i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information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literacy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your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information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society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survival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toolkit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 3rd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ed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 Cape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Town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: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Pearson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Education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 208 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s. </a:t>
            </a:r>
            <a:endParaRPr lang="cs-CZ" sz="20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000" i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Pokyny pro psaní závěrečných prací 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(2013), FSS MU, Katedra psychologie. Dostupné z www: </a:t>
            </a:r>
            <a:r>
              <a:rPr lang="cs-CZ" sz="2000" u="sng" dirty="0" smtClean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4"/>
              </a:rPr>
              <a:t>http://</a:t>
            </a:r>
            <a:r>
              <a:rPr lang="cs-CZ" sz="2000" u="sng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4"/>
              </a:rPr>
              <a:t>psych.fss.muni.cz/files/pokyny_pro_psani_zaverecnych_praci.pdf</a:t>
            </a:r>
          </a:p>
          <a:p>
            <a:pPr lvl="0">
              <a:buSzPct val="25000"/>
            </a:pP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Publication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manual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of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the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American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Psychological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Association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(2010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), Washington DC: </a:t>
            </a:r>
            <a:r>
              <a:rPr lang="cs-CZ" sz="20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American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Psychological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Association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6th </a:t>
            </a:r>
            <a:r>
              <a:rPr lang="cs-CZ" sz="20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edition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 272 p.</a:t>
            </a:r>
          </a:p>
          <a:p>
            <a:pPr lvl="0">
              <a:buSzPct val="25000"/>
            </a:pPr>
            <a:r>
              <a:rPr lang="cs-CZ" sz="2000" i="1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PsycNet</a:t>
            </a:r>
            <a:r>
              <a:rPr lang="cs-CZ" sz="2000" i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APA. 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5"/>
              </a:rPr>
              <a:t>http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5"/>
              </a:rPr>
              <a:t>://psycnet.apa.org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5"/>
              </a:rPr>
              <a:t>/</a:t>
            </a:r>
            <a:endParaRPr lang="cs-CZ" sz="20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European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Endowment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for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Democracy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(2016). </a:t>
            </a:r>
            <a:r>
              <a:rPr lang="cs-CZ" sz="2000" i="1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What</a:t>
            </a:r>
            <a:r>
              <a:rPr lang="cs-CZ" sz="2000" i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is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post-</a:t>
            </a:r>
            <a:r>
              <a:rPr lang="cs-CZ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information</a:t>
            </a:r>
            <a:r>
              <a:rPr lang="cs-CZ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i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society? 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Dostupné z www: 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6"/>
              </a:rPr>
              <a:t>https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6"/>
              </a:rPr>
              <a:t>://www.democracyendowment.eu/we-support/institute-of-post-information-society/what-is-postinformation-society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6"/>
              </a:rPr>
              <a:t>/</a:t>
            </a:r>
            <a:endParaRPr lang="cs-CZ" sz="20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cs-CZ" sz="20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Fake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news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0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hoax</a:t>
            </a:r>
            <a: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dezinformace: </a:t>
            </a:r>
            <a:br>
              <a:rPr lang="cs-CZ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</a:br>
            <a:r>
              <a:rPr lang="cs-CZ" sz="2000" u="sng" dirty="0" smtClean="0">
                <a:solidFill>
                  <a:schemeClr val="hlink"/>
                </a:solidFill>
                <a:latin typeface="Calibri" panose="020F0502020204030204" pitchFamily="34" charset="0"/>
                <a:hlinkClick r:id="rId7"/>
              </a:rPr>
              <a:t>http</a:t>
            </a:r>
            <a:r>
              <a:rPr lang="cs-CZ" sz="2000" u="sng" dirty="0">
                <a:solidFill>
                  <a:schemeClr val="hlink"/>
                </a:solidFill>
                <a:latin typeface="Calibri" panose="020F0502020204030204" pitchFamily="34" charset="0"/>
                <a:hlinkClick r:id="rId7"/>
              </a:rPr>
              <a:t>://</a:t>
            </a:r>
            <a:r>
              <a:rPr lang="cs-CZ" sz="2000" u="sng" dirty="0" smtClean="0">
                <a:solidFill>
                  <a:schemeClr val="hlink"/>
                </a:solidFill>
                <a:latin typeface="Calibri" panose="020F0502020204030204" pitchFamily="34" charset="0"/>
                <a:hlinkClick r:id="rId7"/>
              </a:rPr>
              <a:t>zvolsi.info/wp-content/uploads/2017/06/pruvodce_new_A4_small.pdf</a:t>
            </a:r>
            <a:r>
              <a:rPr lang="cs-CZ" sz="2000" u="sng" dirty="0">
                <a:solidFill>
                  <a:schemeClr val="hlink"/>
                </a:solidFill>
                <a:latin typeface="Calibri" panose="020F0502020204030204" pitchFamily="34" charset="0"/>
              </a:rPr>
              <a:t/>
            </a:r>
            <a:br>
              <a:rPr lang="cs-CZ" sz="2000" u="sng" dirty="0">
                <a:solidFill>
                  <a:schemeClr val="hlink"/>
                </a:solidFill>
                <a:latin typeface="Calibri" panose="020F0502020204030204" pitchFamily="34" charset="0"/>
              </a:rPr>
            </a:br>
            <a:r>
              <a:rPr lang="cs-CZ" sz="2000" u="sng" dirty="0" smtClean="0">
                <a:solidFill>
                  <a:schemeClr val="hlink"/>
                </a:solidFill>
                <a:latin typeface="Calibri" panose="020F0502020204030204" pitchFamily="34" charset="0"/>
                <a:hlinkClick r:id="rId8"/>
              </a:rPr>
              <a:t>https</a:t>
            </a:r>
            <a:r>
              <a:rPr lang="cs-CZ" sz="2000" u="sng" dirty="0">
                <a:solidFill>
                  <a:schemeClr val="hlink"/>
                </a:solidFill>
                <a:latin typeface="Calibri" panose="020F0502020204030204" pitchFamily="34" charset="0"/>
                <a:hlinkClick r:id="rId8"/>
              </a:rPr>
              <a:t>://www.mediaguru.cz/2017/03/boj-s-dezinformacemi-je-beh-na-dlouhou-trat</a:t>
            </a:r>
            <a:r>
              <a:rPr lang="cs-CZ" sz="2000" u="sng" dirty="0" smtClean="0">
                <a:solidFill>
                  <a:schemeClr val="hlink"/>
                </a:solidFill>
                <a:latin typeface="Calibri" panose="020F0502020204030204" pitchFamily="34" charset="0"/>
                <a:hlinkClick r:id="rId8"/>
              </a:rPr>
              <a:t>/</a:t>
            </a:r>
            <a:br>
              <a:rPr lang="cs-CZ" sz="2000" u="sng" dirty="0" smtClean="0">
                <a:solidFill>
                  <a:schemeClr val="hlink"/>
                </a:solidFill>
                <a:latin typeface="Calibri" panose="020F0502020204030204" pitchFamily="34" charset="0"/>
                <a:hlinkClick r:id="rId8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 txBox="1"/>
          <p:nvPr/>
        </p:nvSpPr>
        <p:spPr>
          <a:xfrm>
            <a:off x="3373867" y="234778"/>
            <a:ext cx="478606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Literatura a zdroje</a:t>
            </a:r>
            <a:endParaRPr lang="cs-CZ" sz="4000" b="1" dirty="0">
              <a:solidFill>
                <a:schemeClr val="bg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/>
        </p:nvSpPr>
        <p:spPr>
          <a:xfrm>
            <a:off x="395536" y="1225688"/>
            <a:ext cx="85689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Shape 4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7743" y="1124744"/>
            <a:ext cx="4295400" cy="39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 txBox="1"/>
          <p:nvPr/>
        </p:nvSpPr>
        <p:spPr>
          <a:xfrm>
            <a:off x="593545" y="5241927"/>
            <a:ext cx="8143800" cy="941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Veronika </a:t>
            </a:r>
            <a:r>
              <a:rPr lang="cs-CZ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Šléglová</a:t>
            </a:r>
            <a:endParaRPr lang="cs-CZ" sz="30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000" b="1" i="0" u="none" strike="noStrike" cap="none" dirty="0" smtClean="0">
                <a:solidFill>
                  <a:srgbClr val="FF0000"/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vsleglov</a:t>
            </a:r>
            <a:r>
              <a:rPr lang="cs-CZ" sz="3000" b="1" dirty="0" smtClean="0">
                <a:solidFill>
                  <a:srgbClr val="FF0000"/>
                </a:solidFill>
                <a:latin typeface="Calibri" panose="020F0502020204030204" pitchFamily="34" charset="0"/>
                <a:sym typeface="Arial"/>
              </a:rPr>
              <a:t>@fss.muni.cz</a:t>
            </a:r>
            <a:endParaRPr lang="cs-CZ" sz="3000" b="1" dirty="0">
              <a:solidFill>
                <a:srgbClr val="FF0000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4680012" y="5239578"/>
            <a:ext cx="4322099" cy="47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500" b="1">
                <a:solidFill>
                  <a:schemeClr val="dk1"/>
                </a:solidFill>
                <a:latin typeface="Calibri" panose="020F0502020204030204" pitchFamily="34" charset="0"/>
                <a:ea typeface="Verdana"/>
                <a:cs typeface="Verdana"/>
                <a:sym typeface="Verdana"/>
              </a:rPr>
              <a:t>infozdroje@fss.muni.cz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893779" y="5816582"/>
            <a:ext cx="6984776" cy="2808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400594" y="898132"/>
            <a:ext cx="8447314" cy="1270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cs-CZ" sz="7200" b="1" dirty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Práce s </a:t>
            </a:r>
            <a:r>
              <a:rPr lang="cs-CZ" sz="7200" b="1" dirty="0" smtClean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informacemi</a:t>
            </a:r>
            <a:endParaRPr lang="cs-CZ" sz="7200" b="1" dirty="0">
              <a:solidFill>
                <a:schemeClr val="lt1"/>
              </a:solidFill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  <p:pic>
        <p:nvPicPr>
          <p:cNvPr id="1026" name="Picture 2" descr="https://memegenerator.net/img/instances/29070442/information-is-p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04" y="2168637"/>
            <a:ext cx="4067953" cy="40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539552" y="2996951"/>
            <a:ext cx="7704855" cy="2215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„Knowledge is power“.</a:t>
            </a:r>
          </a:p>
          <a:p>
            <a:pPr marL="3657600" marR="0" lvl="8" indent="0" algn="ctr" rtl="0">
              <a:spcBef>
                <a:spcPts val="0"/>
              </a:spcBef>
              <a:buSzPct val="25000"/>
              <a:buNone/>
            </a:pPr>
            <a:r>
              <a:rPr lang="cs-CZ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Francis Bacon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395536" y="122568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11" y="1412775"/>
            <a:ext cx="4767484" cy="484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2887228" y="217749"/>
            <a:ext cx="560362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Informační společnost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79159" y="1027611"/>
            <a:ext cx="7776864" cy="548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100000"/>
            </a:pPr>
            <a:r>
              <a:rPr lang="cs-CZ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„Reálné je to, co dostatečný počet lidí </a:t>
            </a:r>
            <a:endParaRPr lang="cs-CZ" sz="2800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ct val="100000"/>
            </a:pPr>
            <a:r>
              <a:rPr lang="cs-CZ" sz="2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jako </a:t>
            </a:r>
            <a:r>
              <a:rPr lang="cs-CZ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reálné označuje</a:t>
            </a:r>
            <a:r>
              <a:rPr lang="cs-CZ" sz="2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.“</a:t>
            </a:r>
            <a:r>
              <a:rPr lang="cs-C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buClr>
                <a:schemeClr val="dk1"/>
              </a:buClr>
              <a:buSzPct val="100000"/>
            </a:pPr>
            <a:r>
              <a:rPr lang="cs-C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 </a:t>
            </a:r>
            <a:r>
              <a:rPr lang="cs-CZ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Watzlawick</a:t>
            </a:r>
            <a:endParaRPr lang="cs-CZ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založená </a:t>
            </a:r>
            <a:r>
              <a:rPr lang="cs-CZ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informacích a znalostech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zásadní role přístupu k informacím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problémy </a:t>
            </a:r>
            <a:r>
              <a:rPr lang="cs-CZ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práci s informacemi</a:t>
            </a:r>
            <a:r>
              <a:rPr lang="cs-CZ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velké </a:t>
            </a:r>
            <a:r>
              <a:rPr lang="cs-CZ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množství </a:t>
            </a:r>
          </a:p>
          <a:p>
            <a:pPr marL="457200" marR="0" lvl="1" indent="0" algn="l" rtl="0">
              <a:spcBef>
                <a:spcPts val="130"/>
              </a:spcBef>
              <a:spcAft>
                <a:spcPts val="0"/>
              </a:spcAft>
              <a:buSzPct val="25000"/>
              <a:buNone/>
            </a:pPr>
            <a:r>
              <a:rPr lang="cs-CZ" sz="3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snadná </a:t>
            </a:r>
            <a:r>
              <a:rPr lang="cs-CZ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dostupnost</a:t>
            </a:r>
          </a:p>
          <a:p>
            <a:pPr marL="457200" marR="0" lvl="1" indent="0" algn="l" rtl="0">
              <a:spcBef>
                <a:spcPts val="130"/>
              </a:spcBef>
              <a:spcAft>
                <a:spcPts val="0"/>
              </a:spcAft>
              <a:buSzPct val="25000"/>
              <a:buNone/>
            </a:pPr>
            <a:r>
              <a:rPr lang="cs-CZ" sz="3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kvalita </a:t>
            </a:r>
            <a:r>
              <a:rPr lang="cs-CZ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cs-CZ" sz="3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relevance</a:t>
            </a:r>
          </a:p>
          <a:p>
            <a:pPr marL="457200" lvl="0" indent="-4572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cs-CZ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líčové je </a:t>
            </a:r>
            <a:r>
              <a:rPr lang="cs-CZ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čerpat z relevantních zdrojů </a:t>
            </a:r>
          </a:p>
          <a:p>
            <a:pPr marL="457200" lvl="0" indent="-4572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cs-CZ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říští seminář </a:t>
            </a:r>
            <a:r>
              <a:rPr lang="cs-CZ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jak zjistíme co je relevantní zdroj a jak to ověříme?</a:t>
            </a:r>
            <a:endParaRPr lang="cs-CZ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>
              <a:spcBef>
                <a:spcPts val="130"/>
              </a:spcBef>
              <a:buSzPct val="25000"/>
            </a:pPr>
            <a:endParaRPr lang="cs-CZ"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387868" y="1152908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2504051" y="232584"/>
            <a:ext cx="636998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Post-informační </a:t>
            </a: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Tahoma"/>
                <a:cs typeface="Tahoma"/>
                <a:sym typeface="Tahoma"/>
              </a:rPr>
              <a:t>společnost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387875" y="1152908"/>
            <a:ext cx="7776900" cy="5500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27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Lidé jako otroci médií „media </a:t>
            </a:r>
            <a:r>
              <a:rPr lang="cs-CZ" sz="27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slavery</a:t>
            </a:r>
            <a:r>
              <a:rPr lang="cs-CZ" sz="27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cs-CZ" sz="2700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700" dirty="0" smtClean="0">
                <a:latin typeface="Calibri" panose="020F0502020204030204" pitchFamily="34" charset="0"/>
              </a:rPr>
              <a:t>Lidé mohou být manipulováni těmi, kteří využívají informační kanály a pravé nebo falešné události (</a:t>
            </a:r>
            <a:r>
              <a:rPr lang="cs-CZ" sz="2700" dirty="0" err="1" smtClean="0">
                <a:latin typeface="Calibri" panose="020F0502020204030204" pitchFamily="34" charset="0"/>
              </a:rPr>
              <a:t>fake</a:t>
            </a:r>
            <a:r>
              <a:rPr lang="cs-CZ" sz="2700" dirty="0" smtClean="0">
                <a:latin typeface="Calibri" panose="020F0502020204030204" pitchFamily="34" charset="0"/>
              </a:rPr>
              <a:t> </a:t>
            </a:r>
            <a:r>
              <a:rPr lang="cs-CZ" sz="2700" dirty="0" err="1" smtClean="0">
                <a:latin typeface="Calibri" panose="020F0502020204030204" pitchFamily="34" charset="0"/>
              </a:rPr>
              <a:t>events</a:t>
            </a:r>
            <a:r>
              <a:rPr lang="cs-CZ" sz="2700" dirty="0" smtClean="0">
                <a:latin typeface="Calibri" panose="020F0502020204030204" pitchFamily="34" charset="0"/>
              </a:rPr>
              <a:t>) tak, aby </a:t>
            </a:r>
            <a:r>
              <a:rPr lang="cs-CZ" sz="2700" b="1" dirty="0" smtClean="0">
                <a:latin typeface="Calibri" panose="020F0502020204030204" pitchFamily="34" charset="0"/>
              </a:rPr>
              <a:t>změnili pohled lidí na konkrétní věci</a:t>
            </a:r>
            <a:r>
              <a:rPr lang="cs-CZ" sz="2700" dirty="0" smtClean="0">
                <a:latin typeface="Calibri" panose="020F0502020204030204" pitchFamily="34" charset="0"/>
              </a:rPr>
              <a:t>.</a:t>
            </a:r>
          </a:p>
          <a:p>
            <a:pPr marL="114300" lvl="0">
              <a:buClr>
                <a:schemeClr val="dk1"/>
              </a:buClr>
              <a:buSzPct val="100000"/>
            </a:pPr>
            <a:endParaRPr lang="cs-CZ" sz="2700" dirty="0" smtClean="0">
              <a:latin typeface="Calibri" panose="020F0502020204030204" pitchFamily="34" charset="0"/>
            </a:endParaRPr>
          </a:p>
          <a:p>
            <a:pPr marL="400050" lvl="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700" dirty="0" err="1" smtClean="0">
                <a:latin typeface="Calibri" panose="020F0502020204030204" pitchFamily="34" charset="0"/>
              </a:rPr>
              <a:t>Fake</a:t>
            </a:r>
            <a:r>
              <a:rPr lang="cs-CZ" sz="2700" dirty="0" smtClean="0">
                <a:latin typeface="Calibri" panose="020F0502020204030204" pitchFamily="34" charset="0"/>
              </a:rPr>
              <a:t> </a:t>
            </a:r>
            <a:r>
              <a:rPr lang="cs-CZ" sz="2700" dirty="0" err="1" smtClean="0">
                <a:latin typeface="Calibri" panose="020F0502020204030204" pitchFamily="34" charset="0"/>
              </a:rPr>
              <a:t>news</a:t>
            </a:r>
            <a:r>
              <a:rPr lang="cs-CZ" sz="2700" dirty="0" smtClean="0">
                <a:latin typeface="Calibri" panose="020F0502020204030204" pitchFamily="34" charset="0"/>
              </a:rPr>
              <a:t>, </a:t>
            </a:r>
            <a:r>
              <a:rPr lang="cs-CZ" sz="2700" dirty="0" err="1" smtClean="0">
                <a:latin typeface="Calibri" panose="020F0502020204030204" pitchFamily="34" charset="0"/>
              </a:rPr>
              <a:t>hoax</a:t>
            </a:r>
            <a:r>
              <a:rPr lang="cs-CZ" sz="2700" dirty="0" smtClean="0">
                <a:latin typeface="Calibri" panose="020F0502020204030204" pitchFamily="34" charset="0"/>
              </a:rPr>
              <a:t>, dezinformace – více na:</a:t>
            </a:r>
          </a:p>
          <a:p>
            <a:pPr marL="114300" lvl="0">
              <a:buClr>
                <a:schemeClr val="dk1"/>
              </a:buClr>
              <a:buSzPct val="100000"/>
            </a:pPr>
            <a:r>
              <a:rPr lang="cs-CZ" sz="2500" u="sng" dirty="0" smtClean="0">
                <a:solidFill>
                  <a:schemeClr val="hlink"/>
                </a:solidFill>
                <a:latin typeface="Calibri" panose="020F0502020204030204" pitchFamily="34" charset="0"/>
                <a:hlinkClick r:id="rId4"/>
              </a:rPr>
              <a:t>http</a:t>
            </a:r>
            <a:r>
              <a:rPr lang="cs-CZ" sz="2500" u="sng" dirty="0">
                <a:solidFill>
                  <a:schemeClr val="hlink"/>
                </a:solidFill>
                <a:latin typeface="Calibri" panose="020F0502020204030204" pitchFamily="34" charset="0"/>
                <a:hlinkClick r:id="rId4"/>
              </a:rPr>
              <a:t>://</a:t>
            </a:r>
            <a:r>
              <a:rPr lang="cs-CZ" sz="2500" u="sng" dirty="0" smtClean="0">
                <a:solidFill>
                  <a:schemeClr val="hlink"/>
                </a:solidFill>
                <a:latin typeface="Calibri" panose="020F0502020204030204" pitchFamily="34" charset="0"/>
                <a:hlinkClick r:id="rId4"/>
              </a:rPr>
              <a:t>zvolsi.info/wp-content/uploads/2017/06/pruvodce_new_A4_small.pdf</a:t>
            </a:r>
            <a:endParaRPr lang="cs-CZ" sz="2500" u="sng" dirty="0" smtClean="0">
              <a:solidFill>
                <a:schemeClr val="hlink"/>
              </a:solidFill>
              <a:latin typeface="Calibri" panose="020F0502020204030204" pitchFamily="34" charset="0"/>
            </a:endParaRPr>
          </a:p>
          <a:p>
            <a:pPr marL="114300" lvl="0">
              <a:buClr>
                <a:schemeClr val="dk1"/>
              </a:buClr>
              <a:buSzPct val="100000"/>
            </a:pPr>
            <a:endParaRPr lang="cs-CZ" sz="2500" u="sng" dirty="0" smtClean="0">
              <a:solidFill>
                <a:schemeClr val="hlink"/>
              </a:solidFill>
              <a:latin typeface="Calibri" panose="020F0502020204030204" pitchFamily="34" charset="0"/>
            </a:endParaRPr>
          </a:p>
          <a:p>
            <a:pPr marL="114300" lvl="0">
              <a:buClr>
                <a:schemeClr val="dk1"/>
              </a:buClr>
              <a:buSzPct val="100000"/>
            </a:pPr>
            <a:r>
              <a:rPr lang="cs-CZ" sz="2500" u="sng" dirty="0" smtClean="0">
                <a:solidFill>
                  <a:schemeClr val="hlink"/>
                </a:solidFill>
                <a:latin typeface="Calibri" panose="020F0502020204030204" pitchFamily="34" charset="0"/>
                <a:hlinkClick r:id="rId5"/>
              </a:rPr>
              <a:t>https</a:t>
            </a:r>
            <a:r>
              <a:rPr lang="cs-CZ" sz="2500" u="sng" dirty="0">
                <a:solidFill>
                  <a:schemeClr val="hlink"/>
                </a:solidFill>
                <a:latin typeface="Calibri" panose="020F0502020204030204" pitchFamily="34" charset="0"/>
                <a:hlinkClick r:id="rId5"/>
              </a:rPr>
              <a:t>://www.mediaguru.cz/2017/03/boj-s-dezinformacemi-je-beh-na-dlouhou-trat/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cs-CZ" sz="2500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>
              <a:buClr>
                <a:schemeClr val="dk1"/>
              </a:buClr>
              <a:buSzPct val="100000"/>
            </a:pPr>
            <a:endParaRPr lang="cs-CZ" sz="25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"/>
              </a:spcBef>
              <a:buNone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9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1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1723</Words>
  <Application>Microsoft Office PowerPoint</Application>
  <PresentationFormat>Předvádění na obrazovce (4:3)</PresentationFormat>
  <Paragraphs>354</Paragraphs>
  <Slides>42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Tahoma</vt:lpstr>
      <vt:lpstr>Calibri</vt:lpstr>
      <vt:lpstr>Noto Sans Symbols</vt:lpstr>
      <vt:lpstr>Wingdings</vt:lpstr>
      <vt:lpstr>Arial</vt:lpstr>
      <vt:lpstr>Verdana</vt:lpstr>
      <vt:lpstr>Motiv systému Office</vt:lpstr>
      <vt:lpstr>Motiv1</vt:lpstr>
      <vt:lpstr>Základy práce s informačními zdroji pro bc. studenty psychologie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psychologie</dc:title>
  <cp:lastModifiedBy>Sleglova</cp:lastModifiedBy>
  <cp:revision>45</cp:revision>
  <dcterms:modified xsi:type="dcterms:W3CDTF">2017-10-26T07:49:44Z</dcterms:modified>
</cp:coreProperties>
</file>