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1"/>
  </p:notesMasterIdLst>
  <p:handoutMasterIdLst>
    <p:handoutMasterId r:id="rId22"/>
  </p:handoutMasterIdLst>
  <p:sldIdLst>
    <p:sldId id="281" r:id="rId2"/>
    <p:sldId id="313" r:id="rId3"/>
    <p:sldId id="314" r:id="rId4"/>
    <p:sldId id="302" r:id="rId5"/>
    <p:sldId id="309" r:id="rId6"/>
    <p:sldId id="303" r:id="rId7"/>
    <p:sldId id="304" r:id="rId8"/>
    <p:sldId id="305" r:id="rId9"/>
    <p:sldId id="310" r:id="rId10"/>
    <p:sldId id="311" r:id="rId11"/>
    <p:sldId id="306" r:id="rId12"/>
    <p:sldId id="307" r:id="rId13"/>
    <p:sldId id="308" r:id="rId14"/>
    <p:sldId id="318" r:id="rId15"/>
    <p:sldId id="319" r:id="rId16"/>
    <p:sldId id="316" r:id="rId17"/>
    <p:sldId id="317" r:id="rId18"/>
    <p:sldId id="279" r:id="rId19"/>
    <p:sldId id="301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tina Šmahelová" initials="MŠ" lastIdx="1" clrIdx="0">
    <p:extLst>
      <p:ext uri="{19B8F6BF-5375-455C-9EA6-DF929625EA0E}">
        <p15:presenceInfo xmlns:p15="http://schemas.microsoft.com/office/powerpoint/2012/main" userId="Martina Šmahelová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9696"/>
    <a:srgbClr val="0028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449" autoAdjust="0"/>
    <p:restoredTop sz="87179" autoAdjust="0"/>
  </p:normalViewPr>
  <p:slideViewPr>
    <p:cSldViewPr snapToGrid="0">
      <p:cViewPr varScale="1">
        <p:scale>
          <a:sx n="116" d="100"/>
          <a:sy n="116" d="100"/>
        </p:scale>
        <p:origin x="516" y="1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37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altLang="cs-CZ" smtClean="0"/>
              <a:t>přidat příklady</a:t>
            </a: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02540A9-FF3C-4A0D-B537-AFAD529D1ABE}" type="slidenum">
              <a:rPr lang="cs-CZ" altLang="cs-CZ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cs-CZ" altLang="cs-CZ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83600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cs-CZ" b="1" dirty="0"/>
              <a:t>VÍCE NASTUDOVAT JEDNOTLIVÉ TEORIE</a:t>
            </a:r>
          </a:p>
          <a:p>
            <a:pPr marL="171450" indent="-171450">
              <a:buFontTx/>
              <a:buChar char="-"/>
              <a:defRPr/>
            </a:pPr>
            <a:r>
              <a:rPr lang="cs-CZ" dirty="0"/>
              <a:t>doplnit autory studie</a:t>
            </a:r>
          </a:p>
          <a:p>
            <a:pPr marL="171450" indent="-171450">
              <a:buFontTx/>
              <a:buChar char="-"/>
              <a:defRPr/>
            </a:pPr>
            <a:r>
              <a:rPr lang="cs-CZ" dirty="0"/>
              <a:t>vypíchnout rozdíly mezi teoriemi SIT a IMT</a:t>
            </a:r>
          </a:p>
          <a:p>
            <a:pPr marL="171450" indent="-171450">
              <a:buFontTx/>
              <a:buChar char="-"/>
              <a:defRPr/>
            </a:pPr>
            <a:r>
              <a:rPr lang="cs-CZ" dirty="0"/>
              <a:t>SIT mluví také o </a:t>
            </a:r>
            <a:r>
              <a:rPr lang="cs-CZ" dirty="0" err="1"/>
              <a:t>ingroup</a:t>
            </a:r>
            <a:r>
              <a:rPr lang="cs-CZ" dirty="0"/>
              <a:t> a </a:t>
            </a:r>
            <a:r>
              <a:rPr lang="cs-CZ" dirty="0" err="1"/>
              <a:t>outgroup</a:t>
            </a:r>
            <a:r>
              <a:rPr lang="cs-CZ" dirty="0"/>
              <a:t> -&gt; fokus je skupinová dynamika </a:t>
            </a:r>
            <a:r>
              <a:rPr lang="cs-CZ" dirty="0" err="1"/>
              <a:t>ingroup</a:t>
            </a:r>
            <a:r>
              <a:rPr lang="cs-CZ" dirty="0"/>
              <a:t> a ignorace </a:t>
            </a:r>
            <a:r>
              <a:rPr lang="cs-CZ" dirty="0" err="1"/>
              <a:t>outgoup</a:t>
            </a:r>
            <a:endParaRPr lang="cs-CZ" dirty="0"/>
          </a:p>
          <a:p>
            <a:pPr marL="171450" indent="-171450">
              <a:buFontTx/>
              <a:buChar char="-"/>
              <a:defRPr/>
            </a:pPr>
            <a:r>
              <a:rPr lang="cs-CZ" dirty="0"/>
              <a:t>IMT se zaměřuje spíše na jednotlivce  a jeho identitu -&gt; symptomy jsou důsledkem porouchané identity</a:t>
            </a:r>
          </a:p>
          <a:p>
            <a:pPr marL="171450" indent="-171450">
              <a:buFontTx/>
              <a:buChar char="-"/>
              <a:defRPr/>
            </a:pPr>
            <a:r>
              <a:rPr lang="cs-CZ" b="1" dirty="0"/>
              <a:t>cílem je zopakovat teorie, které se naučili v sociální psychologii a ukázat, jak je možné je aplikovat na reálný svět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3051D5-4983-415E-B37C-957F38A803F1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8130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en-GB" altLang="cs-CZ" noProof="0" dirty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/>
              <a:t>Kliknutím lze upravit styl.</a:t>
            </a:r>
            <a:endParaRPr lang="en-GB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noProof="0"/>
              <a:t>Kliknutím lze upravit styl.</a:t>
            </a:r>
            <a:endParaRPr lang="en-GB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/>
              <a:t>Kliknutím lze upravit styl.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1257300" indent="-342900">
              <a:buFont typeface="Arial" panose="020B0604020202020204" pitchFamily="34" charset="0"/>
              <a:buChar char="•"/>
              <a:defRPr/>
            </a:lvl3pPr>
          </a:lstStyle>
          <a:p>
            <a:pPr lvl="0"/>
            <a:r>
              <a:rPr lang="cs-CZ" noProof="0" dirty="0"/>
              <a:t>Kliknutím lze upravit styly předlohy textu.</a:t>
            </a:r>
          </a:p>
          <a:p>
            <a:pPr lvl="1"/>
            <a:r>
              <a:rPr lang="cs-CZ" noProof="0" dirty="0"/>
              <a:t>Druhá úroveň</a:t>
            </a:r>
          </a:p>
          <a:p>
            <a:pPr lvl="2"/>
            <a:r>
              <a:rPr lang="cs-CZ" noProof="0" dirty="0" err="1"/>
              <a:t>Sfsfd</a:t>
            </a:r>
            <a:endParaRPr lang="cs-CZ" noProof="0" dirty="0"/>
          </a:p>
          <a:p>
            <a:pPr lvl="3"/>
            <a:r>
              <a:rPr lang="cs-CZ" noProof="0" dirty="0" err="1"/>
              <a:t>asdasdad</a:t>
            </a:r>
            <a:endParaRPr lang="cs-CZ" noProof="0" dirty="0"/>
          </a:p>
          <a:p>
            <a:pPr lvl="2"/>
            <a:endParaRPr lang="cs-CZ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noProof="0"/>
              <a:t>Kliknutím lze upravit styl.</a:t>
            </a:r>
            <a:endParaRPr lang="en-GB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noProof="0"/>
              <a:t>Kliknutím lze upravit styly předlohy textu.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/>
              <a:t>Kliknutím lze upravit styl.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noProof="0"/>
              <a:t>Kliknutím lze upravit styl.</a:t>
            </a:r>
            <a:endParaRPr lang="en-GB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Rectangle 17"/>
          <p:cNvSpPr>
            <a:spLocks noGrp="1" noChangeArrowheads="1"/>
          </p:cNvSpPr>
          <p:nvPr>
            <p:ph type="ftr" sz="quarter" idx="12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/>
              <a:t>Kliknutím lze upravit styl.</a:t>
            </a:r>
            <a:endParaRPr lang="en-GB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422694" y="6248400"/>
            <a:ext cx="630591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noProof="0"/>
              <a:t>Kliknutím lze upravit styl.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/>
              <a:t>Kliknutím lze upravit styly předlohy textu.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noProof="0" dirty="0" err="1"/>
              <a:t>Klepnutím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lze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upravit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styl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předlohy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nadpisů</a:t>
            </a:r>
            <a:r>
              <a:rPr lang="en-GB" altLang="cs-CZ" noProof="0" dirty="0"/>
              <a:t>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noProof="0" dirty="0" err="1"/>
              <a:t>Klepnutím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lze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upravit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styly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předlohy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textu</a:t>
            </a:r>
            <a:r>
              <a:rPr lang="en-GB" altLang="cs-CZ" noProof="0" dirty="0"/>
              <a:t>.</a:t>
            </a:r>
          </a:p>
          <a:p>
            <a:pPr lvl="1"/>
            <a:r>
              <a:rPr lang="en-GB" altLang="cs-CZ" noProof="0" dirty="0" err="1"/>
              <a:t>Druhá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úroveň</a:t>
            </a:r>
            <a:endParaRPr lang="en-GB" altLang="cs-CZ" noProof="0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16/j.cpr.2012.10.011" TargetMode="External"/><Relationship Id="rId2" Type="http://schemas.openxmlformats.org/officeDocument/2006/relationships/hyperlink" Target="https://doi.org/10.1007/s40519-015-0242-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i.org/10.1002/erv.523" TargetMode="External"/><Relationship Id="rId5" Type="http://schemas.openxmlformats.org/officeDocument/2006/relationships/hyperlink" Target="https://doi.org/10.1002/erv.2390" TargetMode="External"/><Relationship Id="rId4" Type="http://schemas.openxmlformats.org/officeDocument/2006/relationships/hyperlink" Target="https://doi.org/10.1007/s40894-015-0016-6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64387" y="1943609"/>
            <a:ext cx="7518400" cy="4228591"/>
          </a:xfrm>
        </p:spPr>
        <p:txBody>
          <a:bodyPr/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>Role technologií v poruchách příjmu potravy (PPP)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sz="2000" dirty="0">
                <a:solidFill>
                  <a:srgbClr val="969696"/>
                </a:solidFill>
              </a:rPr>
              <a:t>Mgr. Martina Šmahelová</a:t>
            </a:r>
            <a:br>
              <a:rPr lang="cs-CZ" sz="2000" dirty="0">
                <a:solidFill>
                  <a:srgbClr val="969696"/>
                </a:solidFill>
              </a:rPr>
            </a:br>
            <a:r>
              <a:rPr lang="cs-CZ" sz="2000" dirty="0">
                <a:solidFill>
                  <a:srgbClr val="969696"/>
                </a:solidFill>
              </a:rPr>
              <a:t>Mgr. Michal Čevelíček, Ph.D.</a:t>
            </a:r>
            <a:br>
              <a:rPr lang="cs-CZ" sz="2000" dirty="0">
                <a:solidFill>
                  <a:srgbClr val="969696"/>
                </a:solidFill>
              </a:rPr>
            </a:b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>
                <a:solidFill>
                  <a:srgbClr val="969696"/>
                </a:solidFill>
              </a:rPr>
              <a:t>PSY279 Zdraví a internet</a:t>
            </a:r>
            <a:br>
              <a:rPr lang="cs-CZ" sz="2000" dirty="0">
                <a:solidFill>
                  <a:srgbClr val="969696"/>
                </a:solidFill>
              </a:rPr>
            </a:br>
            <a:r>
              <a:rPr lang="cs-CZ" sz="2000" dirty="0">
                <a:solidFill>
                  <a:srgbClr val="969696"/>
                </a:solidFill>
              </a:rPr>
              <a:t>Podzim 2017</a:t>
            </a:r>
            <a:endParaRPr lang="cs-CZ" dirty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94660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92609" y="1795849"/>
            <a:ext cx="7579326" cy="4913313"/>
          </a:xfrm>
        </p:spPr>
        <p:txBody>
          <a:bodyPr/>
          <a:lstStyle/>
          <a:p>
            <a:pPr marL="182880" indent="-182880" eaLnBrk="1" fontAlgn="auto" hangingPunct="1">
              <a:defRPr/>
            </a:pPr>
            <a:endParaRPr lang="cs-CZ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880" indent="-182880" fontAlgn="auto">
              <a:defRPr/>
            </a:pPr>
            <a:r>
              <a:rPr lang="en-US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Gratification </a:t>
            </a:r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theory</a:t>
            </a:r>
            <a:endParaRPr lang="en-US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lvl="1" indent="0" fontAlgn="auto">
              <a:buNone/>
              <a:defRPr/>
            </a:pPr>
            <a:r>
              <a:rPr lang="cs-CZ" dirty="0"/>
              <a:t>Sebehodnocení založené na externích faktorech (online názoru jiných) – může vést k častějšímu užívání internetu za účelem získat uspokojení a gratifikaci z pozitivní zpětné vazby</a:t>
            </a:r>
            <a:endParaRPr lang="cs-CZ" sz="1000" b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880" indent="-182880" eaLnBrk="1" fontAlgn="auto" hangingPunct="1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444328" y="322005"/>
            <a:ext cx="8057121" cy="1325562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-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cs-CZ" altLang="cs-CZ" sz="3600" dirty="0" smtClean="0">
                <a:solidFill>
                  <a:srgbClr val="00287D"/>
                </a:solidFill>
              </a:rPr>
              <a:t>2. Obecná </a:t>
            </a:r>
            <a:r>
              <a:rPr lang="cs-CZ" altLang="cs-CZ" sz="3600" dirty="0">
                <a:solidFill>
                  <a:srgbClr val="00287D"/>
                </a:solidFill>
              </a:rPr>
              <a:t>sociální </a:t>
            </a:r>
            <a:r>
              <a:rPr lang="cs-CZ" altLang="cs-CZ" sz="3600" dirty="0" smtClean="0">
                <a:solidFill>
                  <a:srgbClr val="00287D"/>
                </a:solidFill>
              </a:rPr>
              <a:t>platforma – Teorie II </a:t>
            </a:r>
            <a:endParaRPr lang="cs-CZ" altLang="cs-CZ" sz="3600" dirty="0">
              <a:solidFill>
                <a:srgbClr val="0028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84503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46150" y="1828800"/>
            <a:ext cx="7893050" cy="4351338"/>
          </a:xfrm>
        </p:spPr>
        <p:txBody>
          <a:bodyPr/>
          <a:lstStyle/>
          <a:p>
            <a:pPr marL="182880" indent="-182880" eaLnBrk="1" fontAlgn="auto" hangingPunct="1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880" indent="-182880" eaLnBrk="1" fontAlgn="auto" hangingPunct="1">
              <a:defRPr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Participace v tematicky vymezených komunitách</a:t>
            </a:r>
          </a:p>
          <a:p>
            <a:pPr lvl="1" indent="-182880" eaLnBrk="1" fontAlgn="auto" hangingPunct="1">
              <a:defRPr/>
            </a:pPr>
            <a:r>
              <a:rPr lang="cs-CZ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zaměření na cvičení a diety</a:t>
            </a:r>
          </a:p>
          <a:p>
            <a:pPr lvl="1" indent="-182880" eaLnBrk="1" fontAlgn="auto" hangingPunct="1">
              <a:defRPr/>
            </a:pPr>
            <a:r>
              <a:rPr lang="cs-CZ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extrémnější formy (pro-</a:t>
            </a:r>
            <a:r>
              <a:rPr lang="cs-CZ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</a:t>
            </a:r>
            <a:r>
              <a:rPr lang="cs-CZ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pro-</a:t>
            </a:r>
            <a:r>
              <a:rPr lang="cs-CZ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mia</a:t>
            </a:r>
            <a:r>
              <a:rPr lang="cs-CZ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1" indent="-182880" eaLnBrk="1" fontAlgn="auto" hangingPunct="1">
              <a:defRPr/>
            </a:pPr>
            <a:endParaRPr lang="cs-CZ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880" indent="-182880" eaLnBrk="1" fontAlgn="auto" hangingPunct="1">
              <a:defRPr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Emočně nejangažovanější způsob interakce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880" indent="-182880" eaLnBrk="1" fontAlgn="auto" hangingPunct="1">
              <a:defRPr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Existují pouze v online světě</a:t>
            </a:r>
          </a:p>
          <a:p>
            <a:pPr lvl="1" indent="-182880" eaLnBrk="1" fontAlgn="auto" hangingPunct="1">
              <a:defRPr/>
            </a:pPr>
            <a:r>
              <a:rPr lang="cs-CZ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Obvykle chybí podpora off-line vztahů</a:t>
            </a:r>
          </a:p>
          <a:p>
            <a:pPr lvl="1" indent="-182880" eaLnBrk="1" fontAlgn="auto" hangingPunct="1">
              <a:defRPr/>
            </a:pPr>
            <a:r>
              <a:rPr lang="cs-CZ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Odstranění diskrepance mezi online a </a:t>
            </a:r>
            <a:r>
              <a:rPr lang="cs-CZ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offline</a:t>
            </a:r>
            <a:r>
              <a:rPr lang="cs-CZ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světy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27853" y="371861"/>
            <a:ext cx="7218363" cy="1325562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-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cs-CZ" altLang="cs-CZ" sz="3600" dirty="0" smtClean="0">
                <a:solidFill>
                  <a:srgbClr val="00287D"/>
                </a:solidFill>
              </a:rPr>
              <a:t>3. Speciální </a:t>
            </a:r>
            <a:r>
              <a:rPr lang="cs-CZ" altLang="cs-CZ" sz="3600" dirty="0">
                <a:solidFill>
                  <a:srgbClr val="00287D"/>
                </a:solidFill>
              </a:rPr>
              <a:t>sociální platforma</a:t>
            </a:r>
          </a:p>
        </p:txBody>
      </p:sp>
    </p:spTree>
    <p:extLst>
      <p:ext uri="{BB962C8B-B14F-4D97-AF65-F5344CB8AC3E}">
        <p14:creationId xmlns:p14="http://schemas.microsoft.com/office/powerpoint/2010/main" val="23099947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8324" y="1301579"/>
            <a:ext cx="8740346" cy="5362832"/>
          </a:xfrm>
        </p:spPr>
        <p:txBody>
          <a:bodyPr/>
          <a:lstStyle/>
          <a:p>
            <a:pPr marL="182880" indent="-182880" eaLnBrk="1" fontAlgn="auto" hangingPunct="1">
              <a:defRPr/>
            </a:pPr>
            <a:endParaRPr lang="cs-CZ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880" indent="-182880" eaLnBrk="1" fontAlgn="auto" hangingPunct="1">
              <a:defRPr/>
            </a:pPr>
            <a:endParaRPr lang="cs-CZ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880" indent="-182880" eaLnBrk="1" fontAlgn="auto" hangingPunct="1">
              <a:defRPr/>
            </a:pP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 identity theory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lvl="1" indent="0" eaLnBrk="1" fontAlgn="auto" hangingPunct="1">
              <a:buFont typeface="Wingdings 2" panose="05020102010507070707" pitchFamily="18" charset="2"/>
              <a:buNone/>
              <a:defRPr/>
            </a:pPr>
            <a:r>
              <a:rPr lang="cs-CZ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Může dojít ke </a:t>
            </a:r>
            <a:r>
              <a:rPr lang="cs-CZ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ztotožnění online já s reálným já </a:t>
            </a:r>
            <a:r>
              <a:rPr lang="cs-CZ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(jsem přijatá jako hubnoucí</a:t>
            </a:r>
            <a:r>
              <a:rPr lang="cs-CZ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274320" lvl="1" indent="0" eaLnBrk="1" fontAlgn="auto" hangingPunct="1">
              <a:buFont typeface="Wingdings 2" panose="05020102010507070707" pitchFamily="18" charset="2"/>
              <a:buNone/>
              <a:defRPr/>
            </a:pPr>
            <a:r>
              <a:rPr lang="cs-CZ" sz="2000" b="1" dirty="0" smtClean="0">
                <a:solidFill>
                  <a:srgbClr val="9696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cs-CZ" sz="2000" b="1" dirty="0">
                <a:solidFill>
                  <a:srgbClr val="9696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stigmatizace off-line (potřebuji zhubnout ještě </a:t>
            </a:r>
            <a:r>
              <a:rPr lang="cs-CZ" sz="2000" b="1" dirty="0" smtClean="0">
                <a:solidFill>
                  <a:srgbClr val="9696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víc, aby </a:t>
            </a:r>
            <a:r>
              <a:rPr lang="cs-CZ" sz="2000" b="1" dirty="0">
                <a:solidFill>
                  <a:srgbClr val="9696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online přijetí </a:t>
            </a:r>
            <a:r>
              <a:rPr lang="cs-CZ" sz="2000" b="1" dirty="0" smtClean="0">
                <a:solidFill>
                  <a:srgbClr val="9696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	pokračovalo)</a:t>
            </a:r>
          </a:p>
          <a:p>
            <a:pPr marL="274320" lvl="1" indent="0" eaLnBrk="1" fontAlgn="auto" hangingPunct="1">
              <a:buFont typeface="Wingdings 2" panose="05020102010507070707" pitchFamily="18" charset="2"/>
              <a:buNone/>
              <a:defRPr/>
            </a:pPr>
            <a:r>
              <a:rPr lang="cs-CZ" sz="2000" b="1" dirty="0">
                <a:solidFill>
                  <a:srgbClr val="9696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sz="2000" b="1" dirty="0" smtClean="0">
                <a:solidFill>
                  <a:srgbClr val="9696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cs-CZ" sz="2000" b="1" dirty="0">
                <a:solidFill>
                  <a:srgbClr val="9696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zvýraznění patologického chování a názorů </a:t>
            </a:r>
            <a:r>
              <a:rPr lang="cs-CZ" sz="2000" b="1" dirty="0" smtClean="0">
                <a:solidFill>
                  <a:srgbClr val="9696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interakcí </a:t>
            </a:r>
            <a:r>
              <a:rPr lang="cs-CZ" sz="2000" b="1" dirty="0">
                <a:solidFill>
                  <a:srgbClr val="9696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 malou </a:t>
            </a:r>
            <a:r>
              <a:rPr lang="cs-CZ" sz="2000" b="1" dirty="0" smtClean="0">
                <a:solidFill>
                  <a:srgbClr val="9696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skupinou </a:t>
            </a:r>
            <a:r>
              <a:rPr lang="cs-CZ" sz="2000" b="1" dirty="0">
                <a:solidFill>
                  <a:srgbClr val="9696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lidí stejného </a:t>
            </a:r>
            <a:r>
              <a:rPr lang="cs-CZ" sz="2000" b="1" dirty="0" smtClean="0">
                <a:solidFill>
                  <a:srgbClr val="9696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názoru, která </a:t>
            </a:r>
            <a:r>
              <a:rPr lang="cs-CZ" sz="2000" b="1" dirty="0">
                <a:solidFill>
                  <a:srgbClr val="9696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izoluje od </a:t>
            </a:r>
            <a:r>
              <a:rPr lang="cs-CZ" sz="2000" b="1" dirty="0" smtClean="0">
                <a:solidFill>
                  <a:srgbClr val="9696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odmítavých </a:t>
            </a:r>
            <a:r>
              <a:rPr lang="cs-CZ" sz="2000" b="1" dirty="0">
                <a:solidFill>
                  <a:srgbClr val="9696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názorů a </a:t>
            </a:r>
            <a:r>
              <a:rPr lang="cs-CZ" sz="2000" b="1" dirty="0" smtClean="0">
                <a:solidFill>
                  <a:srgbClr val="9696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ostatních skupin</a:t>
            </a:r>
            <a:endParaRPr lang="cs-CZ" sz="2000" b="1" dirty="0">
              <a:solidFill>
                <a:srgbClr val="9696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0" lvl="3" indent="0" fontAlgn="auto">
              <a:buNone/>
              <a:defRPr/>
            </a:pPr>
            <a:r>
              <a:rPr lang="cs-CZ" b="1" dirty="0" smtClean="0">
                <a:solidFill>
                  <a:srgbClr val="9696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  → </a:t>
            </a:r>
            <a:r>
              <a:rPr lang="cs-CZ" b="1" dirty="0">
                <a:solidFill>
                  <a:srgbClr val="9696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falešný konsenzus (je dobré hubnout a </a:t>
            </a:r>
            <a:r>
              <a:rPr lang="cs-CZ" b="1" dirty="0" smtClean="0">
                <a:solidFill>
                  <a:srgbClr val="9696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používat 				laxativa, zvracet…)</a:t>
            </a:r>
            <a:endParaRPr lang="cs-CZ" b="1" dirty="0">
              <a:solidFill>
                <a:srgbClr val="9696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0" lvl="4" indent="0" eaLnBrk="1" fontAlgn="auto" hangingPunct="1">
              <a:buFont typeface="Wingdings 2" panose="05020102010507070707" pitchFamily="18" charset="2"/>
              <a:buNone/>
              <a:defRPr/>
            </a:pPr>
            <a:r>
              <a:rPr lang="cs-CZ" sz="2000" b="1" dirty="0">
                <a:solidFill>
                  <a:srgbClr val="9696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cs-CZ" sz="2000" b="1" dirty="0" smtClean="0">
                <a:solidFill>
                  <a:srgbClr val="9696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  </a:t>
            </a:r>
            <a:r>
              <a:rPr lang="cs-CZ" sz="2000" b="1" dirty="0">
                <a:solidFill>
                  <a:srgbClr val="9696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→ bariéra k uzdravení a léčbě</a:t>
            </a:r>
          </a:p>
          <a:p>
            <a:pPr marL="182880" indent="-182880" eaLnBrk="1" fontAlgn="auto" hangingPunct="1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526707" y="503238"/>
            <a:ext cx="7218363" cy="1325562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-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cs-CZ" altLang="cs-CZ" sz="3600" dirty="0" smtClean="0">
                <a:solidFill>
                  <a:srgbClr val="00287D"/>
                </a:solidFill>
              </a:rPr>
              <a:t>3. Speciální </a:t>
            </a:r>
            <a:r>
              <a:rPr lang="cs-CZ" altLang="cs-CZ" sz="3600" dirty="0">
                <a:solidFill>
                  <a:srgbClr val="00287D"/>
                </a:solidFill>
              </a:rPr>
              <a:t>sociální platforma</a:t>
            </a:r>
          </a:p>
        </p:txBody>
      </p:sp>
    </p:spTree>
    <p:extLst>
      <p:ext uri="{BB962C8B-B14F-4D97-AF65-F5344CB8AC3E}">
        <p14:creationId xmlns:p14="http://schemas.microsoft.com/office/powerpoint/2010/main" val="29926855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Obrázek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705" y="0"/>
            <a:ext cx="67564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70993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Development of a Smartphone Application for Eating</a:t>
            </a:r>
            <a:br>
              <a:rPr lang="en-US" dirty="0"/>
            </a:br>
            <a:r>
              <a:rPr lang="en-US" dirty="0"/>
              <a:t>Disorder Self-Monitoring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108,996 </a:t>
            </a:r>
            <a:r>
              <a:rPr lang="cs-CZ" dirty="0" smtClean="0"/>
              <a:t>uživatelů si stáhlo aplikaci </a:t>
            </a:r>
          </a:p>
          <a:p>
            <a:endParaRPr lang="cs-CZ" dirty="0" smtClean="0"/>
          </a:p>
          <a:p>
            <a:r>
              <a:rPr lang="en-US" dirty="0" smtClean="0"/>
              <a:t>48,830 </a:t>
            </a:r>
            <a:r>
              <a:rPr lang="cs-CZ" dirty="0" smtClean="0"/>
              <a:t>uživatelů uvedlo věk</a:t>
            </a:r>
            <a:r>
              <a:rPr lang="en-US" dirty="0" smtClean="0"/>
              <a:t> </a:t>
            </a:r>
            <a:endParaRPr lang="cs-CZ" dirty="0" smtClean="0"/>
          </a:p>
          <a:p>
            <a:pPr lvl="1"/>
            <a:r>
              <a:rPr lang="cs-CZ" dirty="0" smtClean="0"/>
              <a:t>průměr </a:t>
            </a:r>
            <a:r>
              <a:rPr lang="en-US" dirty="0" smtClean="0"/>
              <a:t>22</a:t>
            </a:r>
            <a:r>
              <a:rPr lang="cs-CZ" dirty="0" smtClean="0"/>
              <a:t> let</a:t>
            </a:r>
            <a:r>
              <a:rPr lang="en-US" dirty="0" smtClean="0"/>
              <a:t> (</a:t>
            </a:r>
            <a:r>
              <a:rPr lang="cs-CZ" dirty="0" smtClean="0"/>
              <a:t>od</a:t>
            </a:r>
            <a:r>
              <a:rPr lang="en-US" dirty="0" smtClean="0"/>
              <a:t>13 </a:t>
            </a:r>
            <a:r>
              <a:rPr lang="cs-CZ" dirty="0" smtClean="0"/>
              <a:t>do</a:t>
            </a:r>
            <a:r>
              <a:rPr lang="en-US" dirty="0" smtClean="0"/>
              <a:t> </a:t>
            </a:r>
            <a:r>
              <a:rPr lang="en-US" dirty="0"/>
              <a:t>77 </a:t>
            </a:r>
            <a:r>
              <a:rPr lang="cs-CZ" dirty="0" smtClean="0"/>
              <a:t>let</a:t>
            </a:r>
            <a:r>
              <a:rPr lang="en-US" dirty="0" smtClean="0"/>
              <a:t>) </a:t>
            </a:r>
            <a:r>
              <a:rPr lang="cs-CZ" dirty="0" smtClean="0"/>
              <a:t>67% </a:t>
            </a:r>
            <a:r>
              <a:rPr lang="en-US" dirty="0" smtClean="0"/>
              <a:t>(</a:t>
            </a:r>
            <a:r>
              <a:rPr lang="en-US" dirty="0"/>
              <a:t>n 5 32,572) </a:t>
            </a:r>
            <a:r>
              <a:rPr lang="cs-CZ" dirty="0" smtClean="0"/>
              <a:t>uživatelů mělo pod 25 let</a:t>
            </a:r>
          </a:p>
          <a:p>
            <a:pPr lvl="1"/>
            <a:endParaRPr lang="cs-CZ" dirty="0" smtClean="0"/>
          </a:p>
          <a:p>
            <a:r>
              <a:rPr lang="en-US" dirty="0" smtClean="0"/>
              <a:t>57,940 </a:t>
            </a:r>
            <a:r>
              <a:rPr lang="cs-CZ" dirty="0" smtClean="0"/>
              <a:t>uživatelů uvedlo pohlaví </a:t>
            </a:r>
          </a:p>
          <a:p>
            <a:pPr lvl="1"/>
            <a:r>
              <a:rPr lang="en-US" dirty="0" smtClean="0"/>
              <a:t>87.2</a:t>
            </a:r>
            <a:r>
              <a:rPr lang="en-US" dirty="0"/>
              <a:t>% (50,497) </a:t>
            </a:r>
            <a:r>
              <a:rPr lang="cs-CZ" dirty="0" smtClean="0"/>
              <a:t>ženy</a:t>
            </a:r>
            <a:r>
              <a:rPr lang="en-US" dirty="0" smtClean="0"/>
              <a:t> </a:t>
            </a:r>
            <a:r>
              <a:rPr lang="cs-CZ" dirty="0" smtClean="0"/>
              <a:t>a</a:t>
            </a:r>
            <a:r>
              <a:rPr lang="en-US" dirty="0" smtClean="0"/>
              <a:t> </a:t>
            </a:r>
            <a:r>
              <a:rPr lang="en-US" dirty="0"/>
              <a:t>12.8% (7,452) </a:t>
            </a:r>
            <a:r>
              <a:rPr lang="cs-CZ" dirty="0" smtClean="0"/>
              <a:t>muži</a:t>
            </a:r>
            <a:r>
              <a:rPr lang="en-US" dirty="0" smtClean="0"/>
              <a:t> </a:t>
            </a:r>
            <a:endParaRPr lang="cs-CZ" dirty="0" smtClean="0"/>
          </a:p>
          <a:p>
            <a:pPr marL="457200" lvl="1" indent="0">
              <a:buNone/>
            </a:pPr>
            <a:endParaRPr lang="cs-CZ" sz="1200" dirty="0" smtClean="0"/>
          </a:p>
          <a:p>
            <a:pPr marL="457200" lvl="1" indent="0">
              <a:buNone/>
            </a:pPr>
            <a:r>
              <a:rPr lang="cs-CZ" sz="1200" dirty="0" smtClean="0"/>
              <a:t>(</a:t>
            </a:r>
            <a:r>
              <a:rPr lang="cs-CZ" sz="1200" dirty="0" err="1"/>
              <a:t>Tregarthen</a:t>
            </a:r>
            <a:r>
              <a:rPr lang="cs-CZ" sz="1200" dirty="0"/>
              <a:t>, </a:t>
            </a:r>
            <a:r>
              <a:rPr lang="cs-CZ" sz="1200" dirty="0" err="1"/>
              <a:t>Lock</a:t>
            </a:r>
            <a:r>
              <a:rPr lang="cs-CZ" sz="1200" dirty="0"/>
              <a:t>, </a:t>
            </a:r>
            <a:r>
              <a:rPr lang="cs-CZ" sz="1200" dirty="0" smtClean="0"/>
              <a:t>&amp; </a:t>
            </a:r>
            <a:r>
              <a:rPr lang="cs-CZ" sz="1200" dirty="0" err="1" smtClean="0"/>
              <a:t>Darcy</a:t>
            </a:r>
            <a:r>
              <a:rPr lang="cs-CZ" sz="1200" dirty="0"/>
              <a:t>, 2015)</a:t>
            </a:r>
            <a:endParaRPr lang="cs-CZ" sz="1200" dirty="0" smtClean="0"/>
          </a:p>
        </p:txBody>
      </p:sp>
    </p:spTree>
    <p:extLst>
      <p:ext uri="{BB962C8B-B14F-4D97-AF65-F5344CB8AC3E}">
        <p14:creationId xmlns:p14="http://schemas.microsoft.com/office/powerpoint/2010/main" val="13178396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Development of a Smartphone Application for Eating</a:t>
            </a:r>
            <a:br>
              <a:rPr lang="en-US" dirty="0"/>
            </a:br>
            <a:r>
              <a:rPr lang="en-US" dirty="0"/>
              <a:t>Disorder Self-Monitoring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24,643 </a:t>
            </a:r>
            <a:r>
              <a:rPr lang="cs-CZ" dirty="0" smtClean="0"/>
              <a:t>odpovědělo na otázku, jak často využívají profesionální pomoc</a:t>
            </a:r>
            <a:r>
              <a:rPr lang="cs-CZ" dirty="0"/>
              <a:t> </a:t>
            </a:r>
            <a:endParaRPr lang="cs-CZ" dirty="0" smtClean="0"/>
          </a:p>
          <a:p>
            <a:pPr lvl="1"/>
            <a:r>
              <a:rPr lang="en-US" sz="2000" dirty="0" smtClean="0"/>
              <a:t>46</a:t>
            </a:r>
            <a:r>
              <a:rPr lang="en-US" sz="2000" dirty="0"/>
              <a:t>% (n 511,336</a:t>
            </a:r>
            <a:r>
              <a:rPr lang="en-US" sz="2000" dirty="0" smtClean="0"/>
              <a:t>)</a:t>
            </a:r>
            <a:r>
              <a:rPr lang="cs-CZ" sz="2000" dirty="0" smtClean="0"/>
              <a:t> – momentálně nevyužívají žádnou léčbu</a:t>
            </a:r>
          </a:p>
          <a:p>
            <a:pPr lvl="1"/>
            <a:r>
              <a:rPr lang="en-US" sz="2000" dirty="0" smtClean="0"/>
              <a:t>39.6</a:t>
            </a:r>
            <a:r>
              <a:rPr lang="en-US" sz="2000" dirty="0"/>
              <a:t>% </a:t>
            </a:r>
            <a:r>
              <a:rPr lang="cs-CZ" sz="2000" dirty="0" smtClean="0"/>
              <a:t>léčba týdne nebo měsíčně </a:t>
            </a:r>
            <a:r>
              <a:rPr lang="en-US" sz="2000" dirty="0" smtClean="0"/>
              <a:t>(n 56,633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n </a:t>
            </a:r>
            <a:r>
              <a:rPr lang="en-US" sz="2000" dirty="0" smtClean="0"/>
              <a:t>53,139)</a:t>
            </a:r>
            <a:endParaRPr lang="cs-CZ" sz="2000" dirty="0" smtClean="0"/>
          </a:p>
          <a:p>
            <a:pPr lvl="1"/>
            <a:r>
              <a:rPr lang="cs-CZ" sz="2000" dirty="0" smtClean="0"/>
              <a:t>1</a:t>
            </a:r>
            <a:r>
              <a:rPr lang="en-US" sz="2000" dirty="0" smtClean="0"/>
              <a:t>4.4%</a:t>
            </a:r>
            <a:r>
              <a:rPr lang="cs-CZ" sz="2000" dirty="0" smtClean="0"/>
              <a:t> </a:t>
            </a:r>
            <a:r>
              <a:rPr lang="en-US" sz="2000" dirty="0" smtClean="0"/>
              <a:t>(</a:t>
            </a:r>
            <a:r>
              <a:rPr lang="en-US" sz="2000" dirty="0"/>
              <a:t>n 53,535) </a:t>
            </a:r>
            <a:r>
              <a:rPr lang="cs-CZ" sz="2000" dirty="0" smtClean="0"/>
              <a:t>zvolili odpověď jiné</a:t>
            </a:r>
          </a:p>
          <a:p>
            <a:pPr lvl="1"/>
            <a:endParaRPr lang="cs-CZ" sz="2000" dirty="0" smtClean="0"/>
          </a:p>
          <a:p>
            <a:r>
              <a:rPr lang="cs-CZ" dirty="0" smtClean="0"/>
              <a:t>Trvání symptomů reportovalo </a:t>
            </a:r>
            <a:r>
              <a:rPr lang="en-US" dirty="0" smtClean="0"/>
              <a:t>24,643</a:t>
            </a:r>
            <a:r>
              <a:rPr lang="cs-CZ" dirty="0"/>
              <a:t> </a:t>
            </a:r>
            <a:r>
              <a:rPr lang="cs-CZ" dirty="0" smtClean="0"/>
              <a:t>uživatelů</a:t>
            </a:r>
          </a:p>
          <a:p>
            <a:pPr lvl="1"/>
            <a:r>
              <a:rPr lang="en-US" sz="2000" dirty="0" smtClean="0"/>
              <a:t>80</a:t>
            </a:r>
            <a:r>
              <a:rPr lang="en-US" sz="2000" dirty="0"/>
              <a:t>% (n 519,715) </a:t>
            </a:r>
            <a:r>
              <a:rPr lang="cs-CZ" sz="2000" dirty="0" smtClean="0"/>
              <a:t>výskyt ED symptomů po dobu </a:t>
            </a:r>
            <a:r>
              <a:rPr lang="en-US" sz="2000" dirty="0" smtClean="0"/>
              <a:t> </a:t>
            </a:r>
            <a:r>
              <a:rPr lang="en-US" sz="2000" dirty="0"/>
              <a:t>5–10 </a:t>
            </a:r>
            <a:r>
              <a:rPr lang="cs-CZ" sz="2000" dirty="0" smtClean="0"/>
              <a:t>let </a:t>
            </a:r>
          </a:p>
          <a:p>
            <a:pPr marL="457200" lvl="1" indent="0">
              <a:buNone/>
            </a:pPr>
            <a:r>
              <a:rPr lang="cs-CZ" sz="2000" dirty="0" smtClean="0"/>
              <a:t>medián 5 roků (rozsah od dvou týdnů do 65 let</a:t>
            </a:r>
            <a:r>
              <a:rPr lang="en-US" sz="2000" dirty="0" smtClean="0"/>
              <a:t>)</a:t>
            </a:r>
            <a:br>
              <a:rPr lang="en-US" sz="2000" dirty="0" smtClean="0"/>
            </a:br>
            <a:endParaRPr lang="cs-CZ" sz="1200" dirty="0">
              <a:solidFill>
                <a:srgbClr val="000000"/>
              </a:solidFill>
            </a:endParaRPr>
          </a:p>
          <a:p>
            <a:pPr marL="457200" lvl="1" indent="0">
              <a:buNone/>
            </a:pPr>
            <a:r>
              <a:rPr lang="cs-CZ" sz="1200" dirty="0">
                <a:solidFill>
                  <a:srgbClr val="000000"/>
                </a:solidFill>
              </a:rPr>
              <a:t>(</a:t>
            </a:r>
            <a:r>
              <a:rPr lang="cs-CZ" sz="1200" dirty="0" err="1">
                <a:solidFill>
                  <a:srgbClr val="000000"/>
                </a:solidFill>
              </a:rPr>
              <a:t>Tregarthen</a:t>
            </a:r>
            <a:r>
              <a:rPr lang="cs-CZ" sz="1200" dirty="0">
                <a:solidFill>
                  <a:srgbClr val="000000"/>
                </a:solidFill>
              </a:rPr>
              <a:t>, </a:t>
            </a:r>
            <a:r>
              <a:rPr lang="cs-CZ" sz="1200" dirty="0" err="1">
                <a:solidFill>
                  <a:srgbClr val="000000"/>
                </a:solidFill>
              </a:rPr>
              <a:t>Lock</a:t>
            </a:r>
            <a:r>
              <a:rPr lang="cs-CZ" sz="1200" dirty="0">
                <a:solidFill>
                  <a:srgbClr val="000000"/>
                </a:solidFill>
              </a:rPr>
              <a:t>, &amp; </a:t>
            </a:r>
            <a:r>
              <a:rPr lang="cs-CZ" sz="1200" dirty="0" err="1">
                <a:solidFill>
                  <a:srgbClr val="000000"/>
                </a:solidFill>
              </a:rPr>
              <a:t>Darcy</a:t>
            </a:r>
            <a:r>
              <a:rPr lang="cs-CZ" sz="1200" dirty="0">
                <a:solidFill>
                  <a:srgbClr val="000000"/>
                </a:solidFill>
              </a:rPr>
              <a:t>, 2015)</a:t>
            </a:r>
          </a:p>
          <a:p>
            <a:pPr lvl="1"/>
            <a:endParaRPr lang="cs-CZ" sz="20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0255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7550" y="889216"/>
            <a:ext cx="6227163" cy="5213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90060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8836" y="972580"/>
            <a:ext cx="6355878" cy="5377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91179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Použitá literatura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2017712"/>
            <a:ext cx="8082321" cy="4733283"/>
          </a:xfrm>
        </p:spPr>
        <p:txBody>
          <a:bodyPr>
            <a:normAutofit fontScale="85000" lnSpcReduction="20000"/>
          </a:bodyPr>
          <a:lstStyle/>
          <a:p>
            <a:r>
              <a:rPr lang="en-GB" sz="1800" dirty="0"/>
              <a:t>Gale, L., Channon, S., </a:t>
            </a:r>
            <a:r>
              <a:rPr lang="en-GB" sz="1800" dirty="0" err="1"/>
              <a:t>Larner</a:t>
            </a:r>
            <a:r>
              <a:rPr lang="en-GB" sz="1800" dirty="0"/>
              <a:t>, M., &amp; James, D. (2016). Experiences of using pro-eating disorder websites: a qualitative study with service users in NHS eating disorder services. </a:t>
            </a:r>
            <a:r>
              <a:rPr lang="en-GB" sz="1800" i="1" dirty="0"/>
              <a:t>Eating and Weight Disorders - Studies on Anorexia, Bulimia and Obesity</a:t>
            </a:r>
            <a:r>
              <a:rPr lang="en-GB" sz="1800" dirty="0"/>
              <a:t>, </a:t>
            </a:r>
            <a:r>
              <a:rPr lang="en-GB" sz="1800" i="1" dirty="0"/>
              <a:t>21</a:t>
            </a:r>
            <a:r>
              <a:rPr lang="en-GB" sz="1800" dirty="0"/>
              <a:t>(3), 427–434. </a:t>
            </a:r>
            <a:r>
              <a:rPr lang="en-GB" sz="1800" u="sng" dirty="0">
                <a:hlinkClick r:id="rId2"/>
              </a:rPr>
              <a:t>https://doi.org/10.1007/s40519-015-0242-8</a:t>
            </a:r>
            <a:endParaRPr lang="cs-CZ" sz="1800" dirty="0"/>
          </a:p>
          <a:p>
            <a:r>
              <a:rPr lang="en-GB" sz="1800" dirty="0" err="1" smtClean="0"/>
              <a:t>Hausenblas</a:t>
            </a:r>
            <a:r>
              <a:rPr lang="en-GB" sz="1800" dirty="0"/>
              <a:t>, H. A., Campbell, A., </a:t>
            </a:r>
            <a:r>
              <a:rPr lang="en-GB" sz="1800" dirty="0" err="1"/>
              <a:t>Menzel</a:t>
            </a:r>
            <a:r>
              <a:rPr lang="en-GB" sz="1800" dirty="0"/>
              <a:t>, J. E., Doughty, J., Levine, M., &amp; Thompson, J. K. (2013). Media effects of experimental presentation of the ideal physique on eating disorder symptoms: A meta-analysis of laboratory studies. </a:t>
            </a:r>
            <a:r>
              <a:rPr lang="en-GB" sz="1800" i="1" dirty="0"/>
              <a:t>Clinical Psychology Review, 33</a:t>
            </a:r>
            <a:r>
              <a:rPr lang="en-GB" sz="1800" dirty="0"/>
              <a:t>(1), 168–181. </a:t>
            </a:r>
            <a:r>
              <a:rPr lang="en-GB" sz="1800" u="sng" dirty="0">
                <a:hlinkClick r:id="rId3"/>
              </a:rPr>
              <a:t>https://doi.org/10.1016/j.cpr.2012.10.011</a:t>
            </a:r>
            <a:endParaRPr lang="cs-CZ" sz="1800" dirty="0"/>
          </a:p>
          <a:p>
            <a:r>
              <a:rPr lang="en-GB" sz="1800" dirty="0"/>
              <a:t>Rodgers, R. F. (2016). The relationship between body image concerns, eating disorders and internet use, part II: An integrated theoretical model. </a:t>
            </a:r>
            <a:r>
              <a:rPr lang="en-GB" sz="1800" i="1" dirty="0"/>
              <a:t>Adolescent Research Review, 1</a:t>
            </a:r>
            <a:r>
              <a:rPr lang="en-GB" sz="1800" dirty="0"/>
              <a:t>(2), 121–137. </a:t>
            </a:r>
            <a:r>
              <a:rPr lang="en-GB" sz="1800" u="sng" dirty="0">
                <a:hlinkClick r:id="rId4"/>
              </a:rPr>
              <a:t>https://doi.org/10.1007/s40894-015-0016-6</a:t>
            </a:r>
            <a:endParaRPr lang="cs-CZ" sz="1800" dirty="0"/>
          </a:p>
          <a:p>
            <a:r>
              <a:rPr lang="en-GB" sz="1800" dirty="0"/>
              <a:t>Rodgers, R. F., &amp; </a:t>
            </a:r>
            <a:r>
              <a:rPr lang="en-GB" sz="1800" dirty="0" err="1"/>
              <a:t>Melioli</a:t>
            </a:r>
            <a:r>
              <a:rPr lang="en-GB" sz="1800" dirty="0"/>
              <a:t>, T. (2016). The relationship between body image concerns, eating disorders and internet use, part I: A review of empirical support. </a:t>
            </a:r>
            <a:r>
              <a:rPr lang="en-GB" sz="1800" i="1" dirty="0"/>
              <a:t>Adolescent Research Review, 1</a:t>
            </a:r>
            <a:r>
              <a:rPr lang="en-GB" sz="1800" dirty="0"/>
              <a:t>(2), 95–119. </a:t>
            </a:r>
            <a:r>
              <a:rPr lang="en-GB" sz="1800" u="sng" dirty="0">
                <a:hlinkClick r:id="rId4"/>
              </a:rPr>
              <a:t>https://doi.org/10.1007/s40894-015-0016-6</a:t>
            </a:r>
            <a:endParaRPr lang="cs-CZ" sz="1800" dirty="0"/>
          </a:p>
          <a:p>
            <a:r>
              <a:rPr lang="en-GB" sz="1800" dirty="0"/>
              <a:t>Rodgers, R. F., Lowy, A. S., </a:t>
            </a:r>
            <a:r>
              <a:rPr lang="en-GB" sz="1800" dirty="0" err="1"/>
              <a:t>Halperin</a:t>
            </a:r>
            <a:r>
              <a:rPr lang="en-GB" sz="1800" dirty="0"/>
              <a:t>, D. M., &amp; Franko, D. L. (2016). A meta‐analysis examining the influence of pro‐eating disorder websites on body image and eating pathology. </a:t>
            </a:r>
            <a:r>
              <a:rPr lang="en-GB" sz="1800" i="1" dirty="0"/>
              <a:t>European Eating Disorders Review, 24</a:t>
            </a:r>
            <a:r>
              <a:rPr lang="en-GB" sz="1800" dirty="0"/>
              <a:t>(1), 3–8. </a:t>
            </a:r>
            <a:r>
              <a:rPr lang="en-GB" sz="1800" u="sng" dirty="0">
                <a:hlinkClick r:id="rId5"/>
              </a:rPr>
              <a:t>https://doi.org/10.1002/erv.2390</a:t>
            </a:r>
            <a:endParaRPr lang="cs-CZ" sz="1800" u="sng" dirty="0"/>
          </a:p>
          <a:p>
            <a:r>
              <a:rPr lang="en-GB" sz="1800" dirty="0" err="1" smtClean="0"/>
              <a:t>Skårderud</a:t>
            </a:r>
            <a:r>
              <a:rPr lang="en-GB" sz="1800" dirty="0"/>
              <a:t>, F. (2003). </a:t>
            </a:r>
            <a:r>
              <a:rPr lang="en-GB" sz="1800" dirty="0" err="1"/>
              <a:t>Sh</a:t>
            </a:r>
            <a:r>
              <a:rPr lang="en-GB" sz="1800" dirty="0"/>
              <a:t>@ me in Cyberspace. Relationships without faces: the e‐media and eating disorders. </a:t>
            </a:r>
            <a:r>
              <a:rPr lang="en-GB" sz="1800" i="1" dirty="0"/>
              <a:t>European Eating Disorders Review, 11</a:t>
            </a:r>
            <a:r>
              <a:rPr lang="en-GB" sz="1800" dirty="0"/>
              <a:t>(3), 155–169. </a:t>
            </a:r>
            <a:r>
              <a:rPr lang="en-GB" sz="1800" u="sng" dirty="0">
                <a:hlinkClick r:id="rId6"/>
              </a:rPr>
              <a:t>https://</a:t>
            </a:r>
            <a:r>
              <a:rPr lang="en-GB" sz="1800" u="sng" dirty="0" smtClean="0">
                <a:hlinkClick r:id="rId6"/>
              </a:rPr>
              <a:t>doi.org/10.1002/erv.523</a:t>
            </a:r>
            <a:endParaRPr lang="cs-CZ" sz="1800" u="sng" dirty="0" smtClean="0"/>
          </a:p>
          <a:p>
            <a:r>
              <a:rPr lang="en-US" sz="1800" dirty="0" err="1"/>
              <a:t>Tregarthen</a:t>
            </a:r>
            <a:r>
              <a:rPr lang="en-US" sz="1800" dirty="0"/>
              <a:t>, J. P., Lock, J., &amp; Darcy, A. M. (2015). Development of </a:t>
            </a:r>
            <a:r>
              <a:rPr lang="en-US" sz="1800" dirty="0" smtClean="0"/>
              <a:t>a</a:t>
            </a:r>
            <a:r>
              <a:rPr lang="cs-CZ" sz="1800" dirty="0" smtClean="0"/>
              <a:t> </a:t>
            </a:r>
            <a:r>
              <a:rPr lang="en-US" sz="1800" dirty="0" smtClean="0"/>
              <a:t>smartphone </a:t>
            </a:r>
            <a:r>
              <a:rPr lang="en-US" sz="1800" dirty="0"/>
              <a:t>application for eating disorder </a:t>
            </a:r>
            <a:r>
              <a:rPr lang="en-US" sz="1800" dirty="0" smtClean="0"/>
              <a:t>self-monitoring.</a:t>
            </a:r>
            <a:r>
              <a:rPr lang="cs-CZ" sz="1800" dirty="0" smtClean="0"/>
              <a:t> </a:t>
            </a:r>
            <a:r>
              <a:rPr lang="en-US" sz="1800" i="1" dirty="0" smtClean="0"/>
              <a:t>International </a:t>
            </a:r>
            <a:r>
              <a:rPr lang="en-US" sz="1800" i="1" dirty="0"/>
              <a:t>Journal of Eating Disorders, 48</a:t>
            </a:r>
            <a:r>
              <a:rPr lang="en-US" sz="1800" dirty="0"/>
              <a:t>, 972–982. </a:t>
            </a:r>
            <a:r>
              <a:rPr lang="en-US" sz="1800" dirty="0" smtClean="0"/>
              <a:t>doi:10.1002/eat.22386</a:t>
            </a:r>
            <a:r>
              <a:rPr lang="cs-CZ" sz="1800" dirty="0" smtClean="0"/>
              <a:t> 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2605281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Děkujeme za pozornost </a:t>
            </a:r>
            <a:r>
              <a:rPr lang="cs-CZ" dirty="0">
                <a:sym typeface="Wingdings" panose="05000000000000000000" pitchFamily="2" charset="2"/>
              </a:rPr>
              <a:t>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682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5275" y="872620"/>
            <a:ext cx="8086635" cy="647700"/>
          </a:xfrm>
        </p:spPr>
        <p:txBody>
          <a:bodyPr/>
          <a:lstStyle/>
          <a:p>
            <a:r>
              <a:rPr lang="cs-CZ" dirty="0" smtClean="0"/>
              <a:t>Vliv digitálních technologií na ppp – negativní vlivy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648061"/>
            <a:ext cx="8082321" cy="5122389"/>
          </a:xfrm>
        </p:spPr>
        <p:txBody>
          <a:bodyPr/>
          <a:lstStyle/>
          <a:p>
            <a:r>
              <a:rPr lang="cs-CZ" dirty="0" smtClean="0"/>
              <a:t>Prohlížení pro-ED obsahů může </a:t>
            </a:r>
            <a:r>
              <a:rPr lang="cs-CZ" dirty="0"/>
              <a:t>evokovat </a:t>
            </a:r>
            <a:r>
              <a:rPr lang="cs-CZ" dirty="0" smtClean="0"/>
              <a:t>a zvyšovat nespokojenost s body image u vulnerabilních populací:</a:t>
            </a:r>
          </a:p>
          <a:p>
            <a:pPr lvl="1"/>
            <a:r>
              <a:rPr lang="cs-CZ" sz="2000" dirty="0" smtClean="0"/>
              <a:t>např.. lidi s PPP, lidi kteří věří v ideál krásy, obézní lidi nebo lidi s nadváhou, lidi s nízkým sebevědomím…</a:t>
            </a:r>
            <a:r>
              <a:rPr lang="cs-CZ" dirty="0" smtClean="0"/>
              <a:t> </a:t>
            </a:r>
          </a:p>
          <a:p>
            <a:pPr marL="457200" lvl="1" indent="0">
              <a:buNone/>
            </a:pPr>
            <a:r>
              <a:rPr lang="en-US" sz="1200" dirty="0" smtClean="0"/>
              <a:t>(Rodgers </a:t>
            </a:r>
            <a:r>
              <a:rPr lang="en-US" sz="1200" dirty="0"/>
              <a:t>, Lowy, </a:t>
            </a:r>
            <a:r>
              <a:rPr lang="en-US" sz="1200" dirty="0" err="1"/>
              <a:t>Halperin</a:t>
            </a:r>
            <a:r>
              <a:rPr lang="en-US" sz="1200" dirty="0"/>
              <a:t>, &amp; Franko, 2016)</a:t>
            </a:r>
          </a:p>
          <a:p>
            <a:r>
              <a:rPr lang="cs-CZ" dirty="0" smtClean="0"/>
              <a:t>Prohlížení idealizovaných obsahů (zobrazujících ideály krásy – např. štíhle ženy s ideálními křivkami) může u </a:t>
            </a:r>
          </a:p>
          <a:p>
            <a:pPr lvl="1"/>
            <a:r>
              <a:rPr lang="cs-CZ" sz="2000" dirty="0" smtClean="0"/>
              <a:t>obecné populace zvyšovat depresivní symptomy a hněv, a snižovat sebevědomí</a:t>
            </a:r>
          </a:p>
          <a:p>
            <a:pPr lvl="1"/>
            <a:r>
              <a:rPr lang="cs-CZ" sz="2000" dirty="0" smtClean="0"/>
              <a:t>u vulnerabilních populací může mít škodlivé dopady</a:t>
            </a:r>
          </a:p>
          <a:p>
            <a:pPr marL="457200" lvl="1" indent="0">
              <a:buNone/>
            </a:pPr>
            <a:r>
              <a:rPr lang="en-US" sz="1200" dirty="0" smtClean="0"/>
              <a:t>(</a:t>
            </a:r>
            <a:r>
              <a:rPr lang="en-US" sz="1200" dirty="0" err="1"/>
              <a:t>Hausenblas</a:t>
            </a:r>
            <a:r>
              <a:rPr lang="en-US" sz="1200" dirty="0"/>
              <a:t> et al., 2013)</a:t>
            </a:r>
          </a:p>
          <a:p>
            <a:r>
              <a:rPr lang="cs-CZ" dirty="0" smtClean="0"/>
              <a:t>Užívání internetu může zvyšovat sociální porovnávání, které je spojené s obavami ohledně </a:t>
            </a:r>
            <a:r>
              <a:rPr lang="cs-CZ" dirty="0"/>
              <a:t>stravování </a:t>
            </a:r>
            <a:r>
              <a:rPr lang="cs-CZ" dirty="0" smtClean="0"/>
              <a:t>a body image</a:t>
            </a:r>
          </a:p>
          <a:p>
            <a:pPr marL="0" indent="0">
              <a:buNone/>
            </a:pPr>
            <a:r>
              <a:rPr lang="cs-CZ" sz="1200" dirty="0"/>
              <a:t> </a:t>
            </a:r>
            <a:r>
              <a:rPr lang="cs-CZ" sz="1200" dirty="0" smtClean="0"/>
              <a:t>        </a:t>
            </a:r>
            <a:r>
              <a:rPr lang="en-US" sz="1200" dirty="0" smtClean="0"/>
              <a:t>(Rodgers </a:t>
            </a:r>
            <a:r>
              <a:rPr lang="en-US" sz="1200" dirty="0"/>
              <a:t>&amp;  </a:t>
            </a:r>
            <a:r>
              <a:rPr lang="en-US" sz="1200" dirty="0" err="1"/>
              <a:t>Melioli</a:t>
            </a:r>
            <a:r>
              <a:rPr lang="en-US" sz="1200" dirty="0"/>
              <a:t>, 2016) 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941869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5275" y="872620"/>
            <a:ext cx="8086635" cy="647700"/>
          </a:xfrm>
        </p:spPr>
        <p:txBody>
          <a:bodyPr/>
          <a:lstStyle/>
          <a:p>
            <a:r>
              <a:rPr lang="cs-CZ" dirty="0" smtClean="0"/>
              <a:t>Vliv digitálních technologií na ppp – pozitivní vlivy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735610"/>
            <a:ext cx="8082321" cy="5122389"/>
          </a:xfrm>
        </p:spPr>
        <p:txBody>
          <a:bodyPr/>
          <a:lstStyle/>
          <a:p>
            <a:r>
              <a:rPr lang="cs-CZ" dirty="0" smtClean="0"/>
              <a:t>Používání technologií může:</a:t>
            </a:r>
          </a:p>
          <a:p>
            <a:pPr lvl="1"/>
            <a:r>
              <a:rPr lang="cs-CZ" dirty="0" smtClean="0"/>
              <a:t>snižovat stud, který je obvykle přítomný u lidí s PPP</a:t>
            </a:r>
            <a:endParaRPr lang="cs-CZ" dirty="0"/>
          </a:p>
          <a:p>
            <a:pPr lvl="1"/>
            <a:r>
              <a:rPr lang="cs-CZ" dirty="0" smtClean="0"/>
              <a:t>zvyšovat dostupnost léčby</a:t>
            </a:r>
          </a:p>
          <a:p>
            <a:pPr lvl="1"/>
            <a:r>
              <a:rPr lang="cs-CZ" dirty="0" smtClean="0"/>
              <a:t>pomoct identifikovat rizikové osoby, které potřebují léčbu a </a:t>
            </a:r>
            <a:r>
              <a:rPr lang="cs-CZ" dirty="0"/>
              <a:t>následně </a:t>
            </a:r>
            <a:r>
              <a:rPr lang="cs-CZ" dirty="0" smtClean="0"/>
              <a:t>jim nabídnout pomoc </a:t>
            </a:r>
          </a:p>
          <a:p>
            <a:pPr marL="0" indent="0">
              <a:buNone/>
            </a:pPr>
            <a:r>
              <a:rPr lang="cs-CZ" sz="1200" dirty="0"/>
              <a:t> </a:t>
            </a:r>
            <a:r>
              <a:rPr lang="cs-CZ" sz="1200" dirty="0" smtClean="0"/>
              <a:t>                </a:t>
            </a:r>
            <a:r>
              <a:rPr lang="en-US" sz="1200" dirty="0" smtClean="0"/>
              <a:t>(</a:t>
            </a:r>
            <a:r>
              <a:rPr lang="en-US" sz="1200" dirty="0" err="1"/>
              <a:t>Skårderud</a:t>
            </a:r>
            <a:r>
              <a:rPr lang="en-US" sz="1200" dirty="0"/>
              <a:t>, 2003) </a:t>
            </a:r>
          </a:p>
          <a:p>
            <a:r>
              <a:rPr lang="cs-CZ" dirty="0" smtClean="0"/>
              <a:t>Pro-ED komunity můžou poskytnout: </a:t>
            </a:r>
          </a:p>
          <a:p>
            <a:pPr lvl="1"/>
            <a:r>
              <a:rPr lang="cs-CZ" dirty="0" smtClean="0"/>
              <a:t>nějaký druh podpory v těžkých obdobích </a:t>
            </a:r>
            <a:endParaRPr lang="cs-CZ" dirty="0"/>
          </a:p>
          <a:p>
            <a:pPr lvl="1"/>
            <a:r>
              <a:rPr lang="cs-CZ" dirty="0" smtClean="0"/>
              <a:t>možnosti jak se vyrovnat se sigmou, kterou sebou nesou PPP</a:t>
            </a:r>
          </a:p>
          <a:p>
            <a:pPr lvl="1">
              <a:spcBef>
                <a:spcPts val="0"/>
              </a:spcBef>
            </a:pPr>
            <a:r>
              <a:rPr lang="cs-CZ" dirty="0"/>
              <a:t>m</a:t>
            </a:r>
            <a:r>
              <a:rPr lang="cs-CZ" dirty="0" smtClean="0"/>
              <a:t>ožnost sebe-vyjádření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cs-CZ" dirty="0" smtClean="0"/>
              <a:t> </a:t>
            </a:r>
            <a:r>
              <a:rPr lang="en-US" sz="1200" dirty="0" smtClean="0"/>
              <a:t>(</a:t>
            </a:r>
            <a:r>
              <a:rPr lang="en-US" sz="1200" dirty="0"/>
              <a:t>Gale, Channon, </a:t>
            </a:r>
            <a:r>
              <a:rPr lang="en-US" sz="1200" dirty="0" err="1"/>
              <a:t>Larner</a:t>
            </a:r>
            <a:r>
              <a:rPr lang="en-US" sz="1200" dirty="0"/>
              <a:t>, &amp; James, 2016; </a:t>
            </a:r>
            <a:r>
              <a:rPr lang="en-US" sz="1200" dirty="0" err="1"/>
              <a:t>Yeshua</a:t>
            </a:r>
            <a:r>
              <a:rPr lang="en-US" sz="1200" dirty="0"/>
              <a:t>-Katz &amp; Martins, 2013</a:t>
            </a:r>
            <a:r>
              <a:rPr lang="en-US" sz="1200" dirty="0" smtClean="0"/>
              <a:t>)</a:t>
            </a:r>
            <a:endParaRPr lang="en-US" sz="1200" dirty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686354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403140" y="660186"/>
            <a:ext cx="7218363" cy="1325562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-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cs-CZ" altLang="cs-CZ" sz="3200" dirty="0">
                <a:solidFill>
                  <a:srgbClr val="00287D"/>
                </a:solidFill>
              </a:rPr>
              <a:t>Internet a užívání sociálních medií 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altLang="cs-CZ" sz="3200" dirty="0">
                <a:solidFill>
                  <a:srgbClr val="00287D"/>
                </a:solidFill>
              </a:rPr>
              <a:t>Vztah k tělesnému obrazu a PPP</a:t>
            </a:r>
          </a:p>
        </p:txBody>
      </p:sp>
      <p:sp>
        <p:nvSpPr>
          <p:cNvPr id="11" name="Zástupný symbol pro obsah 2"/>
          <p:cNvSpPr>
            <a:spLocks noGrp="1"/>
          </p:cNvSpPr>
          <p:nvPr>
            <p:ph idx="1"/>
          </p:nvPr>
        </p:nvSpPr>
        <p:spPr>
          <a:xfrm>
            <a:off x="827087" y="1828800"/>
            <a:ext cx="7262469" cy="4351338"/>
          </a:xfrm>
        </p:spPr>
        <p:txBody>
          <a:bodyPr/>
          <a:lstStyle/>
          <a:p>
            <a:pPr marL="182880" indent="-182880" eaLnBrk="1" fontAlgn="auto" hangingPunct="1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880" indent="-182880" eaLnBrk="1" fontAlgn="auto" hangingPunct="1">
              <a:defRPr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Teoretický model podle Rachel F. Rodgers (2016)</a:t>
            </a:r>
          </a:p>
          <a:p>
            <a:pPr marL="182880" indent="-182880" eaLnBrk="1" fontAlgn="auto" hangingPunct="1">
              <a:defRPr/>
            </a:pP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880" indent="-182880" eaLnBrk="1" fontAlgn="auto" hangingPunct="1">
              <a:defRPr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Vychází z analýzy pěti teoretických přístupů</a:t>
            </a:r>
          </a:p>
          <a:p>
            <a:pPr lvl="1" indent="-182880" eaLnBrk="1" fontAlgn="auto" hangingPunct="1">
              <a:defRPr/>
            </a:pPr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sociocultural theory</a:t>
            </a:r>
            <a:endParaRPr lang="cs-CZ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indent="-182880" eaLnBrk="1" fontAlgn="auto" hangingPunct="1">
              <a:defRPr/>
            </a:pPr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 identity theory</a:t>
            </a:r>
            <a:endParaRPr lang="cs-CZ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indent="-182880" eaLnBrk="1" fontAlgn="auto" hangingPunct="1">
              <a:defRPr/>
            </a:pPr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gratification theory</a:t>
            </a:r>
            <a:endParaRPr lang="cs-CZ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indent="-182880" eaLnBrk="1" fontAlgn="auto" hangingPunct="1">
              <a:defRPr/>
            </a:pPr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impression management theory </a:t>
            </a:r>
            <a:endParaRPr lang="cs-CZ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indent="-182880" eaLnBrk="1" fontAlgn="auto" hangingPunct="1">
              <a:defRPr/>
            </a:pPr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self-objectification theory</a:t>
            </a:r>
            <a:endParaRPr lang="cs-CZ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3684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411377" y="577807"/>
            <a:ext cx="8065358" cy="105328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-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dirty="0">
                <a:solidFill>
                  <a:srgbClr val="00287D"/>
                </a:solidFill>
              </a:rPr>
              <a:t>Teoretický model podle Rachel F. </a:t>
            </a:r>
            <a:r>
              <a:rPr lang="cs-CZ" sz="3200" dirty="0" err="1" smtClean="0">
                <a:solidFill>
                  <a:srgbClr val="00287D"/>
                </a:solidFill>
              </a:rPr>
              <a:t>Rodgers</a:t>
            </a:r>
            <a:endParaRPr lang="cs-CZ" sz="3200" dirty="0">
              <a:solidFill>
                <a:srgbClr val="00287D"/>
              </a:solidFill>
            </a:endParaRPr>
          </a:p>
        </p:txBody>
      </p:sp>
      <p:sp>
        <p:nvSpPr>
          <p:cNvPr id="11" name="Zástupný symbol pro obsah 2"/>
          <p:cNvSpPr>
            <a:spLocks noGrp="1"/>
          </p:cNvSpPr>
          <p:nvPr>
            <p:ph idx="1"/>
          </p:nvPr>
        </p:nvSpPr>
        <p:spPr>
          <a:xfrm>
            <a:off x="827088" y="1828800"/>
            <a:ext cx="7913258" cy="4351338"/>
          </a:xfrm>
        </p:spPr>
        <p:txBody>
          <a:bodyPr/>
          <a:lstStyle/>
          <a:p>
            <a:pPr marL="182880" indent="-182880" eaLnBrk="1" fontAlgn="auto" hangingPunct="1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defRPr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Zahrnuje tři způsoby užívání internetu a sociálních medií</a:t>
            </a:r>
          </a:p>
          <a:p>
            <a:pPr marL="182880" indent="-182880" eaLnBrk="1" fontAlgn="auto" hangingPunct="1">
              <a:defRPr/>
            </a:pP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defRPr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Tři úrovně interakce mezi uživatelem a technologií</a:t>
            </a:r>
          </a:p>
          <a:p>
            <a:pPr lvl="1" fontAlgn="auto">
              <a:defRPr/>
            </a:pPr>
            <a:r>
              <a:rPr lang="cs-CZ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Impersonální </a:t>
            </a: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nástroj </a:t>
            </a:r>
          </a:p>
          <a:p>
            <a:pPr lvl="1" fontAlgn="auto">
              <a:defRPr/>
            </a:pPr>
            <a:r>
              <a:rPr lang="cs-CZ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Obecná </a:t>
            </a: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sociální platforma </a:t>
            </a:r>
          </a:p>
          <a:p>
            <a:pPr lvl="1" fontAlgn="auto">
              <a:defRPr/>
            </a:pPr>
            <a:r>
              <a:rPr lang="cs-CZ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Speciální </a:t>
            </a: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sociální platforma </a:t>
            </a:r>
            <a:endParaRPr lang="cs-CZ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518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3686" y="1882346"/>
            <a:ext cx="7396163" cy="4712043"/>
          </a:xfrm>
        </p:spPr>
        <p:txBody>
          <a:bodyPr>
            <a:normAutofit/>
          </a:bodyPr>
          <a:lstStyle/>
          <a:p>
            <a:pPr marL="182880" indent="-182880" eaLnBrk="1" fontAlgn="auto" hangingPunct="1">
              <a:defRPr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Používání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internetu </a:t>
            </a: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 sociální interakce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 ostatními uživateli</a:t>
            </a:r>
          </a:p>
          <a:p>
            <a:pPr marL="182880" indent="-182880" eaLnBrk="1" fontAlgn="auto" hangingPunct="1">
              <a:defRPr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Probíhají interakce na úrovni personalizace obsahu</a:t>
            </a:r>
          </a:p>
          <a:p>
            <a:pPr lvl="1" indent="-182880" eaLnBrk="1" fontAlgn="auto" hangingPunct="1">
              <a:defRPr/>
            </a:pPr>
            <a:r>
              <a:rPr lang="cs-CZ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Reklamy, doporučené stránky</a:t>
            </a:r>
          </a:p>
          <a:p>
            <a:pPr lvl="1" indent="-182880" eaLnBrk="1" fontAlgn="auto" hangingPunct="1">
              <a:defRPr/>
            </a:pPr>
            <a:r>
              <a:rPr lang="cs-CZ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(podle způsobu, jakým uživatel používá internet)</a:t>
            </a:r>
            <a:br>
              <a:rPr lang="cs-CZ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880" indent="-182880" eaLnBrk="1" fontAlgn="auto" hangingPunct="1">
              <a:defRPr/>
            </a:pPr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Sociocultural theory</a:t>
            </a:r>
          </a:p>
          <a:p>
            <a:pPr marL="274320" lvl="1" indent="0" eaLnBrk="1" fontAlgn="auto" hangingPunct="1">
              <a:buFont typeface="Wingdings 2" panose="05020102010507070707" pitchFamily="18" charset="2"/>
              <a:buNone/>
              <a:defRPr/>
            </a:pPr>
            <a:r>
              <a:rPr lang="cs-CZ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sociální srovnávání</a:t>
            </a:r>
          </a:p>
          <a:p>
            <a:pPr marL="274320" lvl="1" indent="0" eaLnBrk="1" fontAlgn="auto" hangingPunct="1">
              <a:buFont typeface="Wingdings 2" panose="05020102010507070707" pitchFamily="18" charset="2"/>
              <a:buNone/>
              <a:defRPr/>
            </a:pPr>
            <a:r>
              <a:rPr lang="cs-CZ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b="1" dirty="0">
                <a:solidFill>
                  <a:srgbClr val="9696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→ internalizace ideálu krásy</a:t>
            </a:r>
          </a:p>
          <a:p>
            <a:pPr marL="274320" lvl="1" indent="0" eaLnBrk="1" fontAlgn="auto" hangingPunct="1">
              <a:buFont typeface="Wingdings 2" panose="05020102010507070707" pitchFamily="18" charset="2"/>
              <a:buNone/>
              <a:defRPr/>
            </a:pPr>
            <a:r>
              <a:rPr lang="cs-CZ" b="1" dirty="0">
                <a:solidFill>
                  <a:srgbClr val="9696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→ nespokojenost s vlastním tělem</a:t>
            </a:r>
          </a:p>
          <a:p>
            <a:pPr marL="274320" lvl="1" indent="0" eaLnBrk="1" fontAlgn="auto" hangingPunct="1">
              <a:buFont typeface="Wingdings 2" panose="05020102010507070707" pitchFamily="18" charset="2"/>
              <a:buNone/>
              <a:defRPr/>
            </a:pPr>
            <a:r>
              <a:rPr lang="cs-CZ" b="1" dirty="0">
                <a:solidFill>
                  <a:srgbClr val="9696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→ symptomatologie PPP</a:t>
            </a:r>
          </a:p>
          <a:p>
            <a:pPr marL="182880" indent="-182880" eaLnBrk="1" fontAlgn="auto" hangingPunct="1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427853" y="297292"/>
            <a:ext cx="7218363" cy="1325562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-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cs-CZ" altLang="cs-CZ" sz="3600" dirty="0" smtClean="0">
                <a:solidFill>
                  <a:srgbClr val="00287D"/>
                </a:solidFill>
              </a:rPr>
              <a:t>1. Impersonální </a:t>
            </a:r>
            <a:r>
              <a:rPr lang="cs-CZ" altLang="cs-CZ" sz="3600" dirty="0">
                <a:solidFill>
                  <a:srgbClr val="00287D"/>
                </a:solidFill>
              </a:rPr>
              <a:t>nástroj </a:t>
            </a:r>
          </a:p>
        </p:txBody>
      </p:sp>
    </p:spTree>
    <p:extLst>
      <p:ext uri="{BB962C8B-B14F-4D97-AF65-F5344CB8AC3E}">
        <p14:creationId xmlns:p14="http://schemas.microsoft.com/office/powerpoint/2010/main" val="2524060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9042" y="1845276"/>
            <a:ext cx="8601505" cy="4351338"/>
          </a:xfrm>
        </p:spPr>
        <p:txBody>
          <a:bodyPr/>
          <a:lstStyle/>
          <a:p>
            <a:pPr marL="182880" indent="-182880" eaLnBrk="1" fontAlgn="auto" hangingPunct="1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880" indent="-182880" eaLnBrk="1" fontAlgn="auto" hangingPunct="1">
              <a:defRPr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Sociální kontakt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prostřednictvím sociálních sítí</a:t>
            </a:r>
          </a:p>
          <a:p>
            <a:pPr lvl="1" indent="-182880" eaLnBrk="1" fontAlgn="auto" hangingPunct="1">
              <a:defRPr/>
            </a:pPr>
            <a:r>
              <a:rPr lang="cs-CZ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Facebook, Twitter, Instagram</a:t>
            </a:r>
          </a:p>
          <a:p>
            <a:pPr marL="182880" indent="-182880" eaLnBrk="1" fontAlgn="auto" hangingPunct="1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880" indent="-182880" eaLnBrk="1" fontAlgn="auto" hangingPunct="1">
              <a:defRPr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Sebeprezentace skrze vrstevnické vztahy </a:t>
            </a:r>
          </a:p>
          <a:p>
            <a:pPr marL="274320" lvl="1" indent="0" eaLnBrk="1" fontAlgn="auto" hangingPunct="1">
              <a:buFont typeface="Wingdings 2" panose="05020102010507070707" pitchFamily="18" charset="2"/>
              <a:buNone/>
              <a:defRPr/>
            </a:pPr>
            <a:r>
              <a:rPr lang="cs-CZ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SNS umožňují vkládání obsahu </a:t>
            </a:r>
            <a:r>
              <a:rPr lang="cs-CZ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(statusy, fotky</a:t>
            </a:r>
            <a:r>
              <a:rPr lang="cs-CZ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…)</a:t>
            </a:r>
          </a:p>
          <a:p>
            <a:pPr marL="274320" lvl="1" indent="0" eaLnBrk="1" fontAlgn="auto" hangingPunct="1">
              <a:buFont typeface="Wingdings 2" panose="05020102010507070707" pitchFamily="18" charset="2"/>
              <a:buNone/>
              <a:defRPr/>
            </a:pPr>
            <a:endParaRPr lang="cs-CZ" sz="10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lvl="1" indent="0" eaLnBrk="1" fontAlgn="auto" hangingPunct="1">
              <a:buFont typeface="Wingdings 2" panose="05020102010507070707" pitchFamily="18" charset="2"/>
              <a:buNone/>
              <a:defRPr/>
            </a:pPr>
            <a:r>
              <a:rPr lang="cs-CZ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b="1" dirty="0">
                <a:solidFill>
                  <a:srgbClr val="9696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→ utváření online prezentace svého já</a:t>
            </a:r>
          </a:p>
          <a:p>
            <a:pPr marL="274320" lvl="1" indent="0" eaLnBrk="1" fontAlgn="auto" hangingPunct="1">
              <a:buFont typeface="Wingdings 2" panose="05020102010507070707" pitchFamily="18" charset="2"/>
              <a:buNone/>
              <a:defRPr/>
            </a:pPr>
            <a:r>
              <a:rPr lang="cs-CZ" b="1" dirty="0">
                <a:solidFill>
                  <a:srgbClr val="9696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→ ostatní uživatelé reagují na tuto prezentaci</a:t>
            </a:r>
          </a:p>
          <a:p>
            <a:pPr marL="274320" lvl="1" indent="0" eaLnBrk="1" fontAlgn="auto" hangingPunct="1">
              <a:buFont typeface="Wingdings 2" panose="05020102010507070707" pitchFamily="18" charset="2"/>
              <a:buNone/>
              <a:defRPr/>
            </a:pPr>
            <a:r>
              <a:rPr lang="cs-CZ" b="1" dirty="0">
                <a:solidFill>
                  <a:srgbClr val="9696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→ úprava své online sebeprezentace  </a:t>
            </a:r>
          </a:p>
          <a:p>
            <a:pPr marL="182880" indent="-182880" eaLnBrk="1" fontAlgn="auto" hangingPunct="1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03139" y="404813"/>
            <a:ext cx="7218363" cy="1325562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-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cs-CZ" altLang="cs-CZ" sz="3600" dirty="0" smtClean="0">
                <a:solidFill>
                  <a:srgbClr val="00287D"/>
                </a:solidFill>
              </a:rPr>
              <a:t>2. Obecná </a:t>
            </a:r>
            <a:r>
              <a:rPr lang="cs-CZ" altLang="cs-CZ" sz="3600" dirty="0">
                <a:solidFill>
                  <a:srgbClr val="00287D"/>
                </a:solidFill>
              </a:rPr>
              <a:t>sociální platforma </a:t>
            </a:r>
          </a:p>
        </p:txBody>
      </p:sp>
    </p:spTree>
    <p:extLst>
      <p:ext uri="{BB962C8B-B14F-4D97-AF65-F5344CB8AC3E}">
        <p14:creationId xmlns:p14="http://schemas.microsoft.com/office/powerpoint/2010/main" val="29635254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92609" y="1795849"/>
            <a:ext cx="7579326" cy="4913313"/>
          </a:xfrm>
        </p:spPr>
        <p:txBody>
          <a:bodyPr/>
          <a:lstStyle/>
          <a:p>
            <a:pPr marL="182880" indent="-182880" eaLnBrk="1" fontAlgn="auto" hangingPunct="1">
              <a:defRPr/>
            </a:pPr>
            <a:endParaRPr lang="cs-CZ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880" indent="-182880" eaLnBrk="1" fontAlgn="auto" hangingPunct="1">
              <a:defRPr/>
            </a:pPr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Self-objectification theory</a:t>
            </a:r>
          </a:p>
          <a:p>
            <a:pPr marL="274320" lvl="1" indent="0" eaLnBrk="1" fontAlgn="auto" hangingPunct="1">
              <a:buFont typeface="Wingdings 2" panose="05020102010507070707" pitchFamily="18" charset="2"/>
              <a:buNone/>
              <a:defRPr/>
            </a:pPr>
            <a:r>
              <a:rPr lang="cs-CZ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Zpětná vazba</a:t>
            </a:r>
            <a:r>
              <a:rPr lang="cs-CZ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(pozitivní i negativní) může podporovat </a:t>
            </a:r>
            <a:r>
              <a:rPr lang="cs-CZ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internalizaci ideálu krásy</a:t>
            </a:r>
            <a:r>
              <a:rPr lang="cs-CZ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cs-CZ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zvýšení zaměření pozornosti na vlastní tělesnou </a:t>
            </a:r>
            <a:r>
              <a:rPr lang="cs-CZ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konstituci</a:t>
            </a:r>
          </a:p>
          <a:p>
            <a:pPr marL="274320" lvl="1" indent="0" eaLnBrk="1" fontAlgn="auto" hangingPunct="1">
              <a:buFont typeface="Wingdings 2" panose="05020102010507070707" pitchFamily="18" charset="2"/>
              <a:buNone/>
              <a:defRPr/>
            </a:pPr>
            <a:endParaRPr lang="cs-CZ" sz="1000" b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lvl="1" indent="0" eaLnBrk="1" fontAlgn="auto" hangingPunct="1">
              <a:buFont typeface="Wingdings 2" panose="05020102010507070707" pitchFamily="18" charset="2"/>
              <a:buNone/>
              <a:defRPr/>
            </a:pPr>
            <a:r>
              <a:rPr lang="cs-CZ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b="1" dirty="0">
                <a:solidFill>
                  <a:srgbClr val="9696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→ pocity studu z vlastního těla</a:t>
            </a:r>
          </a:p>
          <a:p>
            <a:pPr marL="274320" lvl="1" indent="0" eaLnBrk="1" fontAlgn="auto" hangingPunct="1">
              <a:buFont typeface="Wingdings 2" panose="05020102010507070707" pitchFamily="18" charset="2"/>
              <a:buNone/>
              <a:defRPr/>
            </a:pPr>
            <a:r>
              <a:rPr lang="cs-CZ" b="1" dirty="0">
                <a:solidFill>
                  <a:srgbClr val="9696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→ nespokojenost s vlastním tělem</a:t>
            </a:r>
          </a:p>
          <a:p>
            <a:pPr marL="274320" lvl="1" indent="0" eaLnBrk="1" fontAlgn="auto" hangingPunct="1">
              <a:buFont typeface="Wingdings 2" panose="05020102010507070707" pitchFamily="18" charset="2"/>
              <a:buNone/>
              <a:defRPr/>
            </a:pPr>
            <a:r>
              <a:rPr lang="cs-CZ" b="1" dirty="0">
                <a:solidFill>
                  <a:srgbClr val="9696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→ symptomatologie PPP </a:t>
            </a:r>
          </a:p>
          <a:p>
            <a:pPr marL="182880" indent="-182880" eaLnBrk="1" fontAlgn="auto" hangingPunct="1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444328" y="322005"/>
            <a:ext cx="8057121" cy="1325562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-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cs-CZ" altLang="cs-CZ" sz="3600" dirty="0" smtClean="0">
                <a:solidFill>
                  <a:srgbClr val="00287D"/>
                </a:solidFill>
              </a:rPr>
              <a:t>2. Obecná </a:t>
            </a:r>
            <a:r>
              <a:rPr lang="cs-CZ" altLang="cs-CZ" sz="3600" dirty="0">
                <a:solidFill>
                  <a:srgbClr val="00287D"/>
                </a:solidFill>
              </a:rPr>
              <a:t>sociální </a:t>
            </a:r>
            <a:r>
              <a:rPr lang="cs-CZ" altLang="cs-CZ" sz="3600" dirty="0" smtClean="0">
                <a:solidFill>
                  <a:srgbClr val="00287D"/>
                </a:solidFill>
              </a:rPr>
              <a:t>platforma - Teorie </a:t>
            </a:r>
            <a:endParaRPr lang="cs-CZ" altLang="cs-CZ" sz="3600" dirty="0">
              <a:solidFill>
                <a:srgbClr val="0028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33232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3038" y="1647567"/>
            <a:ext cx="8699157" cy="4913313"/>
          </a:xfrm>
        </p:spPr>
        <p:txBody>
          <a:bodyPr/>
          <a:lstStyle/>
          <a:p>
            <a:pPr marL="182880" indent="-182880" eaLnBrk="1" fontAlgn="auto" hangingPunct="1">
              <a:defRPr/>
            </a:pPr>
            <a:endParaRPr lang="cs-CZ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880" indent="-182880" eaLnBrk="1" fontAlgn="auto" hangingPunct="1">
              <a:defRPr/>
            </a:pPr>
            <a:r>
              <a:rPr lang="cs-CZ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Impression</a:t>
            </a:r>
            <a:r>
              <a:rPr lang="cs-CZ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management </a:t>
            </a:r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theory</a:t>
            </a:r>
          </a:p>
          <a:p>
            <a:pPr marL="274320" lvl="1" indent="0" eaLnBrk="1" fontAlgn="auto" hangingPunct="1">
              <a:buFont typeface="Wingdings 2" panose="05020102010507070707" pitchFamily="18" charset="2"/>
              <a:buNone/>
              <a:defRPr/>
            </a:pPr>
            <a:r>
              <a:rPr lang="cs-CZ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Potřeba </a:t>
            </a:r>
            <a:r>
              <a:rPr lang="cs-CZ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kladné sebeprezentace </a:t>
            </a:r>
            <a:r>
              <a:rPr lang="cs-CZ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online může vést k </a:t>
            </a:r>
            <a:r>
              <a:rPr lang="cs-CZ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vytvoření ideálního já coby součásti identity, </a:t>
            </a:r>
            <a:r>
              <a:rPr lang="cs-CZ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které však není dosažitelné v </a:t>
            </a:r>
            <a:r>
              <a:rPr lang="cs-CZ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offline</a:t>
            </a:r>
            <a:r>
              <a:rPr lang="cs-CZ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světe</a:t>
            </a:r>
          </a:p>
          <a:p>
            <a:pPr marL="274320" lvl="1" indent="0" eaLnBrk="1" fontAlgn="auto" hangingPunct="1">
              <a:buFont typeface="Wingdings 2" panose="05020102010507070707" pitchFamily="18" charset="2"/>
              <a:buNone/>
              <a:defRPr/>
            </a:pPr>
            <a:endParaRPr lang="cs-CZ" sz="10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lvl="1" indent="0" eaLnBrk="1" fontAlgn="auto" hangingPunct="1">
              <a:buFont typeface="Wingdings 2" panose="05020102010507070707" pitchFamily="18" charset="2"/>
              <a:buNone/>
              <a:defRPr/>
            </a:pPr>
            <a:r>
              <a:rPr lang="cs-CZ" sz="2000" b="1" dirty="0" smtClean="0">
                <a:solidFill>
                  <a:srgbClr val="9696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cs-CZ" sz="2000" b="1" dirty="0">
                <a:solidFill>
                  <a:srgbClr val="9696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sociální srovnávání s nedosažitelným já prezentovaným </a:t>
            </a:r>
            <a:r>
              <a:rPr lang="cs-CZ" sz="2000" b="1" dirty="0" smtClean="0">
                <a:solidFill>
                  <a:srgbClr val="9696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online</a:t>
            </a:r>
            <a:endParaRPr lang="cs-CZ" sz="2000" b="1" dirty="0">
              <a:solidFill>
                <a:srgbClr val="9696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lvl="1" indent="0" eaLnBrk="1" fontAlgn="auto" hangingPunct="1">
              <a:buFont typeface="Wingdings 2" panose="05020102010507070707" pitchFamily="18" charset="2"/>
              <a:buNone/>
              <a:defRPr/>
            </a:pPr>
            <a:r>
              <a:rPr lang="cs-CZ" sz="2000" b="1" dirty="0" smtClean="0">
                <a:solidFill>
                  <a:srgbClr val="9696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→ </a:t>
            </a:r>
            <a:r>
              <a:rPr lang="cs-CZ" sz="2000" b="1" dirty="0">
                <a:solidFill>
                  <a:srgbClr val="9696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zvýšení nespokojenosti s reálným já v kontrastu s ideálním já</a:t>
            </a:r>
          </a:p>
          <a:p>
            <a:pPr marL="274320" lvl="1" indent="0" eaLnBrk="1" fontAlgn="auto" hangingPunct="1">
              <a:buFont typeface="Wingdings 2" panose="05020102010507070707" pitchFamily="18" charset="2"/>
              <a:buNone/>
              <a:defRPr/>
            </a:pPr>
            <a:r>
              <a:rPr lang="cs-CZ" sz="2000" b="1" dirty="0">
                <a:solidFill>
                  <a:srgbClr val="9696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sz="2000" b="1" dirty="0" smtClean="0">
                <a:solidFill>
                  <a:srgbClr val="9696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→ </a:t>
            </a:r>
            <a:r>
              <a:rPr lang="cs-CZ" sz="2000" b="1" dirty="0">
                <a:solidFill>
                  <a:srgbClr val="9696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úzkost z představy, že reálné já je nedostatečné</a:t>
            </a:r>
          </a:p>
          <a:p>
            <a:pPr marL="274320" lvl="1" indent="0" eaLnBrk="1" fontAlgn="auto" hangingPunct="1">
              <a:buFont typeface="Wingdings 2" panose="05020102010507070707" pitchFamily="18" charset="2"/>
              <a:buNone/>
              <a:defRPr/>
            </a:pPr>
            <a:r>
              <a:rPr lang="cs-CZ" sz="2000" b="1" dirty="0">
                <a:solidFill>
                  <a:srgbClr val="9696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cs-CZ" sz="2000" b="1" dirty="0" smtClean="0">
                <a:solidFill>
                  <a:srgbClr val="9696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→ </a:t>
            </a:r>
            <a:r>
              <a:rPr lang="cs-CZ" sz="2000" b="1" dirty="0">
                <a:solidFill>
                  <a:srgbClr val="9696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snaha zlepšit reálné já pomocí diet</a:t>
            </a:r>
          </a:p>
          <a:p>
            <a:pPr marL="274320" lvl="1" indent="0" eaLnBrk="1" fontAlgn="auto" hangingPunct="1">
              <a:buFont typeface="Wingdings 2" panose="05020102010507070707" pitchFamily="18" charset="2"/>
              <a:buNone/>
              <a:defRPr/>
            </a:pPr>
            <a:r>
              <a:rPr lang="cs-CZ" sz="2000" b="1" dirty="0">
                <a:solidFill>
                  <a:srgbClr val="9696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</a:t>
            </a:r>
            <a:r>
              <a:rPr lang="cs-CZ" sz="2000" b="1" dirty="0" smtClean="0">
                <a:solidFill>
                  <a:srgbClr val="9696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cs-CZ" sz="2000" b="1" dirty="0">
                <a:solidFill>
                  <a:srgbClr val="9696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symptomatologie PPP</a:t>
            </a:r>
          </a:p>
          <a:p>
            <a:pPr marL="182880" indent="-182880" eaLnBrk="1" fontAlgn="auto" hangingPunct="1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444328" y="322005"/>
            <a:ext cx="8015931" cy="1325562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-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cs-CZ" altLang="cs-CZ" sz="3600" dirty="0" smtClean="0">
                <a:solidFill>
                  <a:srgbClr val="00287D"/>
                </a:solidFill>
              </a:rPr>
              <a:t>2. Obecná </a:t>
            </a:r>
            <a:r>
              <a:rPr lang="cs-CZ" altLang="cs-CZ" sz="3600" dirty="0">
                <a:solidFill>
                  <a:srgbClr val="00287D"/>
                </a:solidFill>
              </a:rPr>
              <a:t>sociální </a:t>
            </a:r>
            <a:r>
              <a:rPr lang="cs-CZ" altLang="cs-CZ" sz="3600" dirty="0" smtClean="0">
                <a:solidFill>
                  <a:srgbClr val="00287D"/>
                </a:solidFill>
              </a:rPr>
              <a:t>platforma – Teorie I </a:t>
            </a:r>
            <a:endParaRPr lang="cs-CZ" altLang="cs-CZ" sz="3600" dirty="0">
              <a:solidFill>
                <a:srgbClr val="0028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2956095"/>
      </p:ext>
    </p:extLst>
  </p:cSld>
  <p:clrMapOvr>
    <a:masterClrMapping/>
  </p:clrMapOvr>
</p:sld>
</file>

<file path=ppt/theme/theme1.xml><?xml version="1.0" encoding="utf-8"?>
<a:theme xmlns:a="http://schemas.openxmlformats.org/drawingml/2006/main" name="mu_sablona_4×3_en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5997</TotalTime>
  <Words>940</Words>
  <Application>Microsoft Office PowerPoint</Application>
  <PresentationFormat>Předvádění na obrazovce (4:3)</PresentationFormat>
  <Paragraphs>141</Paragraphs>
  <Slides>19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5" baseType="lpstr">
      <vt:lpstr>Arial</vt:lpstr>
      <vt:lpstr>Calibri</vt:lpstr>
      <vt:lpstr>Tahoma</vt:lpstr>
      <vt:lpstr>Wingdings</vt:lpstr>
      <vt:lpstr>Wingdings 2</vt:lpstr>
      <vt:lpstr>mu_sablona_4×3_en</vt:lpstr>
      <vt:lpstr> Role technologií v poruchách příjmu potravy (PPP)   Mgr. Martina Šmahelová Mgr. Michal Čevelíček, Ph.D.  PSY279 Zdraví a internet Podzim 2017</vt:lpstr>
      <vt:lpstr>Vliv digitálních technologií na ppp – negativní vlivy</vt:lpstr>
      <vt:lpstr>Vliv digitálních technologií na ppp – pozitivní vlivy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Development of a Smartphone Application for Eating Disorder Self-Monitoring</vt:lpstr>
      <vt:lpstr>Development of a Smartphone Application for Eating Disorder Self-Monitoring</vt:lpstr>
      <vt:lpstr>Prezentace aplikace PowerPoint</vt:lpstr>
      <vt:lpstr>Prezentace aplikace PowerPoint</vt:lpstr>
      <vt:lpstr>Použitá literatura </vt:lpstr>
      <vt:lpstr>Děkujeme za pozornost  </vt:lpstr>
    </vt:vector>
  </TitlesOfParts>
  <Company>CIKT 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Lenka Dědková</dc:creator>
  <cp:lastModifiedBy>Martina Šmahelová</cp:lastModifiedBy>
  <cp:revision>151</cp:revision>
  <cp:lastPrinted>1601-01-01T00:00:00Z</cp:lastPrinted>
  <dcterms:created xsi:type="dcterms:W3CDTF">2017-02-20T13:39:02Z</dcterms:created>
  <dcterms:modified xsi:type="dcterms:W3CDTF">2017-10-19T08:32:55Z</dcterms:modified>
</cp:coreProperties>
</file>