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302" r:id="rId2"/>
    <p:sldId id="303" r:id="rId3"/>
    <p:sldId id="281" r:id="rId4"/>
    <p:sldId id="306" r:id="rId5"/>
    <p:sldId id="318" r:id="rId6"/>
    <p:sldId id="317" r:id="rId7"/>
    <p:sldId id="304" r:id="rId8"/>
    <p:sldId id="321" r:id="rId9"/>
    <p:sldId id="316" r:id="rId10"/>
    <p:sldId id="310" r:id="rId11"/>
    <p:sldId id="311" r:id="rId12"/>
    <p:sldId id="314" r:id="rId13"/>
    <p:sldId id="319" r:id="rId14"/>
    <p:sldId id="320" r:id="rId15"/>
    <p:sldId id="322" r:id="rId16"/>
    <p:sldId id="313" r:id="rId17"/>
    <p:sldId id="309" r:id="rId18"/>
    <p:sldId id="323" r:id="rId19"/>
    <p:sldId id="315" r:id="rId20"/>
    <p:sldId id="307" r:id="rId21"/>
    <p:sldId id="325" r:id="rId22"/>
    <p:sldId id="324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Šmahelová" initials="MŠ" lastIdx="1" clrIdx="0">
    <p:extLst>
      <p:ext uri="{19B8F6BF-5375-455C-9EA6-DF929625EA0E}">
        <p15:presenceInfo xmlns:p15="http://schemas.microsoft.com/office/powerpoint/2012/main" userId="Martina Šmahe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25"/>
    <a:srgbClr val="FF5D5D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1" autoAdjust="0"/>
    <p:restoredTop sz="87179" autoAdjust="0"/>
  </p:normalViewPr>
  <p:slideViewPr>
    <p:cSldViewPr snapToGrid="0">
      <p:cViewPr varScale="1">
        <p:scale>
          <a:sx n="82" d="100"/>
          <a:sy n="82" d="100"/>
        </p:scale>
        <p:origin x="108" y="83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 err="1"/>
              <a:t>Sfsfd</a:t>
            </a:r>
            <a:endParaRPr lang="cs-CZ" noProof="0" dirty="0"/>
          </a:p>
          <a:p>
            <a:pPr lvl="3"/>
            <a:r>
              <a:rPr lang="cs-CZ" noProof="0" dirty="0" err="1"/>
              <a:t>asdasdad</a:t>
            </a:r>
            <a:endParaRPr lang="cs-CZ" noProof="0" dirty="0"/>
          </a:p>
          <a:p>
            <a:pPr lvl="2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sf2014.esfcr.cz/dap/LW/Views/Core/Detail?action=get&amp;id=8A000000-0000-0000-0000-000000009376&amp;idForm=72365cd6-f664-4c8f-8b75-c637c9bfc32b&amp;idbo=f42266a2-71fa-4be1-8242-eda4dd92cb4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34202"/>
            <a:ext cx="8086635" cy="647700"/>
          </a:xfrm>
        </p:spPr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573306"/>
            <a:ext cx="8326403" cy="4114800"/>
          </a:xfrm>
        </p:spPr>
        <p:txBody>
          <a:bodyPr/>
          <a:lstStyle/>
          <a:p>
            <a:pPr lvl="0"/>
            <a:r>
              <a:rPr lang="cs-CZ" sz="1500" b="1" dirty="0"/>
              <a:t>Popište, jaké máte zkušenosti s prevenčními programy v oblasti duševního a tělesného zdraví (na základní škole, na střední škole, i později).</a:t>
            </a:r>
          </a:p>
          <a:p>
            <a:pPr marL="0" lvl="0" indent="0">
              <a:buNone/>
            </a:pPr>
            <a:endParaRPr lang="cs-CZ" sz="1500" dirty="0"/>
          </a:p>
          <a:p>
            <a:pPr lvl="0"/>
            <a:r>
              <a:rPr lang="cs-CZ" sz="1500" b="1" dirty="0"/>
              <a:t>Zažili jste také online prevenční programy nebo programy, které využívaly digitální technologie? Co jste si z nich odnesli? Jaké byly Vaše zkušenosti s těmito programy?</a:t>
            </a:r>
          </a:p>
          <a:p>
            <a:pPr lvl="0"/>
            <a:endParaRPr lang="cs-CZ" sz="1500" dirty="0"/>
          </a:p>
          <a:p>
            <a:r>
              <a:rPr lang="cs-CZ" sz="1500" b="1" dirty="0"/>
              <a:t>Najděte dvě studie na téma online prevence, které jsou zaměřeny na stejnou skupinu lidí (např. děti, jejichž rodiče trpí duševní poruchou).</a:t>
            </a:r>
          </a:p>
          <a:p>
            <a:pPr lvl="1"/>
            <a:r>
              <a:rPr lang="cs-CZ" sz="1500" dirty="0"/>
              <a:t>Jedna studie musí být zaměřena předně na popis tvorby a charakteristiky online prevenčního programu. Druhá studie musí na dopad programu na účastníky.</a:t>
            </a:r>
          </a:p>
          <a:p>
            <a:pPr lvl="1"/>
            <a:r>
              <a:rPr lang="cs-CZ" sz="1500" dirty="0"/>
              <a:t>Popište:</a:t>
            </a:r>
          </a:p>
          <a:p>
            <a:pPr lvl="2"/>
            <a:r>
              <a:rPr lang="cs-CZ" sz="1500" dirty="0"/>
              <a:t>a) proč byl program vytvořen a zaveden;</a:t>
            </a:r>
          </a:p>
          <a:p>
            <a:pPr lvl="2"/>
            <a:r>
              <a:rPr lang="cs-CZ" sz="1500" dirty="0"/>
              <a:t>b) pro koho je program určen;</a:t>
            </a:r>
          </a:p>
          <a:p>
            <a:pPr lvl="2"/>
            <a:r>
              <a:rPr lang="cs-CZ" sz="1500" dirty="0"/>
              <a:t>c) kdo program vede a jak je financován;</a:t>
            </a:r>
          </a:p>
          <a:p>
            <a:pPr lvl="2"/>
            <a:r>
              <a:rPr lang="cs-CZ" sz="1500" dirty="0"/>
              <a:t>d) jak je hodnocen průběh programu a jeho výsledky;</a:t>
            </a:r>
          </a:p>
          <a:p>
            <a:pPr lvl="2"/>
            <a:r>
              <a:rPr lang="cs-CZ" sz="1500" dirty="0"/>
              <a:t>e) jaké má program výsledky;</a:t>
            </a:r>
          </a:p>
          <a:p>
            <a:pPr lvl="2"/>
            <a:r>
              <a:rPr lang="cs-CZ" sz="1500" dirty="0"/>
              <a:t>f) jaké jsou zkušenosti účastníků.</a:t>
            </a:r>
          </a:p>
          <a:p>
            <a:pPr lvl="2"/>
            <a:endParaRPr lang="cs-CZ" sz="1500" dirty="0"/>
          </a:p>
          <a:p>
            <a:r>
              <a:rPr lang="cs-CZ" sz="1500" b="1" dirty="0"/>
              <a:t>Srovnejte zkušenosti účastníků se svými zkušenostmi, o nichž jste mluvili na začátku.</a:t>
            </a:r>
          </a:p>
        </p:txBody>
      </p:sp>
    </p:spTree>
    <p:extLst>
      <p:ext uri="{BB962C8B-B14F-4D97-AF65-F5344CB8AC3E}">
        <p14:creationId xmlns:p14="http://schemas.microsoft.com/office/powerpoint/2010/main" val="245163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r>
              <a:rPr lang="cs-CZ" sz="1500" dirty="0"/>
              <a:t>preference hubených lidí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71B2110-354A-4D21-B126-C1145550A787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64E95-381D-4347-80A5-2177AD4FE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97" y="2598706"/>
            <a:ext cx="4704086" cy="3528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46E074-A149-49C0-9D04-9FBE513C60FE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33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r>
              <a:rPr lang="cs-CZ" sz="1500" dirty="0"/>
              <a:t>preference hubených lidí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E640B45-0167-4412-85CD-557CBD3B2576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C76B3AE-E7EF-4DBB-AAD7-D37786EF3A38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02827-5DE1-423A-9E1D-6DAC714712EA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962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r>
              <a:rPr lang="cs-CZ" sz="1500" dirty="0"/>
              <a:t>preference hubených lidí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EBF7343-B2D1-4603-B686-E7DEDCCB6216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D64697-88CF-4F37-903D-F2A4331EF446}"/>
              </a:ext>
            </a:extLst>
          </p:cNvPr>
          <p:cNvSpPr/>
          <p:nvPr/>
        </p:nvSpPr>
        <p:spPr bwMode="auto">
          <a:xfrm flipH="1">
            <a:off x="4971393" y="2992042"/>
            <a:ext cx="3038751" cy="18788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cs-CZ" dirty="0"/>
              <a:t>selektivní prevence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8C340-72A8-4F71-A70E-27FF8230146A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3597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r>
              <a:rPr lang="cs-CZ" sz="1500" dirty="0"/>
              <a:t>preference hubených lidí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rgbClr val="FF5D5D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EBF7343-B2D1-4603-B686-E7DEDCCB6216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D64697-88CF-4F37-903D-F2A4331EF446}"/>
              </a:ext>
            </a:extLst>
          </p:cNvPr>
          <p:cNvSpPr/>
          <p:nvPr/>
        </p:nvSpPr>
        <p:spPr bwMode="auto">
          <a:xfrm flipH="1">
            <a:off x="4971393" y="2992042"/>
            <a:ext cx="3038751" cy="18788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cs-CZ" dirty="0"/>
              <a:t>selektivní prevence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5DBAE-5E6B-4BB2-9488-499307F2520E}"/>
              </a:ext>
            </a:extLst>
          </p:cNvPr>
          <p:cNvSpPr txBox="1"/>
          <p:nvPr/>
        </p:nvSpPr>
        <p:spPr>
          <a:xfrm>
            <a:off x="6159064" y="1380221"/>
            <a:ext cx="19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zanedbávaná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7D1D6B-5AEF-46D4-8C10-83D16F051151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960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r>
              <a:rPr lang="cs-CZ" sz="1500" dirty="0"/>
              <a:t>preference hubených lidí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rgbClr val="FF5D5D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EBF7343-B2D1-4603-B686-E7DEDCCB6216}"/>
              </a:ext>
            </a:extLst>
          </p:cNvPr>
          <p:cNvSpPr/>
          <p:nvPr/>
        </p:nvSpPr>
        <p:spPr bwMode="auto">
          <a:xfrm flipH="1">
            <a:off x="4772362" y="5445735"/>
            <a:ext cx="3237782" cy="475488"/>
          </a:xfrm>
          <a:prstGeom prst="homePlate">
            <a:avLst/>
          </a:prstGeom>
          <a:solidFill>
            <a:srgbClr val="FF9725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indikovaná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D64697-88CF-4F37-903D-F2A4331EF446}"/>
              </a:ext>
            </a:extLst>
          </p:cNvPr>
          <p:cNvSpPr/>
          <p:nvPr/>
        </p:nvSpPr>
        <p:spPr bwMode="auto">
          <a:xfrm flipH="1">
            <a:off x="4971393" y="2992042"/>
            <a:ext cx="3038751" cy="18788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cs-CZ" dirty="0"/>
              <a:t>selektivní prevence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FA7A7-54E1-4306-9E71-0E2724C416C3}"/>
              </a:ext>
            </a:extLst>
          </p:cNvPr>
          <p:cNvSpPr txBox="1"/>
          <p:nvPr/>
        </p:nvSpPr>
        <p:spPr>
          <a:xfrm>
            <a:off x="6159064" y="1380221"/>
            <a:ext cx="19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zanedbávaná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51862-4C44-4835-8F2E-CAAE42CCB151}"/>
              </a:ext>
            </a:extLst>
          </p:cNvPr>
          <p:cNvSpPr txBox="1"/>
          <p:nvPr/>
        </p:nvSpPr>
        <p:spPr>
          <a:xfrm>
            <a:off x="4943697" y="5931733"/>
            <a:ext cx="322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nedostatečné rozšíření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9A877C-1666-4CDA-8F43-CCDE105E5158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0930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Nedostatek společenské a univerzální prevence PPP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marL="457200" lvl="1" indent="0">
              <a:buNone/>
            </a:pPr>
            <a:endParaRPr lang="cs-CZ" sz="700" dirty="0"/>
          </a:p>
          <a:p>
            <a:pPr lvl="1"/>
            <a:r>
              <a:rPr lang="cs-CZ" sz="2000" b="1" dirty="0">
                <a:solidFill>
                  <a:srgbClr val="7030A0"/>
                </a:solidFill>
              </a:rPr>
              <a:t>Kritika prevence</a:t>
            </a:r>
          </a:p>
          <a:p>
            <a:pPr marL="457200" lvl="1" indent="0">
              <a:buNone/>
            </a:pPr>
            <a:r>
              <a:rPr lang="cs-CZ" sz="2000" b="1" dirty="0">
                <a:solidFill>
                  <a:srgbClr val="7030A0"/>
                </a:solidFill>
              </a:rPr>
              <a:t>na úrovni společnosti</a:t>
            </a:r>
          </a:p>
          <a:p>
            <a:pPr lvl="1"/>
            <a:endParaRPr lang="cs-CZ" sz="1500" dirty="0"/>
          </a:p>
          <a:p>
            <a:pPr lvl="1"/>
            <a:endParaRPr lang="cs-CZ" sz="1500" dirty="0"/>
          </a:p>
          <a:p>
            <a:pPr lvl="1"/>
            <a:r>
              <a:rPr lang="cs-CZ" sz="1800" dirty="0"/>
              <a:t>absence většího důrazu prevence na úroveň společnosti je překvapivá</a:t>
            </a:r>
          </a:p>
          <a:p>
            <a:pPr marL="457200" lvl="1" indent="0">
              <a:buNone/>
            </a:pPr>
            <a:r>
              <a:rPr lang="cs-CZ" sz="1600" dirty="0"/>
              <a:t>	                                                                                                 (Wilksch, 2014)</a:t>
            </a:r>
            <a:endParaRPr lang="cs-CZ" sz="1800" dirty="0"/>
          </a:p>
          <a:p>
            <a:pPr lvl="1"/>
            <a:r>
              <a:rPr lang="cs-CZ" sz="1800" dirty="0"/>
              <a:t>symptomatologie PPP je spojena s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</a:rPr>
              <a:t>postoji, percepcemi, čekáváními, modelovým učením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</a:rPr>
              <a:t>v rodinách, mezi vrstevníky, a ve společnosti obecně</a:t>
            </a:r>
          </a:p>
          <a:p>
            <a:pPr marL="914400" lvl="2" indent="0">
              <a:buNone/>
            </a:pPr>
            <a:r>
              <a:rPr lang="cs-CZ" sz="1600" dirty="0"/>
              <a:t>	</a:t>
            </a:r>
            <a:r>
              <a:rPr lang="de-DE" sz="1600" dirty="0"/>
              <a:t>(Wang, Peterson, McCormick, &amp; Austin, 2014</a:t>
            </a:r>
            <a:r>
              <a:rPr lang="cs-CZ" sz="1600" dirty="0"/>
              <a:t>)</a:t>
            </a:r>
          </a:p>
          <a:p>
            <a:pPr lvl="1"/>
            <a:endParaRPr lang="cs-CZ" sz="1500" dirty="0"/>
          </a:p>
          <a:p>
            <a:pPr lvl="1"/>
            <a:r>
              <a:rPr lang="cs-CZ" sz="2000" dirty="0"/>
              <a:t>Namísto těchto sociálních sil jsou cíli intervencí zranitelní lidé</a:t>
            </a:r>
          </a:p>
          <a:p>
            <a:pPr lvl="1"/>
            <a:r>
              <a:rPr lang="cs-CZ" sz="2000" dirty="0"/>
              <a:t>Navíc většinou až poté, kdy společenským tlakům podlehnou</a:t>
            </a:r>
          </a:p>
          <a:p>
            <a:pPr lvl="2"/>
            <a:r>
              <a:rPr lang="cs-CZ" sz="1600" dirty="0"/>
              <a:t>PPP lze chápat jako revoltu vůči těmto silám (agency, empowerment)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95C1BC7-6808-4339-A558-D4815C5A788C}"/>
              </a:ext>
            </a:extLst>
          </p:cNvPr>
          <p:cNvSpPr/>
          <p:nvPr/>
        </p:nvSpPr>
        <p:spPr bwMode="auto">
          <a:xfrm flipH="1">
            <a:off x="4772362" y="1877799"/>
            <a:ext cx="3237782" cy="475488"/>
          </a:xfrm>
          <a:prstGeom prst="homePlate">
            <a:avLst/>
          </a:prstGeom>
          <a:solidFill>
            <a:srgbClr val="FF5D5D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  univerzální prevence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FA7A7-54E1-4306-9E71-0E2724C416C3}"/>
              </a:ext>
            </a:extLst>
          </p:cNvPr>
          <p:cNvSpPr txBox="1"/>
          <p:nvPr/>
        </p:nvSpPr>
        <p:spPr>
          <a:xfrm>
            <a:off x="6159064" y="1380221"/>
            <a:ext cx="19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zanedbávaná</a:t>
            </a:r>
          </a:p>
        </p:txBody>
      </p:sp>
    </p:spTree>
    <p:extLst>
      <p:ext uri="{BB962C8B-B14F-4D97-AF65-F5344CB8AC3E}">
        <p14:creationId xmlns:p14="http://schemas.microsoft.com/office/powerpoint/2010/main" val="45970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634411" cy="647700"/>
          </a:xfrm>
        </p:spPr>
        <p:txBody>
          <a:bodyPr/>
          <a:lstStyle/>
          <a:p>
            <a:r>
              <a:rPr lang="cs-CZ" sz="2200" dirty="0"/>
              <a:t>Faktory prostředí spojené s rizikovými způsoby kontroly váhy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6113420"/>
            <a:ext cx="7915083" cy="450136"/>
          </a:xfrm>
        </p:spPr>
        <p:txBody>
          <a:bodyPr/>
          <a:lstStyle/>
          <a:p>
            <a:r>
              <a:rPr lang="en-US" sz="1100" dirty="0"/>
              <a:t>Wang, M. L., Peterson, K. E., McCormick, M. C., &amp; Austin, S. B. (2014). Environmental factors associated with disordered weight-control behaviours among youth: a systematic review. </a:t>
            </a:r>
            <a:r>
              <a:rPr lang="en-US" sz="1100" i="1" dirty="0"/>
              <a:t>Public Health Nutrition</a:t>
            </a:r>
            <a:r>
              <a:rPr lang="en-US" sz="1100" dirty="0"/>
              <a:t>, </a:t>
            </a:r>
            <a:r>
              <a:rPr lang="en-US" sz="1100" i="1" dirty="0"/>
              <a:t>17</a:t>
            </a:r>
            <a:r>
              <a:rPr lang="en-US" sz="1100" dirty="0"/>
              <a:t>(07), 1654–1667. https://doi.org/10.1017/S1368980013001407</a:t>
            </a:r>
          </a:p>
          <a:p>
            <a:pPr lvl="0"/>
            <a:endParaRPr lang="cs-CZ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6A451-46DA-4BC7-BFA3-64BA80CC9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1375756"/>
            <a:ext cx="8207692" cy="46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0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Vývoj pohledu na prevenci (PPP)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852938"/>
          </a:xfrm>
        </p:spPr>
        <p:txBody>
          <a:bodyPr/>
          <a:lstStyle/>
          <a:p>
            <a:r>
              <a:rPr lang="cs-CZ" sz="1800" b="1" dirty="0"/>
              <a:t>1. Vzdělávání, předávání informací</a:t>
            </a:r>
          </a:p>
          <a:p>
            <a:pPr lvl="1"/>
            <a:r>
              <a:rPr lang="cs-CZ" sz="1600" dirty="0"/>
              <a:t>jednorázové nebo kontinuální, systematické</a:t>
            </a:r>
          </a:p>
          <a:p>
            <a:pPr lvl="2"/>
            <a:r>
              <a:rPr lang="cs-CZ" sz="1600" dirty="0"/>
              <a:t>informační letáky a prezentace, využití edukačních filmů, webové stránky</a:t>
            </a:r>
          </a:p>
          <a:p>
            <a:pPr marL="914400" lvl="2" indent="0">
              <a:buNone/>
            </a:pPr>
            <a:r>
              <a:rPr lang="cs-CZ" sz="1600" dirty="0">
                <a:solidFill>
                  <a:srgbClr val="002060"/>
                </a:solidFill>
              </a:rPr>
              <a:t>= ve výzkumu prevence PPP kontrolní skupiny</a:t>
            </a:r>
            <a:endParaRPr lang="en-US" sz="1600" dirty="0">
              <a:solidFill>
                <a:srgbClr val="002060"/>
              </a:solidFill>
            </a:endParaRPr>
          </a:p>
          <a:p>
            <a:pPr lvl="0"/>
            <a:endParaRPr lang="en-US" sz="700" dirty="0"/>
          </a:p>
          <a:p>
            <a:r>
              <a:rPr lang="cs-CZ" sz="1800" b="1" dirty="0"/>
              <a:t>2. Redukce rizikových faktorů</a:t>
            </a:r>
          </a:p>
          <a:p>
            <a:pPr lvl="1"/>
            <a:r>
              <a:rPr lang="cs-CZ" sz="1600" dirty="0"/>
              <a:t>stravovací patologie, držení diet, nespokojenost s vlastním tělem</a:t>
            </a:r>
            <a:r>
              <a:rPr lang="en-US" sz="1600" dirty="0"/>
              <a:t> </a:t>
            </a:r>
            <a:endParaRPr lang="cs-CZ" sz="1600" dirty="0"/>
          </a:p>
          <a:p>
            <a:pPr lvl="1"/>
            <a:r>
              <a:rPr lang="cs-CZ" sz="1600" dirty="0"/>
              <a:t>negativní afekt, sebevědomí</a:t>
            </a:r>
          </a:p>
          <a:p>
            <a:pPr lvl="1"/>
            <a:r>
              <a:rPr lang="cs-CZ" sz="1600" dirty="0"/>
              <a:t>internalizace ideálu štíhlosti</a:t>
            </a:r>
          </a:p>
          <a:p>
            <a:pPr lvl="1"/>
            <a:r>
              <a:rPr lang="cs-CZ" sz="1600" dirty="0"/>
              <a:t>perfekcionismus</a:t>
            </a:r>
          </a:p>
          <a:p>
            <a:pPr lvl="1"/>
            <a:endParaRPr lang="en-US" sz="700" dirty="0"/>
          </a:p>
          <a:p>
            <a:r>
              <a:rPr lang="cs-CZ" sz="1800" b="1" dirty="0"/>
              <a:t>3. Podpora protektivních faktorů a chování vedoucího ke zdraví</a:t>
            </a:r>
          </a:p>
          <a:p>
            <a:pPr lvl="1"/>
            <a:r>
              <a:rPr lang="cs-CZ" sz="1600" dirty="0"/>
              <a:t>mediální gramotnost</a:t>
            </a:r>
          </a:p>
          <a:p>
            <a:pPr lvl="1"/>
            <a:r>
              <a:rPr lang="cs-CZ" sz="1600" dirty="0"/>
              <a:t>fyzická aktivita</a:t>
            </a:r>
          </a:p>
          <a:p>
            <a:pPr lvl="1"/>
            <a:r>
              <a:rPr lang="cs-CZ" sz="1600" dirty="0"/>
              <a:t>sociální vztahy</a:t>
            </a:r>
          </a:p>
          <a:p>
            <a:pPr marL="457200" lvl="1" indent="0">
              <a:buNone/>
            </a:pPr>
            <a:endParaRPr lang="cs-CZ" sz="1400" dirty="0"/>
          </a:p>
          <a:p>
            <a:r>
              <a:rPr lang="cs-CZ" sz="1600" dirty="0">
                <a:solidFill>
                  <a:srgbClr val="002060"/>
                </a:solidFill>
              </a:rPr>
              <a:t>Přístupy je možné kombinovat a mířit na různě velké sociální skupiny</a:t>
            </a:r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r>
              <a:rPr lang="en-US" sz="1400" dirty="0"/>
              <a:t>(</a:t>
            </a:r>
            <a:r>
              <a:rPr lang="cs-CZ" sz="1400" dirty="0"/>
              <a:t>Le, Barendregt, Hay, &amp; Mihalopoulos, 2017; Rodgers &amp; Paxton, 2014; Watson et al., 2016</a:t>
            </a:r>
            <a:r>
              <a:rPr lang="en-US" sz="1400" dirty="0"/>
              <a:t>)</a:t>
            </a:r>
            <a:endParaRPr lang="en-US" sz="1100" dirty="0"/>
          </a:p>
          <a:p>
            <a:pPr marL="0" lvl="0" indent="0">
              <a:buNone/>
            </a:pP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426600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Další směřování prevence (PPP)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852938"/>
          </a:xfrm>
        </p:spPr>
        <p:txBody>
          <a:bodyPr/>
          <a:lstStyle/>
          <a:p>
            <a:r>
              <a:rPr lang="cs-CZ" sz="1800" b="1" dirty="0"/>
              <a:t>1. Posílení pozice prevence oproti léčbě</a:t>
            </a:r>
          </a:p>
          <a:p>
            <a:pPr lvl="1"/>
            <a:endParaRPr lang="cs-CZ" sz="1000" b="1" dirty="0"/>
          </a:p>
          <a:p>
            <a:r>
              <a:rPr lang="cs-CZ" sz="1800" b="1" dirty="0"/>
              <a:t>2. Podpora výzkumu a praxe v zaměření na sociokulturní příčiny</a:t>
            </a:r>
          </a:p>
          <a:p>
            <a:pPr lvl="1"/>
            <a:r>
              <a:rPr lang="cs-CZ" sz="1600" dirty="0"/>
              <a:t>Legislativa, lobbování, poradní panely</a:t>
            </a:r>
          </a:p>
          <a:p>
            <a:pPr lvl="1"/>
            <a:endParaRPr lang="cs-CZ" sz="1000" dirty="0"/>
          </a:p>
          <a:p>
            <a:r>
              <a:rPr lang="cs-CZ" sz="1800" b="1" dirty="0"/>
              <a:t>3. Translační praxe</a:t>
            </a:r>
          </a:p>
          <a:p>
            <a:pPr lvl="1"/>
            <a:r>
              <a:rPr lang="cs-CZ" sz="1600" dirty="0"/>
              <a:t>Ovlivnění praxe a zákonů relevantním výzkumem</a:t>
            </a:r>
          </a:p>
          <a:p>
            <a:pPr lvl="1"/>
            <a:r>
              <a:rPr lang="cs-CZ" sz="1600" dirty="0"/>
              <a:t>Plánování výzkumu s ohledem na jeho využití v praxi</a:t>
            </a:r>
          </a:p>
          <a:p>
            <a:pPr lvl="1"/>
            <a:r>
              <a:rPr lang="cs-CZ" sz="1600" dirty="0"/>
              <a:t>Výzkumné postupy zaměřené na efektivitu</a:t>
            </a:r>
          </a:p>
          <a:p>
            <a:pPr lvl="1"/>
            <a:r>
              <a:rPr lang="cs-CZ" sz="1600" dirty="0"/>
              <a:t>Rozšíření ověřených postupů napříč různými skupinami</a:t>
            </a:r>
          </a:p>
          <a:p>
            <a:pPr lvl="1"/>
            <a:r>
              <a:rPr lang="cs-CZ" sz="1600" dirty="0"/>
              <a:t>Důraz na praktickou využitelnost intervencí (ekologická validita)</a:t>
            </a:r>
          </a:p>
          <a:p>
            <a:pPr lvl="1"/>
            <a:r>
              <a:rPr lang="cs-CZ" sz="1600" dirty="0"/>
              <a:t>Využití ekonometrických studií</a:t>
            </a:r>
          </a:p>
          <a:p>
            <a:endParaRPr lang="cs-CZ" sz="1100" b="1" dirty="0"/>
          </a:p>
          <a:p>
            <a:r>
              <a:rPr lang="cs-CZ" sz="1500" b="1" dirty="0"/>
              <a:t>Technologie nabízí</a:t>
            </a:r>
          </a:p>
          <a:p>
            <a:pPr lvl="1"/>
            <a:r>
              <a:rPr lang="cs-CZ" sz="1500" dirty="0"/>
              <a:t>Dobrý poměr ceny a přínosu</a:t>
            </a:r>
          </a:p>
          <a:p>
            <a:pPr lvl="1"/>
            <a:r>
              <a:rPr lang="cs-CZ" sz="1500" dirty="0"/>
              <a:t>Široký dosah</a:t>
            </a:r>
          </a:p>
          <a:p>
            <a:pPr lvl="1"/>
            <a:r>
              <a:rPr lang="cs-CZ" sz="1500" dirty="0"/>
              <a:t>Flexibilitu</a:t>
            </a:r>
          </a:p>
          <a:p>
            <a:pPr lvl="1"/>
            <a:endParaRPr lang="cs-CZ" sz="600" dirty="0"/>
          </a:p>
          <a:p>
            <a:pPr marL="457200" lvl="1" indent="0">
              <a:buNone/>
            </a:pPr>
            <a:r>
              <a:rPr lang="en-US" sz="1400" dirty="0"/>
              <a:t>(Kessler &amp; Glasgow, 2011; Stice et al., 2013)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241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Výhody online intervencí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r>
              <a:rPr lang="cs-CZ" sz="1800" b="1" dirty="0"/>
              <a:t>potenciál redukovat bariéry k profesionální pomoci</a:t>
            </a:r>
          </a:p>
          <a:p>
            <a:pPr lvl="1"/>
            <a:r>
              <a:rPr lang="cs-CZ" sz="1800" dirty="0"/>
              <a:t>s</a:t>
            </a:r>
            <a:r>
              <a:rPr lang="en-US" sz="1800" dirty="0"/>
              <a:t>tigma</a:t>
            </a:r>
            <a:r>
              <a:rPr lang="cs-CZ" sz="1800" dirty="0"/>
              <a:t>, stud</a:t>
            </a:r>
          </a:p>
          <a:p>
            <a:pPr lvl="1"/>
            <a:r>
              <a:rPr lang="cs-CZ" sz="1800" dirty="0"/>
              <a:t>praktické problémy (cena</a:t>
            </a:r>
            <a:r>
              <a:rPr lang="en-US" sz="1800" dirty="0"/>
              <a:t> a </a:t>
            </a:r>
            <a:r>
              <a:rPr lang="cs-CZ" sz="1800" dirty="0"/>
              <a:t>dostupnost)</a:t>
            </a:r>
          </a:p>
          <a:p>
            <a:pPr lvl="1"/>
            <a:r>
              <a:rPr lang="cs-CZ" sz="1800" dirty="0"/>
              <a:t>nedostatečný přehled o možnostech pomoci</a:t>
            </a:r>
          </a:p>
          <a:p>
            <a:pPr lvl="1"/>
            <a:r>
              <a:rPr lang="cs-CZ" sz="1800" dirty="0"/>
              <a:t>negativní postoje k profesionální léčbě (léky, diagnózy…)</a:t>
            </a:r>
          </a:p>
          <a:p>
            <a:pPr lvl="1"/>
            <a:r>
              <a:rPr lang="cs-CZ" sz="1800" dirty="0"/>
              <a:t>nedostatek podpory od ostatních lidí k vyhledání léčby</a:t>
            </a:r>
          </a:p>
          <a:p>
            <a:pPr marL="457200" lvl="1" indent="0">
              <a:buNone/>
            </a:pPr>
            <a:endParaRPr lang="cs-CZ" sz="1800" dirty="0"/>
          </a:p>
          <a:p>
            <a:r>
              <a:rPr lang="cs-CZ" sz="1800" b="1" dirty="0"/>
              <a:t>anonymita a dostupnost technologií</a:t>
            </a:r>
          </a:p>
          <a:p>
            <a:pPr lvl="1"/>
            <a:r>
              <a:rPr lang="cs-CZ" sz="1800" dirty="0"/>
              <a:t>oslovení populace, jejíž většina není přístupná tradičními způsoby</a:t>
            </a:r>
          </a:p>
          <a:p>
            <a:pPr lvl="1"/>
            <a:r>
              <a:rPr lang="cs-CZ" sz="1800" dirty="0"/>
              <a:t>(méně než 20% lidí s PPP se kdykoliv profesionálně léčí)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en-US" sz="1800" dirty="0"/>
              <a:t>(Ali et al., 2017</a:t>
            </a:r>
            <a:r>
              <a:rPr lang="cs-CZ" sz="1800" dirty="0"/>
              <a:t>; </a:t>
            </a:r>
            <a:r>
              <a:rPr lang="en-US" sz="1800" dirty="0"/>
              <a:t>Hart, Granillo, Jorm, &amp; Paxton, 2011)</a:t>
            </a:r>
          </a:p>
        </p:txBody>
      </p:sp>
    </p:spTree>
    <p:extLst>
      <p:ext uri="{BB962C8B-B14F-4D97-AF65-F5344CB8AC3E}">
        <p14:creationId xmlns:p14="http://schemas.microsoft.com/office/powerpoint/2010/main" val="254333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0"/>
            <a:r>
              <a:rPr lang="cs-CZ" sz="1500" b="1" dirty="0"/>
              <a:t>1. Vyhledejte si, jaké online intervenční programy v oblasti duševního zdraví nebo tělesného zdraví s přihlédnutím k duševním aspektům aktuálně probíhají v městě či kraji, ze kterého pocházíte.</a:t>
            </a:r>
          </a:p>
          <a:p>
            <a:pPr lvl="1"/>
            <a:r>
              <a:rPr lang="cs-CZ" sz="1500" dirty="0"/>
              <a:t>Jsou některé oblasti prevence zastoupeny více a některé méně?</a:t>
            </a:r>
          </a:p>
          <a:p>
            <a:pPr lvl="1"/>
            <a:r>
              <a:rPr lang="cs-CZ" sz="1500" dirty="0"/>
              <a:t>Které to jsou?</a:t>
            </a:r>
          </a:p>
          <a:p>
            <a:pPr lvl="1"/>
            <a:r>
              <a:rPr lang="cs-CZ" sz="1500" dirty="0"/>
              <a:t>S čím je zaměření především na některé oblasti prevence spojeno?</a:t>
            </a:r>
          </a:p>
          <a:p>
            <a:pPr lvl="1"/>
            <a:r>
              <a:rPr lang="cs-CZ" sz="1500" dirty="0"/>
              <a:t>Jsou některé oblasti, které by si zasloužily větší pozornost?</a:t>
            </a:r>
          </a:p>
          <a:p>
            <a:pPr lvl="1"/>
            <a:endParaRPr lang="cs-CZ" sz="1500" dirty="0"/>
          </a:p>
          <a:p>
            <a:pPr lvl="0"/>
            <a:r>
              <a:rPr lang="cs-CZ" sz="1500" b="1" dirty="0"/>
              <a:t>2. Podívejte se, zda a jakým způsobem je hodnocen efekt programů online prevence, které jste si našli.</a:t>
            </a:r>
          </a:p>
          <a:p>
            <a:pPr lvl="1"/>
            <a:r>
              <a:rPr lang="cs-CZ" sz="1500" dirty="0"/>
              <a:t>Jsou tyto informace dostupné?</a:t>
            </a:r>
          </a:p>
          <a:p>
            <a:pPr lvl="1"/>
            <a:r>
              <a:rPr lang="cs-CZ" sz="1500" dirty="0"/>
              <a:t>Jak takové hodnocení probíhá?</a:t>
            </a:r>
          </a:p>
          <a:p>
            <a:pPr lvl="1"/>
            <a:r>
              <a:rPr lang="cs-CZ" sz="1500" dirty="0"/>
              <a:t>Jaké jsou jeho výsledky, pokud jsou veřejně k dispozici?</a:t>
            </a:r>
          </a:p>
          <a:p>
            <a:pPr lvl="1"/>
            <a:r>
              <a:rPr lang="cs-CZ" sz="1500" dirty="0"/>
              <a:t>Jsou další oblasti, které by měly zohledněny?</a:t>
            </a:r>
          </a:p>
          <a:p>
            <a:pPr lvl="1"/>
            <a:endParaRPr lang="cs-CZ" sz="1500" dirty="0"/>
          </a:p>
          <a:p>
            <a:pPr lvl="0"/>
            <a:r>
              <a:rPr lang="cs-CZ" sz="1500" dirty="0"/>
              <a:t>Do odevzdávárny: seznam nalezených intervenčních programů + v odrážkách popište, jaké služby poskytují a jaké mají cíle, jakým způsobem jsou hodnoceny a jaké mají výsledky. Nezapomeňte uvést, ke které oblasti ČR se informace vztahují.</a:t>
            </a:r>
          </a:p>
        </p:txBody>
      </p:sp>
    </p:spTree>
    <p:extLst>
      <p:ext uri="{BB962C8B-B14F-4D97-AF65-F5344CB8AC3E}">
        <p14:creationId xmlns:p14="http://schemas.microsoft.com/office/powerpoint/2010/main" val="9140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0"/>
            <a:r>
              <a:rPr lang="cs-CZ" sz="1800" b="1" dirty="0"/>
              <a:t>Preventivní intervence u PPP jsou účinné, pokud</a:t>
            </a:r>
          </a:p>
          <a:p>
            <a:pPr lvl="1"/>
            <a:r>
              <a:rPr lang="cs-CZ" sz="1500" dirty="0"/>
              <a:t>cílí na relevantní proměnné (vs. univerzální prevence)</a:t>
            </a:r>
          </a:p>
          <a:p>
            <a:pPr lvl="1"/>
            <a:r>
              <a:rPr lang="cs-CZ" sz="1500" dirty="0"/>
              <a:t>sestávají z více sezení/lekcí (jsou systematické)</a:t>
            </a:r>
          </a:p>
          <a:p>
            <a:pPr lvl="1"/>
            <a:r>
              <a:rPr lang="cs-CZ" sz="1500" dirty="0"/>
              <a:t>jsou využity v rámci indikované prevence</a:t>
            </a:r>
          </a:p>
          <a:p>
            <a:pPr lvl="1"/>
            <a:r>
              <a:rPr lang="cs-CZ" sz="1500" dirty="0"/>
              <a:t>jsou interaktivní (versus pasivní)</a:t>
            </a:r>
          </a:p>
          <a:p>
            <a:endParaRPr lang="cs-CZ" sz="1500" dirty="0"/>
          </a:p>
          <a:p>
            <a:r>
              <a:rPr lang="cs-CZ" sz="1800" b="1" dirty="0"/>
              <a:t>Účinnost online prevence</a:t>
            </a:r>
          </a:p>
          <a:p>
            <a:pPr lvl="1"/>
            <a:r>
              <a:rPr lang="cs-CZ" sz="1500" dirty="0"/>
              <a:t>Online prevence u 4 z 5 dostupných studií v roce 2014 měla středně velký efekt</a:t>
            </a:r>
          </a:p>
          <a:p>
            <a:pPr lvl="1"/>
            <a:r>
              <a:rPr lang="cs-CZ" sz="1500" dirty="0"/>
              <a:t>Prevence je účinná také v přirozených podmínkách (využitelnost)</a:t>
            </a:r>
          </a:p>
          <a:p>
            <a:pPr marL="457200" lvl="1" indent="0">
              <a:buNone/>
            </a:pPr>
            <a:r>
              <a:rPr lang="cs-CZ" sz="1500" dirty="0"/>
              <a:t>				  (Rodgers &amp; Paxton, 2014; Stice et al., 2013)</a:t>
            </a:r>
          </a:p>
          <a:p>
            <a:pPr lvl="1"/>
            <a:endParaRPr lang="cs-CZ" sz="1500" dirty="0"/>
          </a:p>
          <a:p>
            <a:pPr lvl="1"/>
            <a:endParaRPr lang="cs-CZ" sz="1500" dirty="0"/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! malá nebo neprokázaná účinnost univerzální prevence může být způsobena</a:t>
            </a:r>
          </a:p>
          <a:p>
            <a:pPr lvl="2"/>
            <a:r>
              <a:rPr lang="cs-CZ" sz="1500" dirty="0"/>
              <a:t>malými počátečními hodnotami proměnných v obecné populaci</a:t>
            </a:r>
          </a:p>
          <a:p>
            <a:pPr lvl="2"/>
            <a:r>
              <a:rPr lang="cs-CZ" sz="1500" dirty="0"/>
              <a:t>nedostatečným zacílením na relevantní proměnné</a:t>
            </a:r>
          </a:p>
          <a:p>
            <a:pPr lvl="2"/>
            <a:r>
              <a:rPr lang="cs-CZ" sz="1500" dirty="0"/>
              <a:t>potížemi se staršími studiemi univerzální prevence</a:t>
            </a:r>
          </a:p>
          <a:p>
            <a:pPr lvl="2"/>
            <a:r>
              <a:rPr lang="cs-CZ" sz="1500" dirty="0"/>
              <a:t>snížením zájmu o studium univerzální prevence</a:t>
            </a:r>
          </a:p>
        </p:txBody>
      </p:sp>
    </p:spTree>
    <p:extLst>
      <p:ext uri="{BB962C8B-B14F-4D97-AF65-F5344CB8AC3E}">
        <p14:creationId xmlns:p14="http://schemas.microsoft.com/office/powerpoint/2010/main" val="266964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(2015): 10 týdenní program indikované prevence</a:t>
            </a:r>
          </a:p>
          <a:p>
            <a:pPr lvl="1"/>
            <a:endParaRPr lang="cs-CZ" sz="700" b="1" dirty="0"/>
          </a:p>
          <a:p>
            <a:r>
              <a:rPr lang="cs-CZ" sz="1800" b="1" dirty="0"/>
              <a:t>Součásti programu</a:t>
            </a:r>
          </a:p>
          <a:p>
            <a:pPr lvl="1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kognitivně-behaviorální terapie</a:t>
            </a:r>
          </a:p>
          <a:p>
            <a:pPr lvl="1"/>
            <a:r>
              <a:rPr lang="cs-CZ" sz="1600" dirty="0"/>
              <a:t>anonymní moderované diskusní skupiny (zvyšují efektivitu)</a:t>
            </a:r>
          </a:p>
          <a:p>
            <a:pPr lvl="1"/>
            <a:r>
              <a:rPr lang="cs-CZ" sz="1600" dirty="0"/>
              <a:t>textový coaching Ph.D. studentem v klinické psychologii</a:t>
            </a:r>
          </a:p>
          <a:p>
            <a:pPr lvl="2"/>
            <a:endParaRPr lang="cs-CZ" sz="700" dirty="0"/>
          </a:p>
          <a:p>
            <a:r>
              <a:rPr lang="cs-CZ" sz="1800" b="1" dirty="0"/>
              <a:t>Náplň programu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čtení relevantních zdrojů/informací, každý týden jiné téma</a:t>
            </a:r>
          </a:p>
          <a:p>
            <a:pPr lvl="2"/>
            <a:r>
              <a:rPr lang="cs-CZ" sz="1400" dirty="0"/>
              <a:t>nárazové a restriktivní stravování, nálada a jídlo</a:t>
            </a:r>
          </a:p>
          <a:p>
            <a:pPr lvl="2"/>
            <a:r>
              <a:rPr lang="cs-CZ" sz="1400" dirty="0"/>
              <a:t>výživa, sebevědomí a osobnost, a další…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zaznamenávání denního příjmu potravy, váhy, cvičení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kognitivní sebemonitorování</a:t>
            </a:r>
          </a:p>
          <a:p>
            <a:pPr lvl="2"/>
            <a:r>
              <a:rPr lang="cs-CZ" sz="1400" dirty="0"/>
              <a:t>identifikace a modifikace automatických myšlenek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deníkové záznamy, které by měly vést k vyššímu sebeuvědomění</a:t>
            </a:r>
          </a:p>
          <a:p>
            <a:pPr lvl="1"/>
            <a:endParaRPr lang="cs-CZ" sz="1050" dirty="0">
              <a:solidFill>
                <a:srgbClr val="002060"/>
              </a:solidFill>
            </a:endParaRPr>
          </a:p>
          <a:p>
            <a:pPr lvl="1"/>
            <a:r>
              <a:rPr lang="cs-CZ" sz="1600" dirty="0">
                <a:solidFill>
                  <a:srgbClr val="7030A0"/>
                </a:solidFill>
              </a:rPr>
              <a:t>aktivity byly každý týden procházeny spolu s klinickými pracovníky</a:t>
            </a:r>
          </a:p>
          <a:p>
            <a:pPr lvl="2"/>
            <a:r>
              <a:rPr lang="cs-CZ" sz="1600" dirty="0"/>
              <a:t>revize záznamů byla vedena algoritmy a individualizována</a:t>
            </a:r>
          </a:p>
          <a:p>
            <a:pPr marL="914400" lvl="2" indent="0">
              <a:buNone/>
            </a:pPr>
            <a:r>
              <a:rPr lang="cs-CZ" sz="1600" dirty="0"/>
              <a:t>      =&gt; adherence, prevence deteriorace, řešení problémů s programem</a:t>
            </a:r>
          </a:p>
          <a:p>
            <a:pPr marL="0" lv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26591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(2015): 10 týdenní program indikované prevence</a:t>
            </a:r>
          </a:p>
          <a:p>
            <a:pPr lvl="1"/>
            <a:endParaRPr lang="cs-CZ" sz="1800" b="1" dirty="0"/>
          </a:p>
          <a:p>
            <a:pPr lvl="1"/>
            <a:r>
              <a:rPr lang="cs-CZ" sz="1800" b="1" dirty="0"/>
              <a:t>Cílí na proměnné</a:t>
            </a:r>
          </a:p>
          <a:p>
            <a:pPr lvl="2"/>
            <a:r>
              <a:rPr lang="cs-CZ" sz="1600" dirty="0"/>
              <a:t>redukce symptomů PPP</a:t>
            </a:r>
          </a:p>
          <a:p>
            <a:pPr lvl="2"/>
            <a:r>
              <a:rPr lang="cs-CZ" sz="1600" dirty="0"/>
              <a:t>obavy z váhy a tvaru vlastního těla</a:t>
            </a:r>
          </a:p>
          <a:p>
            <a:pPr lvl="2"/>
            <a:r>
              <a:rPr lang="cs-CZ" sz="1600" dirty="0"/>
              <a:t>psychopatologie spojená s PPP</a:t>
            </a:r>
          </a:p>
          <a:p>
            <a:pPr lvl="2"/>
            <a:endParaRPr lang="cs-CZ" sz="1600" dirty="0"/>
          </a:p>
          <a:p>
            <a:pPr lvl="1"/>
            <a:r>
              <a:rPr lang="cs-CZ" sz="1800" b="1" dirty="0"/>
              <a:t>Cílí na populaci</a:t>
            </a:r>
          </a:p>
          <a:p>
            <a:pPr lvl="2"/>
            <a:r>
              <a:rPr lang="cs-CZ" sz="1600" dirty="0"/>
              <a:t>mladé dospělé ženy</a:t>
            </a:r>
          </a:p>
          <a:p>
            <a:pPr lvl="2"/>
            <a:r>
              <a:rPr lang="cs-CZ" sz="1600" dirty="0"/>
              <a:t>vysoké obavy z váhy a tvaru vlastního těla</a:t>
            </a:r>
          </a:p>
          <a:p>
            <a:pPr lvl="2"/>
            <a:r>
              <a:rPr lang="cs-CZ" sz="1600" dirty="0"/>
              <a:t>symptomy PPP pod klinickou úrovní</a:t>
            </a:r>
          </a:p>
          <a:p>
            <a:pPr lvl="2"/>
            <a:endParaRPr lang="cs-CZ" sz="1600" dirty="0"/>
          </a:p>
          <a:p>
            <a:pPr lvl="1"/>
            <a:r>
              <a:rPr lang="cs-CZ" sz="1800" b="1" dirty="0"/>
              <a:t>Výsledky</a:t>
            </a:r>
          </a:p>
          <a:p>
            <a:pPr lvl="2"/>
            <a:r>
              <a:rPr lang="cs-CZ" sz="1600" dirty="0"/>
              <a:t>Velký efekt v redukci „</a:t>
            </a:r>
            <a:r>
              <a:rPr lang="en-US" sz="1600" i="1" dirty="0">
                <a:solidFill>
                  <a:srgbClr val="002060"/>
                </a:solidFill>
              </a:rPr>
              <a:t>eating concerns, weigh concerns, shape concerns, food intake restraint, loss of control over eating, and binge-eating episodes</a:t>
            </a:r>
            <a:r>
              <a:rPr lang="cs-CZ" sz="1600" i="1" dirty="0"/>
              <a:t>“</a:t>
            </a:r>
          </a:p>
          <a:p>
            <a:pPr lvl="2"/>
            <a:r>
              <a:rPr lang="cs-CZ" sz="1600" dirty="0"/>
              <a:t>Střední efekt v redukci „</a:t>
            </a:r>
            <a:r>
              <a:rPr lang="en-US" sz="1600" i="1" dirty="0">
                <a:solidFill>
                  <a:srgbClr val="002060"/>
                </a:solidFill>
              </a:rPr>
              <a:t>weight concerns and psychosocial impairment</a:t>
            </a:r>
            <a:r>
              <a:rPr lang="cs-CZ" sz="1600" dirty="0"/>
              <a:t>“</a:t>
            </a:r>
          </a:p>
          <a:p>
            <a:pPr marL="0" lv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8505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intervencí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</a:t>
            </a:r>
          </a:p>
          <a:p>
            <a:pPr marL="914400" lvl="2" indent="0">
              <a:buNone/>
            </a:pPr>
            <a:endParaRPr lang="cs-CZ" sz="700" dirty="0"/>
          </a:p>
          <a:p>
            <a:r>
              <a:rPr lang="cs-CZ" sz="1800" b="1" dirty="0">
                <a:solidFill>
                  <a:srgbClr val="002060"/>
                </a:solidFill>
              </a:rPr>
              <a:t>Náplň programu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6180D-7D0F-4572-9B4B-4F8F7F8D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1330356"/>
            <a:ext cx="5554980" cy="55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6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intervencí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</a:t>
            </a:r>
          </a:p>
          <a:p>
            <a:pPr marL="914400" lvl="2" indent="0">
              <a:buNone/>
            </a:pPr>
            <a:endParaRPr lang="cs-CZ" sz="700" dirty="0"/>
          </a:p>
          <a:p>
            <a:r>
              <a:rPr lang="cs-CZ" sz="1800" b="1" dirty="0">
                <a:solidFill>
                  <a:srgbClr val="002060"/>
                </a:solidFill>
              </a:rPr>
              <a:t>Čtení zdrojů</a:t>
            </a:r>
            <a:endParaRPr lang="cs-CZ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BC894-1378-43AE-8EB6-9EEDD341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62289"/>
            <a:ext cx="5943600" cy="54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Saekow et al. (2015) </a:t>
            </a:r>
            <a:r>
              <a:rPr lang="cs-CZ" sz="1800" b="1" dirty="0">
                <a:solidFill>
                  <a:srgbClr val="002060"/>
                </a:solidFill>
              </a:rPr>
              <a:t>= příklad</a:t>
            </a:r>
          </a:p>
          <a:p>
            <a:pPr lvl="1"/>
            <a:r>
              <a:rPr lang="cs-CZ" sz="1800" dirty="0"/>
              <a:t>kognitivně behaviorální intervence</a:t>
            </a:r>
          </a:p>
          <a:p>
            <a:pPr lvl="1"/>
            <a:r>
              <a:rPr lang="cs-CZ" sz="1800" dirty="0"/>
              <a:t>indikované prevence</a:t>
            </a:r>
          </a:p>
          <a:p>
            <a:pPr lvl="1"/>
            <a:r>
              <a:rPr lang="cs-CZ" sz="1800" dirty="0"/>
              <a:t>úroveň jedince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rgbClr val="7030A0"/>
                </a:solidFill>
              </a:rPr>
              <a:t>! nejasné nebo neprokázané snížení incidence poruch příjmu potravy</a:t>
            </a:r>
          </a:p>
          <a:p>
            <a:pPr lvl="1"/>
            <a:endParaRPr lang="cs-CZ" sz="1800" dirty="0"/>
          </a:p>
          <a:p>
            <a:r>
              <a:rPr lang="cs-CZ" sz="1800" b="1" dirty="0"/>
              <a:t>Další účinné preventivní metody</a:t>
            </a:r>
          </a:p>
          <a:p>
            <a:pPr lvl="1"/>
            <a:r>
              <a:rPr lang="cs-CZ" sz="1800" dirty="0"/>
              <a:t>Indikovaná/selektivní prevence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</a:rPr>
              <a:t>přístupy využívající kognitivní disonance </a:t>
            </a:r>
            <a:r>
              <a:rPr lang="cs-CZ" sz="1400" dirty="0"/>
              <a:t>(Stice, Rohde, Durant, &amp; Shaw, 2012)</a:t>
            </a:r>
          </a:p>
          <a:p>
            <a:pPr lvl="2"/>
            <a:r>
              <a:rPr lang="cs-CZ" sz="1600" dirty="0">
                <a:solidFill>
                  <a:srgbClr val="7030A0"/>
                </a:solidFill>
              </a:rPr>
              <a:t>! u některých programů prokázáno snížení incidence PPP</a:t>
            </a:r>
            <a:endParaRPr lang="cs-CZ" sz="1800" dirty="0">
              <a:solidFill>
                <a:srgbClr val="7030A0"/>
              </a:solidFill>
            </a:endParaRPr>
          </a:p>
          <a:p>
            <a:pPr lvl="1"/>
            <a:r>
              <a:rPr lang="cs-CZ" sz="1600" dirty="0"/>
              <a:t>Univerzální prevence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</a:rPr>
              <a:t>přístupy využívající mediální gramotnosti </a:t>
            </a:r>
            <a:r>
              <a:rPr lang="cs-CZ" sz="1400" dirty="0"/>
              <a:t>(Le et al., 2017)</a:t>
            </a:r>
          </a:p>
          <a:p>
            <a:pPr lvl="2"/>
            <a:r>
              <a:rPr lang="cs-CZ" sz="1600" dirty="0"/>
              <a:t>účinnější u žen (2x)</a:t>
            </a:r>
          </a:p>
          <a:p>
            <a:pPr lvl="2"/>
            <a:r>
              <a:rPr lang="cs-CZ" sz="1600" dirty="0"/>
              <a:t>=&gt; snížení obav z vlastní váhy a tvaru těla</a:t>
            </a:r>
          </a:p>
          <a:p>
            <a:pPr lvl="2"/>
            <a:endParaRPr lang="cs-CZ" sz="1600" dirty="0"/>
          </a:p>
          <a:p>
            <a:pPr lvl="2"/>
            <a:r>
              <a:rPr lang="cs-CZ" sz="1600" dirty="0"/>
              <a:t>univerzální prevence je pozadu v rozvoji digitálních verzí</a:t>
            </a:r>
          </a:p>
        </p:txBody>
      </p:sp>
    </p:spTree>
    <p:extLst>
      <p:ext uri="{BB962C8B-B14F-4D97-AF65-F5344CB8AC3E}">
        <p14:creationId xmlns:p14="http://schemas.microsoft.com/office/powerpoint/2010/main" val="206963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Stice, Rohde, Durant, &amp; Shaw (2012): 6 modulů během 3 týdnů</a:t>
            </a:r>
          </a:p>
          <a:p>
            <a:endParaRPr lang="cs-CZ" sz="700" b="1" dirty="0"/>
          </a:p>
          <a:p>
            <a:r>
              <a:rPr lang="cs-CZ" sz="1800" b="1" dirty="0"/>
              <a:t>Součásti programu</a:t>
            </a:r>
          </a:p>
          <a:p>
            <a:pPr lvl="1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intervence založená na kognitivní disonanci</a:t>
            </a:r>
          </a:p>
          <a:p>
            <a:pPr lvl="2"/>
            <a:r>
              <a:rPr lang="cs-CZ" sz="1600" dirty="0"/>
              <a:t>rozpor mezi kognicemi a vlastním chováním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cs-CZ" sz="1600" dirty="0"/>
              <a:t>dohromady 240 minut (stejné jako v offline verzi)</a:t>
            </a:r>
          </a:p>
          <a:p>
            <a:pPr lvl="1"/>
            <a:r>
              <a:rPr lang="cs-CZ" sz="1600" dirty="0"/>
              <a:t>skupinové sezení (1 hodina); 5-9 participantů</a:t>
            </a:r>
          </a:p>
          <a:p>
            <a:pPr lvl="1"/>
            <a:r>
              <a:rPr lang="cs-CZ" sz="1600" dirty="0"/>
              <a:t>manuál/scénář; domácí úkoly</a:t>
            </a:r>
          </a:p>
          <a:p>
            <a:pPr lvl="1"/>
            <a:endParaRPr lang="cs-CZ" sz="700" dirty="0"/>
          </a:p>
          <a:p>
            <a:r>
              <a:rPr lang="cs-CZ" sz="1800" b="1" dirty="0"/>
              <a:t>Náplň programu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psané, verbální a behaviorální úkoly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úmyslná kritika ideálu hubeného těla</a:t>
            </a:r>
          </a:p>
          <a:p>
            <a:pPr lvl="2"/>
            <a:r>
              <a:rPr lang="cs-CZ" sz="1400" dirty="0"/>
              <a:t>tvorba disonance, změna myšlení</a:t>
            </a:r>
          </a:p>
          <a:p>
            <a:pPr lvl="2"/>
            <a:r>
              <a:rPr lang="cs-CZ" sz="1400" dirty="0"/>
              <a:t>…vede ke snížené snaze dosahovat nerealistického ideálu</a:t>
            </a:r>
          </a:p>
          <a:p>
            <a:pPr lvl="2"/>
            <a:r>
              <a:rPr lang="cs-CZ" sz="1400" dirty="0"/>
              <a:t>…což vede ke snížení nespokojenosti s vlastním tělem, držení diet, etc.</a:t>
            </a:r>
          </a:p>
          <a:p>
            <a:pPr lvl="1"/>
            <a:endParaRPr lang="cs-CZ" sz="700" dirty="0">
              <a:solidFill>
                <a:srgbClr val="002060"/>
              </a:solidFill>
            </a:endParaRPr>
          </a:p>
          <a:p>
            <a:pPr lvl="1"/>
            <a:r>
              <a:rPr lang="cs-CZ" sz="1600" dirty="0"/>
              <a:t>absence moderátorů (úspora peněz)</a:t>
            </a:r>
          </a:p>
          <a:p>
            <a:pPr lvl="1"/>
            <a:r>
              <a:rPr lang="cs-CZ" sz="1600" dirty="0"/>
              <a:t>absence kontaktu s odborníky na duševní zdraví</a:t>
            </a:r>
          </a:p>
          <a:p>
            <a:pPr lvl="1"/>
            <a:r>
              <a:rPr lang="cs-CZ" sz="1600" dirty="0"/>
              <a:t>administrace možná školními poradci, peer vedoucími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9069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042256"/>
          </a:xfrm>
        </p:spPr>
        <p:txBody>
          <a:bodyPr/>
          <a:lstStyle/>
          <a:p>
            <a:pPr lvl="0"/>
            <a:r>
              <a:rPr lang="cs-CZ" sz="1800" b="1" dirty="0"/>
              <a:t>Stice, Rohde, Durant, &amp; Shaw (2012): 6 modulů během 3 týdnů</a:t>
            </a:r>
          </a:p>
          <a:p>
            <a:endParaRPr lang="cs-CZ" sz="1100" b="1" dirty="0"/>
          </a:p>
          <a:p>
            <a:r>
              <a:rPr lang="cs-CZ" sz="1800" b="1" dirty="0"/>
              <a:t>Cílí na proměnné</a:t>
            </a:r>
          </a:p>
          <a:p>
            <a:pPr lvl="1"/>
            <a:r>
              <a:rPr lang="cs-CZ" sz="1600" dirty="0"/>
              <a:t>redukce rizikových faktorů PPP</a:t>
            </a:r>
          </a:p>
          <a:p>
            <a:pPr lvl="1"/>
            <a:r>
              <a:rPr lang="cs-CZ" sz="1600" dirty="0"/>
              <a:t>snížení incidence PPP</a:t>
            </a:r>
          </a:p>
          <a:p>
            <a:pPr lvl="1"/>
            <a:endParaRPr lang="cs-CZ" sz="700" dirty="0"/>
          </a:p>
          <a:p>
            <a:r>
              <a:rPr lang="cs-CZ" sz="1800" b="1" dirty="0"/>
              <a:t>Cílí na populaci</a:t>
            </a:r>
          </a:p>
          <a:p>
            <a:pPr lvl="1"/>
            <a:r>
              <a:rPr lang="cs-CZ" sz="1600" dirty="0"/>
              <a:t>univerzitní studentky</a:t>
            </a:r>
          </a:p>
          <a:p>
            <a:pPr lvl="1"/>
            <a:endParaRPr lang="cs-CZ" sz="700" dirty="0"/>
          </a:p>
          <a:p>
            <a:r>
              <a:rPr lang="cs-CZ" sz="1800" b="1" dirty="0"/>
              <a:t>Výsledky</a:t>
            </a:r>
            <a:endParaRPr lang="cs-CZ" sz="1600" dirty="0"/>
          </a:p>
          <a:p>
            <a:pPr lvl="1"/>
            <a:r>
              <a:rPr lang="cs-CZ" sz="1600" dirty="0"/>
              <a:t>Střední efekt v redukci rizikových faktorů PPP</a:t>
            </a:r>
            <a:endParaRPr lang="cs-CZ" sz="1600" i="1" dirty="0"/>
          </a:p>
          <a:p>
            <a:pPr lvl="1"/>
            <a:r>
              <a:rPr lang="cs-CZ" sz="1600" dirty="0"/>
              <a:t>Střední až velký efekt v redukci incidence PPP</a:t>
            </a:r>
          </a:p>
          <a:p>
            <a:pPr lvl="1"/>
            <a:r>
              <a:rPr lang="cs-CZ" sz="1600" dirty="0"/>
              <a:t>Potvrzuje, že indikovaná, zacílená, systematická prevence je lepší než edukace</a:t>
            </a:r>
          </a:p>
          <a:p>
            <a:pPr lvl="1"/>
            <a:endParaRPr lang="cs-CZ" sz="700" dirty="0"/>
          </a:p>
          <a:p>
            <a:r>
              <a:rPr lang="cs-CZ" sz="1800" b="1" dirty="0"/>
              <a:t>Online vs. offline verze</a:t>
            </a:r>
          </a:p>
          <a:p>
            <a:pPr lvl="1"/>
            <a:r>
              <a:rPr lang="cs-CZ" sz="1600" dirty="0"/>
              <a:t>první studie neukázala rozdíly mezi online a offline verzí</a:t>
            </a:r>
          </a:p>
          <a:p>
            <a:pPr lvl="1"/>
            <a:r>
              <a:rPr lang="cs-CZ" sz="1600" dirty="0"/>
              <a:t>pozdější výzkum (větší vzorek) ukázal, že</a:t>
            </a:r>
          </a:p>
          <a:p>
            <a:pPr lvl="2"/>
            <a:r>
              <a:rPr lang="cs-CZ" sz="1600" dirty="0">
                <a:solidFill>
                  <a:srgbClr val="7030A0"/>
                </a:solidFill>
              </a:rPr>
              <a:t>Online verze je účinná, ale méně než offline verze</a:t>
            </a:r>
          </a:p>
          <a:p>
            <a:pPr lvl="2"/>
            <a:r>
              <a:rPr lang="cs-CZ" sz="1600" dirty="0">
                <a:solidFill>
                  <a:srgbClr val="7030A0"/>
                </a:solidFill>
              </a:rPr>
              <a:t>Jsou významné rozdíly v incidenci PPP (2.2% vs. 8.4%)</a:t>
            </a:r>
          </a:p>
        </p:txBody>
      </p:sp>
    </p:spTree>
    <p:extLst>
      <p:ext uri="{BB962C8B-B14F-4D97-AF65-F5344CB8AC3E}">
        <p14:creationId xmlns:p14="http://schemas.microsoft.com/office/powerpoint/2010/main" val="237172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188641" cy="5042256"/>
          </a:xfrm>
        </p:spPr>
        <p:txBody>
          <a:bodyPr/>
          <a:lstStyle/>
          <a:p>
            <a:pPr lvl="0"/>
            <a:r>
              <a:rPr lang="en-US" sz="1800" b="1" dirty="0"/>
              <a:t>Stice, Butryn, Rohde, Shaw, Martin (2013)</a:t>
            </a:r>
            <a:r>
              <a:rPr lang="cs-CZ" sz="1800" b="1" dirty="0"/>
              <a:t>: 4 moduly</a:t>
            </a:r>
          </a:p>
          <a:p>
            <a:endParaRPr lang="cs-CZ" sz="1600" b="1" dirty="0"/>
          </a:p>
          <a:p>
            <a:r>
              <a:rPr lang="cs-CZ" sz="1600" b="1" dirty="0"/>
              <a:t>Sezení</a:t>
            </a:r>
            <a:r>
              <a:rPr lang="en-US" sz="1600" b="1" dirty="0"/>
              <a:t> 1</a:t>
            </a:r>
            <a:endParaRPr lang="cs-CZ" sz="1600" b="1" dirty="0"/>
          </a:p>
          <a:p>
            <a:pPr lvl="1"/>
            <a:r>
              <a:rPr lang="en-US" sz="1600" dirty="0"/>
              <a:t>participants volunteer to participate</a:t>
            </a:r>
            <a:r>
              <a:rPr lang="cs-CZ" sz="1600" dirty="0"/>
              <a:t> </a:t>
            </a:r>
            <a:r>
              <a:rPr lang="en-US" sz="1600" dirty="0"/>
              <a:t>verbally in the session, collectively define the thin-ideal, discuss</a:t>
            </a:r>
            <a:r>
              <a:rPr lang="cs-CZ" sz="1600" dirty="0"/>
              <a:t> </a:t>
            </a:r>
            <a:r>
              <a:rPr lang="en-US" sz="1600" dirty="0"/>
              <a:t>costs of pursuing this ideal, and are assigned home exercises (e.g.,</a:t>
            </a:r>
            <a:r>
              <a:rPr lang="cs-CZ" sz="1600" dirty="0"/>
              <a:t> </a:t>
            </a:r>
            <a:r>
              <a:rPr lang="en-US" sz="1600" dirty="0"/>
              <a:t>write an essay about the costs associated with pursuing the thin</a:t>
            </a:r>
            <a:r>
              <a:rPr lang="cs-CZ" sz="1600" dirty="0"/>
              <a:t>-</a:t>
            </a:r>
            <a:r>
              <a:rPr lang="en-US" sz="1600" dirty="0"/>
              <a:t>ideal)</a:t>
            </a:r>
            <a:endParaRPr lang="cs-CZ" sz="1600" dirty="0"/>
          </a:p>
          <a:p>
            <a:r>
              <a:rPr lang="cs-CZ" sz="1600" b="1" dirty="0"/>
              <a:t>Sezení</a:t>
            </a:r>
            <a:r>
              <a:rPr lang="en-US" sz="1600" b="1" dirty="0"/>
              <a:t> 2</a:t>
            </a:r>
            <a:endParaRPr lang="cs-CZ" sz="1600" b="1" dirty="0"/>
          </a:p>
          <a:p>
            <a:pPr lvl="1"/>
            <a:r>
              <a:rPr lang="en-US" sz="1600" dirty="0"/>
              <a:t>participants discuss each home exercise,</a:t>
            </a:r>
            <a:r>
              <a:rPr lang="cs-CZ" sz="1600" dirty="0"/>
              <a:t> </a:t>
            </a:r>
            <a:r>
              <a:rPr lang="en-US" sz="1600" dirty="0"/>
              <a:t>dissuade facilitators from pursuing the thin-ideal in role-plays, and</a:t>
            </a:r>
            <a:r>
              <a:rPr lang="cs-CZ" sz="1600" dirty="0"/>
              <a:t> </a:t>
            </a:r>
            <a:r>
              <a:rPr lang="en-US" sz="1600" dirty="0"/>
              <a:t>are assigned more exercises (e.g., generate a top-10 list of things</a:t>
            </a:r>
            <a:r>
              <a:rPr lang="cs-CZ" sz="1600" dirty="0"/>
              <a:t> </a:t>
            </a:r>
            <a:r>
              <a:rPr lang="en-US" sz="1600" dirty="0"/>
              <a:t>young women can do to challenge the thin-ideal)</a:t>
            </a:r>
            <a:endParaRPr lang="cs-CZ" sz="1600" dirty="0"/>
          </a:p>
          <a:p>
            <a:r>
              <a:rPr lang="cs-CZ" sz="1600" b="1" dirty="0"/>
              <a:t>Sezení</a:t>
            </a:r>
            <a:r>
              <a:rPr lang="en-US" sz="1600" b="1" dirty="0"/>
              <a:t> 3</a:t>
            </a:r>
          </a:p>
          <a:p>
            <a:pPr lvl="1"/>
            <a:r>
              <a:rPr lang="en-US" sz="1600" dirty="0"/>
              <a:t>participants discuss home exercises, conduct role-plays challenging</a:t>
            </a:r>
            <a:r>
              <a:rPr lang="cs-CZ" sz="1600" dirty="0"/>
              <a:t> </a:t>
            </a:r>
            <a:r>
              <a:rPr lang="en-US" sz="1600" dirty="0"/>
              <a:t>thin-ideal statements, discuss personal body image concerns, and</a:t>
            </a:r>
            <a:r>
              <a:rPr lang="cs-CZ" sz="1600" dirty="0"/>
              <a:t> </a:t>
            </a:r>
            <a:r>
              <a:rPr lang="en-US" sz="1600" dirty="0"/>
              <a:t>are assigned home exercises (e.g., engage in a behavior that challenges their body image concerns)</a:t>
            </a:r>
            <a:endParaRPr lang="cs-CZ" sz="1600" dirty="0"/>
          </a:p>
          <a:p>
            <a:r>
              <a:rPr lang="cs-CZ" sz="1600" b="1" dirty="0"/>
              <a:t>Sezení</a:t>
            </a:r>
            <a:r>
              <a:rPr lang="en-US" sz="1600" b="1" dirty="0"/>
              <a:t> 4</a:t>
            </a:r>
            <a:endParaRPr lang="cs-CZ" sz="1600" b="1" dirty="0"/>
          </a:p>
          <a:p>
            <a:pPr lvl="1"/>
            <a:r>
              <a:rPr lang="en-US" sz="1600" dirty="0"/>
              <a:t>participants discuss</a:t>
            </a:r>
            <a:r>
              <a:rPr lang="cs-CZ" sz="1600" dirty="0"/>
              <a:t> </a:t>
            </a:r>
            <a:r>
              <a:rPr lang="en-US" sz="1600" dirty="0"/>
              <a:t>home exercises, plan for future pressures to be thin, discuss</a:t>
            </a:r>
            <a:r>
              <a:rPr lang="cs-CZ" sz="1600" dirty="0"/>
              <a:t> </a:t>
            </a:r>
            <a:r>
              <a:rPr lang="en-US" sz="1600" dirty="0"/>
              <a:t>perceived benefits of the group, and are assigned exit home exercises (e.g., write a letter to a younger adolescent girl about avoiding</a:t>
            </a:r>
            <a:r>
              <a:rPr lang="cs-CZ" sz="1600" dirty="0"/>
              <a:t> </a:t>
            </a:r>
            <a:r>
              <a:rPr lang="en-US" sz="1600" dirty="0"/>
              <a:t>body image concerns)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2640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Úspěšnost preventivních intervencí: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7834311" cy="5042256"/>
          </a:xfrm>
        </p:spPr>
        <p:txBody>
          <a:bodyPr/>
          <a:lstStyle/>
          <a:p>
            <a:pPr lvl="0"/>
            <a:r>
              <a:rPr lang="en-US" sz="1800" b="1" dirty="0"/>
              <a:t>Stice, Butryn, Rohde, Shaw, Martin (2013)</a:t>
            </a:r>
            <a:r>
              <a:rPr lang="cs-CZ" sz="1800" b="1" dirty="0"/>
              <a:t>: 4 moduly</a:t>
            </a:r>
          </a:p>
          <a:p>
            <a:endParaRPr lang="cs-CZ" sz="1050" dirty="0"/>
          </a:p>
          <a:p>
            <a:r>
              <a:rPr lang="cs-CZ" sz="1800" b="1" dirty="0"/>
              <a:t>Adaptace programu</a:t>
            </a:r>
          </a:p>
          <a:p>
            <a:endParaRPr lang="cs-CZ" sz="1100" b="1" dirty="0"/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Kvůli zdůraznění dobrovolnosti bylo participantům</a:t>
            </a:r>
          </a:p>
          <a:p>
            <a:pPr lvl="2"/>
            <a:r>
              <a:rPr lang="en-US" sz="1600" dirty="0"/>
              <a:t>(a) </a:t>
            </a:r>
            <a:r>
              <a:rPr lang="cs-CZ" sz="1600" dirty="0"/>
              <a:t>na začátku každého sezení zdůrazněno, že jejich účast je dobrovolná</a:t>
            </a:r>
          </a:p>
          <a:p>
            <a:pPr lvl="2"/>
            <a:r>
              <a:rPr lang="en-US" sz="1600" dirty="0"/>
              <a:t>(b) </a:t>
            </a:r>
            <a:r>
              <a:rPr lang="cs-CZ" sz="1600" dirty="0"/>
              <a:t>řečeno, že odevzdávání domácích úkolů není povinné</a:t>
            </a:r>
          </a:p>
          <a:p>
            <a:endParaRPr lang="cs-CZ" sz="1000" dirty="0"/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Kvůli zvýšení osobní zodpovědnosti</a:t>
            </a:r>
          </a:p>
          <a:p>
            <a:pPr lvl="2"/>
            <a:r>
              <a:rPr lang="en-US" sz="1600" dirty="0"/>
              <a:t>(a) </a:t>
            </a:r>
            <a:r>
              <a:rPr lang="cs-CZ" sz="1600" dirty="0"/>
              <a:t>sezení byla nahrávána na video</a:t>
            </a:r>
          </a:p>
          <a:p>
            <a:pPr lvl="2"/>
            <a:r>
              <a:rPr lang="en-US" sz="1600" dirty="0"/>
              <a:t>(b) </a:t>
            </a:r>
            <a:r>
              <a:rPr lang="cs-CZ" sz="1600" dirty="0"/>
              <a:t>participanti se podepsali pod každý úkol</a:t>
            </a:r>
          </a:p>
          <a:p>
            <a:pPr lvl="2"/>
            <a:r>
              <a:rPr lang="en-US" sz="1600" dirty="0"/>
              <a:t>(c) </a:t>
            </a:r>
            <a:r>
              <a:rPr lang="cs-CZ" sz="1600" dirty="0"/>
              <a:t>participantům nebylo řečeno, že rozebírané věci jsou důvěrné</a:t>
            </a:r>
          </a:p>
          <a:p>
            <a:endParaRPr lang="cs-CZ" sz="1000" dirty="0"/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Kvůli zvýšení snahy</a:t>
            </a:r>
          </a:p>
          <a:p>
            <a:pPr lvl="2"/>
            <a:r>
              <a:rPr lang="en-US" sz="1600" dirty="0"/>
              <a:t>(a) </a:t>
            </a:r>
            <a:r>
              <a:rPr lang="cs-CZ" sz="1600" dirty="0"/>
              <a:t>domácí úkoly byly obtížnější </a:t>
            </a:r>
            <a:r>
              <a:rPr lang="en-US" sz="1600" dirty="0"/>
              <a:t>(</a:t>
            </a:r>
            <a:r>
              <a:rPr lang="cs-CZ" sz="1600" dirty="0"/>
              <a:t>participanti byli například žádáni, aby na danou otázku vymysleli více odpovědí</a:t>
            </a:r>
            <a:r>
              <a:rPr lang="en-US" sz="1600" dirty="0"/>
              <a:t>)</a:t>
            </a:r>
            <a:endParaRPr lang="cs-CZ" sz="1600" dirty="0"/>
          </a:p>
          <a:p>
            <a:pPr lvl="2"/>
            <a:r>
              <a:rPr lang="en-US" sz="1600" dirty="0"/>
              <a:t>(b) </a:t>
            </a:r>
            <a:r>
              <a:rPr lang="cs-CZ" sz="1600" dirty="0"/>
              <a:t>větší snaha byla podporována na sezení </a:t>
            </a:r>
            <a:r>
              <a:rPr lang="en-US" sz="1600" dirty="0"/>
              <a:t>(</a:t>
            </a:r>
            <a:r>
              <a:rPr lang="cs-CZ" sz="1600" dirty="0"/>
              <a:t>například dvě modelové situace na jednoho participanta namísto jedné</a:t>
            </a:r>
            <a:r>
              <a:rPr lang="en-US" sz="1600" dirty="0"/>
              <a:t>).</a:t>
            </a:r>
            <a:endParaRPr lang="cs-CZ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4387" y="1943609"/>
            <a:ext cx="7518400" cy="4228591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Online intervence (prevence a léčba)</a:t>
            </a:r>
            <a:br>
              <a:rPr lang="cs-CZ" dirty="0"/>
            </a:br>
            <a:r>
              <a:rPr lang="cs-CZ" dirty="0"/>
              <a:t>v kontextu poruch příjmu potravy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000" dirty="0">
                <a:solidFill>
                  <a:srgbClr val="969696"/>
                </a:solidFill>
              </a:rPr>
              <a:t>Mgr. Michal Čevelíček, Ph.D.</a:t>
            </a:r>
            <a:br>
              <a:rPr lang="cs-CZ" sz="2000" dirty="0">
                <a:solidFill>
                  <a:srgbClr val="969696"/>
                </a:solidFill>
              </a:rPr>
            </a:br>
            <a:r>
              <a:rPr lang="cs-CZ" sz="2000" dirty="0">
                <a:solidFill>
                  <a:srgbClr val="969696"/>
                </a:solidFill>
              </a:rPr>
              <a:t>Mgr. Martina Šmahelová</a:t>
            </a:r>
            <a:br>
              <a:rPr lang="cs-CZ" sz="2000" dirty="0">
                <a:solidFill>
                  <a:srgbClr val="969696"/>
                </a:solidFill>
              </a:rPr>
            </a:br>
            <a:br>
              <a:rPr lang="cs-CZ" sz="2000" dirty="0">
                <a:solidFill>
                  <a:srgbClr val="969696"/>
                </a:solidFill>
              </a:rPr>
            </a:br>
            <a:br>
              <a:rPr lang="cs-CZ" sz="2000" dirty="0"/>
            </a:br>
            <a:r>
              <a:rPr lang="cs-CZ" sz="2000" dirty="0">
                <a:solidFill>
                  <a:srgbClr val="969696"/>
                </a:solidFill>
              </a:rPr>
              <a:t>PSY279 Zdraví a internet</a:t>
            </a:r>
            <a:br>
              <a:rPr lang="cs-CZ" sz="2000" dirty="0">
                <a:solidFill>
                  <a:srgbClr val="969696"/>
                </a:solidFill>
              </a:rPr>
            </a:br>
            <a:r>
              <a:rPr lang="cs-CZ" sz="2000" dirty="0">
                <a:solidFill>
                  <a:srgbClr val="969696"/>
                </a:solidFill>
              </a:rPr>
              <a:t>Podzim 2017</a:t>
            </a:r>
            <a:endParaRPr lang="cs-CZ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6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Inovativní preventivní strategie: přechod k léčbě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7617141" cy="5042256"/>
          </a:xfrm>
        </p:spPr>
        <p:txBody>
          <a:bodyPr/>
          <a:lstStyle/>
          <a:p>
            <a:pPr lvl="0"/>
            <a:r>
              <a:rPr lang="cs-CZ" sz="2000" b="1" dirty="0"/>
              <a:t>Netstreetworking</a:t>
            </a:r>
          </a:p>
          <a:p>
            <a:pPr lvl="1"/>
            <a:r>
              <a:rPr lang="cs-CZ" sz="2000" dirty="0"/>
              <a:t>2012: metodika programu 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Netstreetwork</a:t>
            </a:r>
            <a:endParaRPr lang="cs-CZ" sz="2000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cs-CZ" sz="2000" dirty="0"/>
              <a:t>(Anabell, o.s.; ESF </a:t>
            </a:r>
            <a:r>
              <a:rPr lang="cs-CZ" sz="2000" dirty="0" err="1"/>
              <a:t>OpZ</a:t>
            </a:r>
            <a:r>
              <a:rPr lang="cs-CZ" sz="2000" dirty="0"/>
              <a:t>)</a:t>
            </a:r>
          </a:p>
          <a:p>
            <a:pPr lvl="2"/>
            <a:endParaRPr lang="cs-CZ" sz="2000" dirty="0"/>
          </a:p>
          <a:p>
            <a:pPr lvl="1"/>
            <a:r>
              <a:rPr lang="cs-CZ" sz="1600" dirty="0"/>
              <a:t>Netstreetworking je sociální práce s klienty s poruchou příjmu potravy v prostředí internetu.</a:t>
            </a:r>
          </a:p>
          <a:p>
            <a:pPr lvl="1"/>
            <a:endParaRPr lang="cs-CZ" sz="800" dirty="0"/>
          </a:p>
          <a:p>
            <a:pPr lvl="1"/>
            <a:r>
              <a:rPr lang="cs-CZ" sz="1600" dirty="0"/>
              <a:t>Sociální pracovník sám aktivně vyhledává osoby s poruchou příjmu potravy či osoby tímto onemocněním ohrožené na chatech či diskuzních fórech.</a:t>
            </a:r>
          </a:p>
          <a:p>
            <a:pPr lvl="1"/>
            <a:endParaRPr lang="cs-CZ" sz="800" dirty="0"/>
          </a:p>
          <a:p>
            <a:pPr lvl="1"/>
            <a:r>
              <a:rPr lang="cs-CZ" sz="1600" dirty="0"/>
              <a:t>Cílem intervence je pomoc těmto osobám řešit jejich psychické a sociální obtíže v reálném světě – ne jen na internetu.</a:t>
            </a:r>
          </a:p>
          <a:p>
            <a:pPr lvl="1"/>
            <a:endParaRPr lang="cs-CZ" sz="800" dirty="0"/>
          </a:p>
          <a:p>
            <a:pPr lvl="1"/>
            <a:r>
              <a:rPr lang="cs-CZ" sz="1600" dirty="0"/>
              <a:t>Sociální pracovník nabízí možnosti a způsoby řešení, předává kontakty na konkrétní služby a v neposlední řadě poskytuje porozumění a podporu.</a:t>
            </a:r>
          </a:p>
        </p:txBody>
      </p:sp>
    </p:spTree>
    <p:extLst>
      <p:ext uri="{BB962C8B-B14F-4D97-AF65-F5344CB8AC3E}">
        <p14:creationId xmlns:p14="http://schemas.microsoft.com/office/powerpoint/2010/main" val="27506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Definice a druhy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r>
              <a:rPr lang="cs-CZ" sz="1800" b="1" dirty="0"/>
              <a:t>Prevence</a:t>
            </a:r>
          </a:p>
          <a:p>
            <a:pPr lvl="1"/>
            <a:r>
              <a:rPr lang="cs-CZ" sz="1600" dirty="0"/>
              <a:t>Intervence, které mají snížit šanci, že se nemoc rozvine v neklinické populaci.</a:t>
            </a:r>
          </a:p>
          <a:p>
            <a:endParaRPr lang="cs-CZ" sz="1500" b="1" dirty="0"/>
          </a:p>
          <a:p>
            <a:r>
              <a:rPr lang="cs-CZ" sz="1600" b="1" dirty="0"/>
              <a:t>Rozlišení druhů prevence</a:t>
            </a:r>
          </a:p>
          <a:p>
            <a:pPr lvl="1"/>
            <a:r>
              <a:rPr lang="cs-CZ" sz="1600" dirty="0"/>
              <a:t>Jakou populaci má ovlivnit?</a:t>
            </a:r>
          </a:p>
          <a:p>
            <a:pPr lvl="1"/>
            <a:r>
              <a:rPr lang="cs-CZ" sz="1600" dirty="0"/>
              <a:t>Jaké diagnostické metody využívá k výběru populace?</a:t>
            </a:r>
          </a:p>
          <a:p>
            <a:endParaRPr lang="cs-CZ" sz="1800" b="1" dirty="0"/>
          </a:p>
          <a:p>
            <a:r>
              <a:rPr lang="cs-CZ" sz="1600" u="sng" dirty="0"/>
              <a:t>Druhy prevence </a:t>
            </a:r>
            <a:r>
              <a:rPr lang="cs-CZ" sz="1600" dirty="0"/>
              <a:t>(</a:t>
            </a:r>
            <a:r>
              <a:rPr lang="en-US" sz="1600" dirty="0"/>
              <a:t>Austin, 2016)</a:t>
            </a:r>
            <a:endParaRPr lang="cs-CZ" sz="1600" u="sng" dirty="0"/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Univerzální</a:t>
            </a:r>
          </a:p>
          <a:p>
            <a:pPr lvl="2"/>
            <a:r>
              <a:rPr lang="cs-CZ" sz="1600" dirty="0"/>
              <a:t>Bez diagnostiky, bez zaměření na spec. sk.</a:t>
            </a:r>
          </a:p>
          <a:p>
            <a:pPr marL="914400" lvl="2" indent="0">
              <a:buNone/>
            </a:pPr>
            <a:r>
              <a:rPr lang="cs-CZ" sz="1600" dirty="0"/>
              <a:t>	= děti v určitém věku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Selektivní</a:t>
            </a:r>
          </a:p>
          <a:p>
            <a:pPr lvl="2"/>
            <a:r>
              <a:rPr lang="cs-CZ" sz="1600" dirty="0"/>
              <a:t>Bez diagnostiky, zaměření na spec. skupinu</a:t>
            </a:r>
          </a:p>
          <a:p>
            <a:pPr marL="914400" lvl="2" indent="0">
              <a:buNone/>
            </a:pPr>
            <a:r>
              <a:rPr lang="cs-CZ" sz="1600" dirty="0"/>
              <a:t>	= dívky, které se věnují baletu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</a:rPr>
              <a:t>Indikovaná</a:t>
            </a:r>
          </a:p>
          <a:p>
            <a:pPr lvl="2"/>
            <a:r>
              <a:rPr lang="cs-CZ" sz="1600" dirty="0"/>
              <a:t>Zahrnuje screening a zaměření na specifickou skupinu</a:t>
            </a:r>
          </a:p>
          <a:p>
            <a:pPr marL="914400" lvl="2" indent="0">
              <a:buNone/>
            </a:pPr>
            <a:r>
              <a:rPr lang="cs-CZ" sz="1600" dirty="0"/>
              <a:t>	= dívky, které mají potíže se svým tělesným obrazem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74F60-8742-4773-B773-26E144C31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3888719"/>
            <a:ext cx="3233979" cy="21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Definice léčby, odlišení od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136718"/>
          </a:xfrm>
        </p:spPr>
        <p:txBody>
          <a:bodyPr/>
          <a:lstStyle/>
          <a:p>
            <a:r>
              <a:rPr lang="cs-CZ" sz="1800" b="1" dirty="0"/>
              <a:t>Léčba</a:t>
            </a:r>
          </a:p>
          <a:p>
            <a:pPr lvl="1"/>
            <a:r>
              <a:rPr lang="cs-CZ" sz="1800" dirty="0"/>
              <a:t>Intervence pro lidi se symptomy, které překračují hranici klinické poruchy.</a:t>
            </a:r>
          </a:p>
          <a:p>
            <a:pPr lvl="2"/>
            <a:r>
              <a:rPr lang="cs-CZ" sz="1600" dirty="0"/>
              <a:t>klinická populace</a:t>
            </a:r>
          </a:p>
          <a:p>
            <a:pPr lvl="2"/>
            <a:endParaRPr lang="cs-CZ" sz="1600" dirty="0"/>
          </a:p>
          <a:p>
            <a:pPr lvl="1"/>
            <a:r>
              <a:rPr lang="cs-CZ" sz="1800" dirty="0"/>
              <a:t>Zahrnuje klinickou diagnostiku</a:t>
            </a:r>
          </a:p>
          <a:p>
            <a:pPr lvl="2"/>
            <a:r>
              <a:rPr lang="cs-CZ" sz="1600" dirty="0"/>
              <a:t>rozdíl oproti posouzení zranitelnosti</a:t>
            </a:r>
          </a:p>
          <a:p>
            <a:pPr lvl="2"/>
            <a:endParaRPr lang="cs-CZ" sz="1600" dirty="0"/>
          </a:p>
          <a:p>
            <a:pPr lvl="1"/>
            <a:r>
              <a:rPr lang="cs-CZ" sz="1800" dirty="0"/>
              <a:t>Mezi selektivní prevencí a léčbou je tenká hranice</a:t>
            </a:r>
          </a:p>
          <a:p>
            <a:pPr lvl="2"/>
            <a:r>
              <a:rPr lang="cs-CZ" sz="1600" dirty="0"/>
              <a:t>překrývají se metody léčby</a:t>
            </a:r>
          </a:p>
          <a:p>
            <a:pPr lvl="2"/>
            <a:r>
              <a:rPr lang="cs-CZ" sz="1600" dirty="0"/>
              <a:t>překrývají se diagnostické proměnné</a:t>
            </a:r>
          </a:p>
          <a:p>
            <a:pPr lvl="2"/>
            <a:endParaRPr lang="cs-CZ" sz="1600" dirty="0"/>
          </a:p>
          <a:p>
            <a:pPr lvl="1"/>
            <a:r>
              <a:rPr lang="cs-CZ" sz="1800" dirty="0"/>
              <a:t>Léčba je oproti prevenci pokročilejší</a:t>
            </a:r>
          </a:p>
          <a:p>
            <a:pPr lvl="2"/>
            <a:r>
              <a:rPr lang="cs-CZ" sz="1600" dirty="0"/>
              <a:t>Preferována praktiky</a:t>
            </a:r>
          </a:p>
          <a:p>
            <a:pPr marL="914400" lvl="2" indent="0">
              <a:buNone/>
            </a:pPr>
            <a:r>
              <a:rPr lang="cs-CZ" sz="1600" dirty="0">
                <a:solidFill>
                  <a:srgbClr val="7030A0"/>
                </a:solidFill>
              </a:rPr>
              <a:t>	Kdo by se radši věnoval prevenci než psychoterapii?</a:t>
            </a:r>
            <a:endParaRPr lang="cs-CZ" sz="1600" dirty="0"/>
          </a:p>
          <a:p>
            <a:pPr lvl="2"/>
            <a:r>
              <a:rPr lang="cs-CZ" sz="1600" dirty="0"/>
              <a:t>Preferována výzkumně</a:t>
            </a:r>
          </a:p>
          <a:p>
            <a:pPr marL="914400" lvl="2" indent="0"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7030A0"/>
                </a:solidFill>
              </a:rPr>
              <a:t>méně než 10% výzkumu PPP zaměřeno na prevenci</a:t>
            </a:r>
          </a:p>
          <a:p>
            <a:pPr lvl="2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514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Druhy léčby, následná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5136718"/>
          </a:xfrm>
        </p:spPr>
        <p:txBody>
          <a:bodyPr/>
          <a:lstStyle/>
          <a:p>
            <a:r>
              <a:rPr lang="cs-CZ" sz="1600" b="1" dirty="0"/>
              <a:t>Rozlišení druhů léčby</a:t>
            </a:r>
          </a:p>
          <a:p>
            <a:pPr lvl="1"/>
            <a:r>
              <a:rPr lang="cs-CZ" sz="1600" dirty="0"/>
              <a:t>Podle profese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</a:rPr>
              <a:t>Psychiatrie, psychologie, psychoterapie, sociální práce… nutriční poradenství</a:t>
            </a:r>
          </a:p>
          <a:p>
            <a:pPr lvl="1"/>
            <a:r>
              <a:rPr lang="cs-CZ" sz="1600" dirty="0"/>
              <a:t>Pro poruchy příjmu potravy</a:t>
            </a:r>
          </a:p>
          <a:p>
            <a:pPr lvl="2"/>
            <a:r>
              <a:rPr lang="cs-CZ" sz="1600" dirty="0"/>
              <a:t>Různé psychoterapeutické směry (</a:t>
            </a:r>
            <a:r>
              <a:rPr lang="cs-CZ" sz="1600" dirty="0">
                <a:solidFill>
                  <a:srgbClr val="002060"/>
                </a:solidFill>
              </a:rPr>
              <a:t>KBT, PD, IPT, rodinná terapie</a:t>
            </a:r>
            <a:r>
              <a:rPr lang="cs-CZ" sz="1600" dirty="0"/>
              <a:t>)</a:t>
            </a:r>
          </a:p>
          <a:p>
            <a:pPr lvl="2"/>
            <a:r>
              <a:rPr lang="cs-CZ" sz="1600" dirty="0"/>
              <a:t>Farmakoterapie se u MA neukázala jako účinná, u MB a ZP jen omezeně</a:t>
            </a:r>
          </a:p>
          <a:p>
            <a:pPr lvl="1"/>
            <a:endParaRPr lang="cs-CZ" sz="1200" dirty="0"/>
          </a:p>
          <a:p>
            <a:r>
              <a:rPr lang="cs-CZ" sz="1600" b="1" dirty="0"/>
              <a:t>Následná péče (after-care)</a:t>
            </a:r>
          </a:p>
          <a:p>
            <a:pPr lvl="1"/>
            <a:r>
              <a:rPr lang="cs-CZ" sz="1600" dirty="0"/>
              <a:t>Zvláště důležitá u onemocnění náchylných k relapsu (deprese, závislosti, PPP)	</a:t>
            </a:r>
          </a:p>
          <a:p>
            <a:pPr lvl="1"/>
            <a:r>
              <a:rPr lang="cs-CZ" sz="1600" dirty="0"/>
              <a:t>Vytrvale opomíjená část léčby, zvláště u duševních onemocnění</a:t>
            </a:r>
          </a:p>
          <a:p>
            <a:pPr lvl="1"/>
            <a:endParaRPr lang="cs-CZ" sz="1600" dirty="0"/>
          </a:p>
          <a:p>
            <a:pPr lvl="1"/>
            <a:r>
              <a:rPr lang="cs-CZ" sz="1600" u="sng" dirty="0"/>
              <a:t>Technologie mohou podporovat následnou péči</a:t>
            </a:r>
          </a:p>
          <a:p>
            <a:pPr lvl="2"/>
            <a:r>
              <a:rPr lang="cs-CZ" sz="1600" dirty="0"/>
              <a:t>pokračování komunikace s terapeuty</a:t>
            </a:r>
          </a:p>
          <a:p>
            <a:pPr lvl="2"/>
            <a:r>
              <a:rPr lang="cs-CZ" sz="1600" dirty="0"/>
              <a:t>sebemonitorování</a:t>
            </a:r>
          </a:p>
          <a:p>
            <a:pPr lvl="2"/>
            <a:r>
              <a:rPr lang="cs-CZ" sz="1600" dirty="0"/>
              <a:t>podpora zisků z léčby</a:t>
            </a:r>
          </a:p>
          <a:p>
            <a:pPr lvl="2"/>
            <a:r>
              <a:rPr lang="cs-CZ" sz="1600" dirty="0"/>
              <a:t>finanční a časová úspornost</a:t>
            </a:r>
          </a:p>
          <a:p>
            <a:pPr marL="457200" lvl="1" indent="0">
              <a:buNone/>
            </a:pPr>
            <a:endParaRPr lang="cs-CZ" sz="1000" dirty="0"/>
          </a:p>
          <a:p>
            <a:pPr marL="457200" lvl="1" indent="0">
              <a:buNone/>
            </a:pPr>
            <a:r>
              <a:rPr lang="cs-CZ" sz="1400" dirty="0"/>
              <a:t>(</a:t>
            </a:r>
            <a:r>
              <a:rPr lang="it-IT" sz="1400" dirty="0"/>
              <a:t>Brewerton &amp; Costin, 2011; Escobar-Koch et al., 2010</a:t>
            </a:r>
            <a:r>
              <a:rPr lang="cs-CZ" sz="1400" dirty="0"/>
              <a:t>; Oakley Browne, Wells, &amp; Mcgee, 2006)</a:t>
            </a:r>
            <a:endParaRPr lang="cs-CZ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F6857-F9D5-4CBF-9975-44979B99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99" y="4475832"/>
            <a:ext cx="3142593" cy="18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Spektrum intervencí (v péči o duševní zdraví)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6113420"/>
            <a:ext cx="8326403" cy="450136"/>
          </a:xfrm>
        </p:spPr>
        <p:txBody>
          <a:bodyPr/>
          <a:lstStyle/>
          <a:p>
            <a:pPr lvl="0"/>
            <a:r>
              <a:rPr lang="en-US" sz="1100" dirty="0"/>
              <a:t>Austin, S. B. (2016). Accelerating Progress in Eating Disorders Prevention: A Call for Policy Translation Research and Training. Eating Disorders, 24(1), 6–19. https://doi.org/10.1080/10640266.2015.1034056</a:t>
            </a:r>
            <a:endParaRPr lang="cs-CZ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3DED0-2AC4-45E7-8566-1A5E7D068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567656"/>
            <a:ext cx="8086635" cy="42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r>
              <a:rPr lang="cs-CZ" dirty="0"/>
              <a:t>Spektrum intervencí (v péči o duševní zdraví)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6113420"/>
            <a:ext cx="8326403" cy="450136"/>
          </a:xfrm>
        </p:spPr>
        <p:txBody>
          <a:bodyPr/>
          <a:lstStyle/>
          <a:p>
            <a:pPr lvl="0"/>
            <a:r>
              <a:rPr lang="en-US" sz="1100" dirty="0"/>
              <a:t>Austin, S. B. (2016). Accelerating Progress in Eating Disorders Prevention: A Call for Policy Translation Research and Training. Eating Disorders, 24(1), 6–19. https://doi.org/10.1080/10640266.2015.1034056</a:t>
            </a:r>
            <a:endParaRPr lang="cs-CZ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3DED0-2AC4-45E7-8566-1A5E7D068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567656"/>
            <a:ext cx="8086635" cy="42196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235C362-3166-4360-ADEF-6BEA77DF0E5D}"/>
              </a:ext>
            </a:extLst>
          </p:cNvPr>
          <p:cNvSpPr/>
          <p:nvPr/>
        </p:nvSpPr>
        <p:spPr bwMode="auto">
          <a:xfrm rot="19436382">
            <a:off x="1525548" y="2090459"/>
            <a:ext cx="1671145" cy="5741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28056"/>
            <a:ext cx="8086635" cy="647700"/>
          </a:xfrm>
        </p:spPr>
        <p:txBody>
          <a:bodyPr/>
          <a:lstStyle/>
          <a:p>
            <a:pPr lvl="0"/>
            <a:r>
              <a:rPr lang="cs-CZ" dirty="0"/>
              <a:t>Skupiny, které mohou být cíli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21434"/>
            <a:ext cx="8326403" cy="4114800"/>
          </a:xfrm>
        </p:spPr>
        <p:txBody>
          <a:bodyPr/>
          <a:lstStyle/>
          <a:p>
            <a:pPr lvl="1"/>
            <a:r>
              <a:rPr lang="cs-CZ" sz="1500" b="1" dirty="0"/>
              <a:t>1. Úroveň společnosti</a:t>
            </a:r>
            <a:endParaRPr lang="en-US" sz="1500" b="1" dirty="0"/>
          </a:p>
          <a:p>
            <a:pPr lvl="2"/>
            <a:r>
              <a:rPr lang="cs-CZ" sz="1500" dirty="0"/>
              <a:t>reklama</a:t>
            </a:r>
            <a:endParaRPr lang="en-US" sz="1500" dirty="0"/>
          </a:p>
          <a:p>
            <a:pPr lvl="2"/>
            <a:r>
              <a:rPr lang="cs-CZ" sz="1500" dirty="0"/>
              <a:t>mediální diskurz</a:t>
            </a:r>
            <a:endParaRPr lang="en-US" sz="1500" dirty="0"/>
          </a:p>
          <a:p>
            <a:pPr lvl="2"/>
            <a:r>
              <a:rPr lang="cs-CZ" sz="1500" dirty="0"/>
              <a:t>materiální reprezentace</a:t>
            </a:r>
            <a:endParaRPr lang="en-US" sz="1500" dirty="0"/>
          </a:p>
          <a:p>
            <a:pPr lvl="2"/>
            <a:r>
              <a:rPr lang="cs-CZ" sz="1500" dirty="0"/>
              <a:t>preference hubených lidí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2. Úroveň vzdálených vztahů</a:t>
            </a:r>
            <a:endParaRPr lang="en-US" sz="1500" b="1" dirty="0"/>
          </a:p>
          <a:p>
            <a:pPr lvl="2"/>
            <a:r>
              <a:rPr lang="cs-CZ" sz="1500" dirty="0"/>
              <a:t>ve škole</a:t>
            </a:r>
            <a:endParaRPr lang="en-US" sz="1500" dirty="0"/>
          </a:p>
          <a:p>
            <a:pPr lvl="2"/>
            <a:r>
              <a:rPr lang="cs-CZ" sz="1500" dirty="0"/>
              <a:t>ve vrstevnických skupinách</a:t>
            </a:r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3. Úroveň blízkých vztahů</a:t>
            </a:r>
          </a:p>
          <a:p>
            <a:pPr lvl="2"/>
            <a:r>
              <a:rPr lang="cs-CZ" sz="1500" dirty="0"/>
              <a:t>rodina</a:t>
            </a:r>
          </a:p>
          <a:p>
            <a:pPr lvl="2"/>
            <a:r>
              <a:rPr lang="cs-CZ" sz="1500" dirty="0"/>
              <a:t>partnerské vztahy</a:t>
            </a:r>
            <a:endParaRPr lang="en-US" sz="1500" dirty="0"/>
          </a:p>
          <a:p>
            <a:pPr lvl="2"/>
            <a:endParaRPr lang="en-US" sz="1500" dirty="0"/>
          </a:p>
          <a:p>
            <a:pPr lvl="1"/>
            <a:r>
              <a:rPr lang="cs-CZ" sz="1500" b="1" dirty="0"/>
              <a:t>4. Úroveň jedince</a:t>
            </a:r>
            <a:endParaRPr lang="en-US" sz="1500" b="1" dirty="0"/>
          </a:p>
          <a:p>
            <a:pPr lvl="2"/>
            <a:r>
              <a:rPr lang="cs-CZ" sz="1500" dirty="0"/>
              <a:t>individuální rizikové faktory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42023-F425-4CA0-9470-5D376D234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1543923"/>
            <a:ext cx="2949804" cy="44213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E5F497-B659-4DB0-AC32-401B8CFD019D}"/>
              </a:ext>
            </a:extLst>
          </p:cNvPr>
          <p:cNvSpPr/>
          <p:nvPr/>
        </p:nvSpPr>
        <p:spPr>
          <a:xfrm>
            <a:off x="846083" y="6459492"/>
            <a:ext cx="4966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(Stice, Becker, &amp; Yokum, 2013; Watson et al., 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67639302"/>
      </p:ext>
    </p:extLst>
  </p:cSld>
  <p:clrMapOvr>
    <a:masterClrMapping/>
  </p:clrMapOvr>
</p:sld>
</file>

<file path=ppt/theme/theme1.xml><?xml version="1.0" encoding="utf-8"?>
<a:theme xmlns:a="http://schemas.openxmlformats.org/drawingml/2006/main" name="mu_sablona_4×3_en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</TotalTime>
  <Words>2448</Words>
  <Application>Microsoft Office PowerPoint</Application>
  <PresentationFormat>Předvádění na obrazovce (4:3)</PresentationFormat>
  <Paragraphs>445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mu_sablona_4×3_en</vt:lpstr>
      <vt:lpstr>Prezentace</vt:lpstr>
      <vt:lpstr>Diskuse</vt:lpstr>
      <vt:lpstr> Online intervence (prevence a léčba) v kontextu poruch příjmu potravy   Mgr. Michal Čevelíček, Ph.D. Mgr. Martina Šmahelová   PSY279 Zdraví a internet Podzim 2017</vt:lpstr>
      <vt:lpstr>Definice a druhy prevence</vt:lpstr>
      <vt:lpstr>Definice léčby, odlišení od prevence</vt:lpstr>
      <vt:lpstr>Druhy léčby, následná péče</vt:lpstr>
      <vt:lpstr>Spektrum intervencí (v péči o duševní zdraví)</vt:lpstr>
      <vt:lpstr>Spektrum intervencí (v péči o duševní zdraví)</vt:lpstr>
      <vt:lpstr>Skupiny, které mohou být cíli prevence</vt:lpstr>
      <vt:lpstr>Skupiny, které mohou být cíli prevence</vt:lpstr>
      <vt:lpstr>Skupiny, které mohou být cíli prevence</vt:lpstr>
      <vt:lpstr>Skupiny, které mohou být cíli prevence</vt:lpstr>
      <vt:lpstr>Skupiny, které mohou být cíli prevence</vt:lpstr>
      <vt:lpstr>Skupiny, které mohou být cíli prevence</vt:lpstr>
      <vt:lpstr>Nedostatek společenské a univerzální prevence PPP</vt:lpstr>
      <vt:lpstr>Faktory prostředí spojené s rizikovými způsoby kontroly váhy</vt:lpstr>
      <vt:lpstr>Vývoj pohledu na prevenci (PPP)</vt:lpstr>
      <vt:lpstr>Další směřování prevence (PPP)</vt:lpstr>
      <vt:lpstr>Výhody online intervencí</vt:lpstr>
      <vt:lpstr>Úspěšnost preventivních intervencí: příklady</vt:lpstr>
      <vt:lpstr>Úspěšnost preventivních intervencí: příklady</vt:lpstr>
      <vt:lpstr>Úspěšnost preventivních intervencí: příklady</vt:lpstr>
      <vt:lpstr>Úspěšnost intervencí</vt:lpstr>
      <vt:lpstr>Úspěšnost intervencí</vt:lpstr>
      <vt:lpstr>Úspěšnost preventivních intervencí: příklady</vt:lpstr>
      <vt:lpstr>Úspěšnost preventivních intervencí: příklady</vt:lpstr>
      <vt:lpstr>Úspěšnost preventivních intervencí: příklady</vt:lpstr>
      <vt:lpstr>Úspěšnost preventivních intervencí: příklady</vt:lpstr>
      <vt:lpstr>Úspěšnost preventivních intervencí: příklady</vt:lpstr>
      <vt:lpstr>Inovativní preventivní strategie: přechod k léčbě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Dědková</dc:creator>
  <cp:lastModifiedBy>Michal Čevelíček</cp:lastModifiedBy>
  <cp:revision>188</cp:revision>
  <cp:lastPrinted>1601-01-01T00:00:00Z</cp:lastPrinted>
  <dcterms:created xsi:type="dcterms:W3CDTF">2017-02-20T13:39:02Z</dcterms:created>
  <dcterms:modified xsi:type="dcterms:W3CDTF">2017-11-02T14:13:58Z</dcterms:modified>
</cp:coreProperties>
</file>