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0" r:id="rId4"/>
    <p:sldId id="276" r:id="rId5"/>
    <p:sldId id="269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7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C790-DF1E-4DB1-B591-1C5B768B6A9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2E7AA-258D-4B4A-BD49-BB27AA64A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0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84F392-B09C-453A-BBC0-70B89086AF24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Pl&#225;n%20pr&#225;ce%20&#352;PP%20-%20p&#345;&#237;klad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 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</a:t>
            </a:r>
            <a:r>
              <a:rPr lang="cs-CZ" sz="2200"/>
              <a:t>výchovnými </a:t>
            </a:r>
            <a:r>
              <a:rPr lang="cs-CZ" sz="2200" smtClean="0"/>
              <a:t>        či </a:t>
            </a:r>
            <a:r>
              <a:rPr lang="cs-CZ" sz="2200" dirty="0"/>
              <a:t>vzdělávacími obtížemi a vytváření </a:t>
            </a:r>
            <a:r>
              <a:rPr lang="cs-CZ" sz="2200"/>
              <a:t>příznivého </a:t>
            </a:r>
            <a:r>
              <a:rPr lang="cs-CZ" sz="2200" smtClean="0"/>
              <a:t>  sociálního </a:t>
            </a:r>
            <a:r>
              <a:rPr lang="cs-CZ" sz="2200" dirty="0"/>
              <a:t>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6610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</a:t>
            </a:r>
            <a:r>
              <a:rPr lang="cs-CZ" sz="2200" dirty="0" smtClean="0">
                <a:hlinkClick r:id="rId2" action="ppaction://hlinkfile"/>
              </a:rPr>
              <a:t>program poradenských služeb </a:t>
            </a:r>
            <a:r>
              <a:rPr lang="cs-CZ" sz="2200" dirty="0" smtClean="0">
                <a:hlinkClick r:id="rId2" action="ppaction://hlinkfile"/>
              </a:rPr>
              <a:t>     </a:t>
            </a:r>
            <a:r>
              <a:rPr lang="cs-CZ" sz="2200" dirty="0" smtClean="0"/>
              <a:t>ve </a:t>
            </a:r>
            <a:r>
              <a:rPr lang="cs-CZ" sz="2200" dirty="0" smtClean="0"/>
              <a:t>škole, který zahrnuje popis činností 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</a:t>
            </a:r>
            <a:r>
              <a:rPr lang="cs-CZ" sz="2200" dirty="0" smtClean="0"/>
              <a:t>  s </a:t>
            </a:r>
            <a:r>
              <a:rPr lang="cs-CZ" sz="2200" dirty="0" smtClean="0"/>
              <a:t>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13477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Angažmá psychologa ve ŠPP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12" y="3237706"/>
            <a:ext cx="2543175" cy="1800225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Vraťte se k jednotlivým oblastem poradenských služeb a zamyslete se nad tím, </a:t>
            </a:r>
            <a:r>
              <a:rPr lang="cs-CZ" dirty="0" smtClean="0"/>
              <a:t>co je jejich cílem </a:t>
            </a:r>
          </a:p>
          <a:p>
            <a:r>
              <a:rPr lang="cs-CZ" dirty="0" smtClean="0"/>
              <a:t>Jakými </a:t>
            </a:r>
            <a:r>
              <a:rPr lang="cs-CZ" dirty="0" smtClean="0"/>
              <a:t>konkrétními aktivitami by do nich mohl přispět školní </a:t>
            </a:r>
            <a:r>
              <a:rPr lang="cs-CZ" dirty="0" smtClean="0"/>
              <a:t>psycholog?</a:t>
            </a:r>
            <a:endParaRPr lang="cs-CZ" dirty="0" smtClean="0"/>
          </a:p>
          <a:p>
            <a:r>
              <a:rPr lang="cs-CZ" dirty="0" smtClean="0"/>
              <a:t>Které aktivity </a:t>
            </a:r>
            <a:r>
              <a:rPr lang="cs-CZ" dirty="0" smtClean="0"/>
              <a:t>jako psycholog nepokryjete?     S kým potřebujete spolupracovat?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9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Poradenští pracovníci ve školách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Výchovný poradce</a:t>
            </a:r>
          </a:p>
          <a:p>
            <a:r>
              <a:rPr lang="cs-CZ" b="1" dirty="0" smtClean="0"/>
              <a:t>Metodik prevence</a:t>
            </a:r>
          </a:p>
          <a:p>
            <a:r>
              <a:rPr lang="cs-CZ" dirty="0" smtClean="0"/>
              <a:t>Školní speciální pedagog (ve školách nejčastěji zaměřený na oblast poruch učení, ale může mít i jiné specializace-</a:t>
            </a:r>
            <a:r>
              <a:rPr lang="cs-CZ" dirty="0" err="1" smtClean="0"/>
              <a:t>etoped</a:t>
            </a:r>
            <a:r>
              <a:rPr lang="cs-CZ" dirty="0" smtClean="0"/>
              <a:t>, logoped, </a:t>
            </a:r>
            <a:r>
              <a:rPr lang="cs-CZ" dirty="0" err="1" smtClean="0"/>
              <a:t>psychoped</a:t>
            </a:r>
            <a:r>
              <a:rPr lang="cs-CZ" dirty="0" smtClean="0"/>
              <a:t>, </a:t>
            </a:r>
            <a:r>
              <a:rPr lang="cs-CZ" dirty="0" err="1" smtClean="0"/>
              <a:t>surdo</a:t>
            </a:r>
            <a:r>
              <a:rPr lang="cs-CZ" dirty="0" smtClean="0"/>
              <a:t>/</a:t>
            </a:r>
            <a:r>
              <a:rPr lang="cs-CZ" dirty="0" err="1" smtClean="0"/>
              <a:t>tyfloped</a:t>
            </a:r>
            <a:r>
              <a:rPr lang="cs-CZ" dirty="0" smtClean="0"/>
              <a:t>… 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Dle specifik školy mohou tým doplnit i další pracovníci, např. sociální pedagog, sociální pracovník apod</a:t>
            </a:r>
            <a:r>
              <a:rPr lang="cs-CZ" dirty="0" smtClean="0"/>
              <a:t>. – ti ale nejsou jako porad. pracovníci legislativně ukotveni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Je-li ve škole zaměstnán školní psycholog, </a:t>
            </a:r>
            <a:r>
              <a:rPr lang="cs-CZ" dirty="0" smtClean="0"/>
              <a:t>je to mezi poradenskými pracovníky jediný NE-PEDAGOG,               jeho </a:t>
            </a:r>
            <a:r>
              <a:rPr lang="cs-CZ" dirty="0" smtClean="0"/>
              <a:t>pozice je </a:t>
            </a:r>
            <a:r>
              <a:rPr lang="cs-CZ" dirty="0" smtClean="0"/>
              <a:t>velmi specifická </a:t>
            </a:r>
            <a:r>
              <a:rPr lang="cs-CZ" dirty="0" smtClean="0"/>
              <a:t>(výhody i rizika)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5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„Náplň práce“ </a:t>
            </a:r>
            <a:r>
              <a:rPr lang="cs-CZ" dirty="0" smtClean="0"/>
              <a:t>poradenských pracovníků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vymezena standardy, závaznými pro všechny, </a:t>
            </a:r>
            <a:r>
              <a:rPr lang="cs-CZ" dirty="0" smtClean="0"/>
              <a:t>      kdo </a:t>
            </a:r>
            <a:r>
              <a:rPr lang="cs-CZ" dirty="0" smtClean="0"/>
              <a:t>ve školství </a:t>
            </a:r>
            <a:r>
              <a:rPr lang="cs-CZ" dirty="0" smtClean="0"/>
              <a:t>poskytují </a:t>
            </a:r>
            <a:r>
              <a:rPr lang="cs-CZ" dirty="0" smtClean="0"/>
              <a:t>poradenské služby (standard=vymezení, ohraničení </a:t>
            </a:r>
            <a:r>
              <a:rPr lang="cs-CZ" dirty="0" err="1" smtClean="0"/>
              <a:t>kompetencí-není</a:t>
            </a:r>
            <a:r>
              <a:rPr lang="cs-CZ" dirty="0" smtClean="0"/>
              <a:t> totožný s náplní práce)</a:t>
            </a:r>
          </a:p>
          <a:p>
            <a:r>
              <a:rPr lang="cs-CZ" dirty="0" smtClean="0"/>
              <a:t>Týkají se škol a školských poradenských zařízení (</a:t>
            </a:r>
            <a:r>
              <a:rPr lang="cs-CZ" dirty="0" err="1" smtClean="0"/>
              <a:t>pedagogicko</a:t>
            </a:r>
            <a:r>
              <a:rPr lang="cs-CZ" dirty="0" smtClean="0"/>
              <a:t> psychologické poradny, speciální pedagogická centra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Jaký je </a:t>
            </a:r>
            <a:r>
              <a:rPr lang="cs-CZ" dirty="0" err="1" smtClean="0"/>
              <a:t>principielní</a:t>
            </a:r>
            <a:r>
              <a:rPr lang="cs-CZ" dirty="0" smtClean="0"/>
              <a:t> rozdíl ve službách, poskytovaných  ve ŠPZ?</a:t>
            </a:r>
            <a:endParaRPr lang="cs-CZ" dirty="0" smtClean="0"/>
          </a:p>
          <a:p>
            <a:r>
              <a:rPr lang="cs-CZ" dirty="0" smtClean="0"/>
              <a:t>Pojďme </a:t>
            </a:r>
            <a:r>
              <a:rPr lang="cs-CZ" dirty="0" smtClean="0"/>
              <a:t>k </a:t>
            </a:r>
            <a:r>
              <a:rPr lang="cs-CZ" dirty="0" smtClean="0"/>
              <a:t>poradenským pracovníkům ve školách-jaké služby vlastně mohou poskytovat?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2143125" cy="2133600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132856"/>
            <a:ext cx="5626969" cy="4227464"/>
          </a:xfrm>
        </p:spPr>
        <p:txBody>
          <a:bodyPr>
            <a:normAutofit/>
          </a:bodyPr>
          <a:lstStyle/>
          <a:p>
            <a:r>
              <a:rPr lang="cs-CZ" dirty="0" smtClean="0"/>
              <a:t>Vytvořte s kolegy čtyřčlenné týmy školního poradenského pracoviště, rozdělte si role jednotlivých poradenských pracovníků</a:t>
            </a:r>
          </a:p>
          <a:p>
            <a:r>
              <a:rPr lang="cs-CZ" dirty="0" smtClean="0"/>
              <a:t>Prostudujte každý svou část </a:t>
            </a:r>
            <a:r>
              <a:rPr lang="cs-CZ" dirty="0" smtClean="0"/>
              <a:t>standardů      </a:t>
            </a:r>
            <a:r>
              <a:rPr lang="cs-CZ" dirty="0" smtClean="0"/>
              <a:t> a </a:t>
            </a:r>
            <a:r>
              <a:rPr lang="cs-CZ" dirty="0" smtClean="0"/>
              <a:t>případně se doptejte na aktivity, které jsou nejasné. Porovnejte si </a:t>
            </a:r>
            <a:r>
              <a:rPr lang="cs-CZ" dirty="0" smtClean="0"/>
              <a:t>své standardy    a činnosti – kde se překrýváte?</a:t>
            </a:r>
            <a:endParaRPr lang="cs-CZ" dirty="0" smtClean="0"/>
          </a:p>
          <a:p>
            <a:r>
              <a:rPr lang="cs-CZ" dirty="0" smtClean="0"/>
              <a:t>Zůstaňte ve svých rolích a naplánujte společně týmové řešení úkolů, které vám budou </a:t>
            </a:r>
            <a:r>
              <a:rPr lang="cs-CZ" dirty="0" smtClean="0"/>
              <a:t>zadány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Shrnutí, 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psycholog je člen týmu poradenských pracovníků školy-kooperuje a buduje</a:t>
            </a:r>
          </a:p>
          <a:p>
            <a:r>
              <a:rPr lang="cs-CZ" dirty="0"/>
              <a:t>Jedná se o mezioborovou </a:t>
            </a:r>
            <a:r>
              <a:rPr lang="cs-CZ" dirty="0" smtClean="0"/>
              <a:t>spolupráci</a:t>
            </a:r>
            <a:endParaRPr lang="cs-CZ" dirty="0"/>
          </a:p>
          <a:p>
            <a:r>
              <a:rPr lang="cs-CZ" dirty="0" smtClean="0"/>
              <a:t>Pro efektivní spolupráci je vhodné, aby se orientoval    v pedagogické tematice (riziko mimozemšťana za zavřenými dveřmi)</a:t>
            </a:r>
          </a:p>
          <a:p>
            <a:r>
              <a:rPr lang="cs-CZ" dirty="0"/>
              <a:t>Je třeba počítat s tím, že na mnoho školních jevů bude mít diametrálně odlišný pohled</a:t>
            </a:r>
          </a:p>
          <a:p>
            <a:r>
              <a:rPr lang="cs-CZ" dirty="0" smtClean="0"/>
              <a:t>Jeho práce je vymezena především školskými legislativními mantinely</a:t>
            </a:r>
          </a:p>
        </p:txBody>
      </p:sp>
    </p:spTree>
    <p:extLst>
      <p:ext uri="{BB962C8B-B14F-4D97-AF65-F5344CB8AC3E}">
        <p14:creationId xmlns:p14="http://schemas.microsoft.com/office/powerpoint/2010/main" val="299199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psycholog           jako exot ve škole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2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Zrcadlo </a:t>
            </a:r>
            <a:r>
              <a:rPr lang="cs-CZ" dirty="0" err="1" smtClean="0"/>
              <a:t>zrcadlo</a:t>
            </a:r>
            <a:r>
              <a:rPr lang="cs-CZ" dirty="0" smtClean="0"/>
              <a:t> pověz mi…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PAT analýza-předvídání a analýza očekávaných reakcí na změnu</a:t>
            </a:r>
          </a:p>
          <a:p>
            <a:r>
              <a:rPr lang="cs-CZ" dirty="0" smtClean="0"/>
              <a:t>Obavy-lákadla-pokušení</a:t>
            </a:r>
          </a:p>
          <a:p>
            <a:r>
              <a:rPr lang="cs-CZ" dirty="0" smtClean="0"/>
              <a:t>Skupinová </a:t>
            </a:r>
            <a:r>
              <a:rPr lang="cs-CZ" dirty="0" smtClean="0"/>
              <a:t>práce</a:t>
            </a:r>
            <a:r>
              <a:rPr lang="cs-CZ" dirty="0"/>
              <a:t> </a:t>
            </a:r>
            <a:r>
              <a:rPr lang="cs-CZ" dirty="0" smtClean="0"/>
              <a:t>             s přesahem </a:t>
            </a:r>
            <a:endParaRPr lang="cs-CZ" dirty="0"/>
          </a:p>
        </p:txBody>
      </p:sp>
      <p:pic>
        <p:nvPicPr>
          <p:cNvPr id="1026" name="Picture 2" descr="C:\Users\A\Desktop\zrcad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3497147" cy="30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34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budeme věnovat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</a:t>
            </a:r>
            <a:r>
              <a:rPr lang="cs-CZ" dirty="0"/>
              <a:t>poradenské </a:t>
            </a:r>
            <a:r>
              <a:rPr lang="cs-CZ" dirty="0" smtClean="0"/>
              <a:t>pracoviště - psycholog </a:t>
            </a:r>
            <a:r>
              <a:rPr lang="cs-CZ" dirty="0" smtClean="0"/>
              <a:t>                jako </a:t>
            </a:r>
            <a:r>
              <a:rPr lang="cs-CZ" dirty="0" smtClean="0"/>
              <a:t>člen týmu </a:t>
            </a:r>
          </a:p>
          <a:p>
            <a:r>
              <a:rPr lang="cs-CZ" dirty="0" smtClean="0"/>
              <a:t>Kontext působení ŠP ve škole</a:t>
            </a:r>
          </a:p>
          <a:p>
            <a:r>
              <a:rPr lang="cs-CZ" dirty="0" smtClean="0"/>
              <a:t>Profesní kompetence ŠP</a:t>
            </a:r>
          </a:p>
          <a:p>
            <a:r>
              <a:rPr lang="cs-CZ" dirty="0" smtClean="0"/>
              <a:t>Konkrétní aktivity psychologa ve škole-poskytování služeb žákům, rodičům, učitelům </a:t>
            </a:r>
          </a:p>
          <a:p>
            <a:r>
              <a:rPr lang="cs-CZ" dirty="0" smtClean="0"/>
              <a:t>Spolupráce psychologa s vnějším světem (ostatní odborníci, OSPOD, spolupracující organizace)</a:t>
            </a:r>
          </a:p>
          <a:p>
            <a:r>
              <a:rPr lang="cs-CZ" dirty="0" smtClean="0"/>
              <a:t>Psycholog ve službách systému-výhody a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8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/>
              <a:t>Plán prvního setkání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81379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Školní </a:t>
            </a:r>
            <a:r>
              <a:rPr lang="cs-CZ" dirty="0"/>
              <a:t>poradenské pracoviště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849163"/>
          </a:xfrm>
        </p:spPr>
        <p:txBody>
          <a:bodyPr>
            <a:normAutofit/>
          </a:bodyPr>
          <a:lstStyle/>
          <a:p>
            <a:r>
              <a:rPr lang="cs-CZ" dirty="0" smtClean="0"/>
              <a:t>Školní psycholog                  jako exot ve škole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(Sebe)pojetí </a:t>
            </a:r>
            <a:r>
              <a:rPr lang="cs-CZ" dirty="0"/>
              <a:t>ŠP jako týmového poradenského pracovníka</a:t>
            </a:r>
          </a:p>
          <a:p>
            <a:r>
              <a:rPr lang="cs-CZ" dirty="0"/>
              <a:t>Psycholog mezi pedagogy-limity a </a:t>
            </a:r>
            <a:r>
              <a:rPr lang="cs-CZ" dirty="0" smtClean="0"/>
              <a:t>výhody</a:t>
            </a:r>
          </a:p>
          <a:p>
            <a:r>
              <a:rPr lang="cs-CZ" dirty="0" smtClean="0"/>
              <a:t>Role a náplně práce  poradenských pracovníků    ve škole</a:t>
            </a:r>
            <a:endParaRPr lang="cs-CZ" dirty="0"/>
          </a:p>
          <a:p>
            <a:r>
              <a:rPr lang="cs-CZ" dirty="0"/>
              <a:t>Plánování a koordinace poradenských aktivit ve škole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Neobvyklost profese v českém školství</a:t>
            </a:r>
          </a:p>
          <a:p>
            <a:r>
              <a:rPr lang="cs-CZ" dirty="0" smtClean="0"/>
              <a:t>Předsudky a předpoklady na straně školy</a:t>
            </a:r>
          </a:p>
          <a:p>
            <a:r>
              <a:rPr lang="cs-CZ" dirty="0" smtClean="0"/>
              <a:t>Očekávání učitelů</a:t>
            </a:r>
          </a:p>
          <a:p>
            <a:r>
              <a:rPr lang="cs-CZ" dirty="0" smtClean="0"/>
              <a:t>Rizika a jejich minimalizace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1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2880000" cy="1860371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Společnou prací ve skupině zmapujte: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o ŠPP víte</a:t>
            </a:r>
          </a:p>
          <a:p>
            <a:pPr>
              <a:buFontTx/>
              <a:buChar char="-"/>
            </a:pPr>
            <a:r>
              <a:rPr lang="cs-CZ" dirty="0" smtClean="0"/>
              <a:t>Co si o ŠPP myslíte (nevíte to jistě…jedna paní povídala…)</a:t>
            </a:r>
          </a:p>
          <a:p>
            <a:pPr>
              <a:buFontTx/>
              <a:buChar char="-"/>
            </a:pPr>
            <a:r>
              <a:rPr lang="cs-CZ" dirty="0" smtClean="0"/>
              <a:t>Co se potřebujete dozvědět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0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</a:t>
            </a:r>
            <a:r>
              <a:rPr lang="cs-CZ" sz="2600" dirty="0" smtClean="0"/>
              <a:t>   v </a:t>
            </a:r>
            <a:r>
              <a:rPr lang="cs-CZ" sz="2600" dirty="0" smtClean="0"/>
              <a:t>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roli školních psychologů              a školních speciálních pedagogů  </a:t>
            </a:r>
          </a:p>
          <a:p>
            <a:r>
              <a:rPr lang="cs-CZ" sz="2600" dirty="0" smtClean="0"/>
              <a:t>Výstupem z projektů je několik tematicky souvisejících metodik, které se týkají práce poradenských pracovišť</a:t>
            </a:r>
            <a:endParaRPr lang="cs-CZ" sz="2600" dirty="0" smtClean="0"/>
          </a:p>
          <a:p>
            <a:r>
              <a:rPr lang="cs-CZ" sz="2600" b="1" dirty="0" smtClean="0"/>
              <a:t>do školské legislativy se </a:t>
            </a:r>
            <a:r>
              <a:rPr lang="cs-CZ" sz="2600" b="1" dirty="0" smtClean="0"/>
              <a:t>pojem ŠPP dostává až               v souvislosti s inkluzí </a:t>
            </a:r>
            <a:endParaRPr lang="cs-CZ" sz="2600" b="1" dirty="0" smtClean="0"/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99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</a:t>
            </a:r>
            <a:r>
              <a:rPr lang="cs-CZ" sz="2500" b="1" dirty="0" smtClean="0"/>
              <a:t>specifik – každý poradenský pracovník tedy může jeho podobu aktivně ovlivnit</a:t>
            </a:r>
            <a:endParaRPr lang="cs-CZ" sz="2500" b="1" dirty="0" smtClean="0"/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</a:t>
            </a:r>
            <a:r>
              <a:rPr lang="cs-CZ" sz="2500" dirty="0" smtClean="0"/>
              <a:t>,věnovaná </a:t>
            </a:r>
            <a:r>
              <a:rPr lang="cs-CZ" sz="2500" dirty="0" smtClean="0"/>
              <a:t>poradenským </a:t>
            </a:r>
            <a:r>
              <a:rPr lang="cs-CZ" sz="2500" dirty="0" smtClean="0"/>
              <a:t>službám,    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poslední novela (197/2016) platí od </a:t>
            </a:r>
            <a:r>
              <a:rPr lang="cs-CZ" sz="2500" dirty="0" smtClean="0"/>
              <a:t>1. </a:t>
            </a:r>
            <a:r>
              <a:rPr lang="cs-CZ" sz="2500" dirty="0" smtClean="0"/>
              <a:t>9. 2016 </a:t>
            </a:r>
            <a:endParaRPr lang="cs-CZ" sz="2500" dirty="0" smtClean="0"/>
          </a:p>
          <a:p>
            <a:pPr>
              <a:lnSpc>
                <a:spcPct val="110000"/>
              </a:lnSpc>
            </a:pPr>
            <a:r>
              <a:rPr lang="cs-CZ" sz="2500" dirty="0" smtClean="0"/>
              <a:t>nově </a:t>
            </a:r>
            <a:r>
              <a:rPr lang="cs-CZ" sz="2500" dirty="0"/>
              <a:t>se v ní objevuje </a:t>
            </a:r>
            <a:r>
              <a:rPr lang="cs-CZ" sz="2500" b="1" dirty="0"/>
              <a:t>pojem školní poradenské pracoviště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vyhláška </a:t>
            </a:r>
            <a:r>
              <a:rPr lang="cs-CZ" sz="2500" dirty="0"/>
              <a:t>vymezuje, kdo poradenské služby </a:t>
            </a:r>
            <a:r>
              <a:rPr lang="cs-CZ" sz="2500" dirty="0" smtClean="0"/>
              <a:t>ve školství poskytuje</a:t>
            </a:r>
            <a:r>
              <a:rPr lang="cs-CZ" sz="2500" dirty="0"/>
              <a:t>, komu je poskytuje, co je jejich obsahem </a:t>
            </a:r>
            <a:r>
              <a:rPr lang="cs-CZ" sz="2500" dirty="0" smtClean="0"/>
              <a:t>                  a </a:t>
            </a:r>
            <a:r>
              <a:rPr lang="cs-CZ" sz="2500" dirty="0"/>
              <a:t>jaké jsou standardní činnosti jednotlivých </a:t>
            </a:r>
            <a:r>
              <a:rPr lang="cs-CZ" sz="2500" dirty="0" smtClean="0"/>
              <a:t>subjektů</a:t>
            </a:r>
            <a:r>
              <a:rPr lang="cs-CZ" sz="2500" dirty="0"/>
              <a:t> </a:t>
            </a:r>
            <a:r>
              <a:rPr lang="cs-CZ" sz="2500" dirty="0" smtClean="0"/>
              <a:t>      </a:t>
            </a: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50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293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</a:t>
            </a:r>
            <a:r>
              <a:rPr lang="cs-CZ" sz="2200" dirty="0" smtClean="0"/>
              <a:t>       a </a:t>
            </a:r>
            <a:r>
              <a:rPr lang="cs-CZ" sz="2200" dirty="0" smtClean="0"/>
              <a:t>poradenskou podporu vhodné volbě vzdělávací cesty </a:t>
            </a:r>
            <a:r>
              <a:rPr lang="cs-CZ" sz="2200" dirty="0" smtClean="0"/>
              <a:t>      a </a:t>
            </a:r>
            <a:r>
              <a:rPr lang="cs-CZ" sz="2200" dirty="0" smtClean="0"/>
              <a:t>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</a:t>
            </a:r>
            <a:r>
              <a:rPr lang="cs-CZ" sz="2200" dirty="0" smtClean="0"/>
              <a:t>            z </a:t>
            </a:r>
            <a:r>
              <a:rPr lang="cs-CZ" sz="2200" dirty="0" smtClean="0"/>
              <a:t>odlišného kulturního prostřední a s odlišnými </a:t>
            </a:r>
            <a:r>
              <a:rPr lang="cs-CZ" sz="2200" dirty="0" smtClean="0"/>
              <a:t>   životními </a:t>
            </a:r>
            <a:r>
              <a:rPr lang="cs-CZ" sz="2200" dirty="0" smtClean="0"/>
              <a:t>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407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504</TotalTime>
  <Words>838</Words>
  <Application>Microsoft Office PowerPoint</Application>
  <PresentationFormat>Předvádění na obrazovce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Školní psychologie</vt:lpstr>
      <vt:lpstr>Čemu se budeme věnovat </vt:lpstr>
      <vt:lpstr>Plán prvního setkání</vt:lpstr>
      <vt:lpstr>Školní poradenské pracoviště</vt:lpstr>
      <vt:lpstr>Školní poradenské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Angažmá psychologa ve ŠPP</vt:lpstr>
      <vt:lpstr>Poradenští pracovníci ve školách</vt:lpstr>
      <vt:lpstr>„Náplň práce“ poradenských pracovníků ve škole</vt:lpstr>
      <vt:lpstr>Prezentace aplikace PowerPoint</vt:lpstr>
      <vt:lpstr>Shrnutí, diskuse</vt:lpstr>
      <vt:lpstr>Školní psycholog           jako exot ve škole</vt:lpstr>
      <vt:lpstr>Zrcadlo zrcadlo pověz mi…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psychologie</dc:title>
  <dc:creator>Alice</dc:creator>
  <cp:lastModifiedBy>Alice</cp:lastModifiedBy>
  <cp:revision>27</cp:revision>
  <dcterms:created xsi:type="dcterms:W3CDTF">2016-10-18T11:57:25Z</dcterms:created>
  <dcterms:modified xsi:type="dcterms:W3CDTF">2017-11-15T14:51:01Z</dcterms:modified>
</cp:coreProperties>
</file>